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notesSlides/notesSlide21.xml" ContentType="application/vnd.openxmlformats-officedocument.presentationml.notesSlide+xml"/>
  <Override PartName="/ppt/tags/tag51.xml" ContentType="application/vnd.openxmlformats-officedocument.presentationml.tags+xml"/>
  <Override PartName="/ppt/notesSlides/notesSlide22.xml" ContentType="application/vnd.openxmlformats-officedocument.presentationml.notesSlide+xml"/>
  <Override PartName="/ppt/tags/tag52.xml" ContentType="application/vnd.openxmlformats-officedocument.presentationml.tags+xml"/>
  <Override PartName="/ppt/notesSlides/notesSlide23.xml" ContentType="application/vnd.openxmlformats-officedocument.presentationml.notesSlide+xml"/>
  <Override PartName="/ppt/tags/tag53.xml" ContentType="application/vnd.openxmlformats-officedocument.presentationml.tags+xml"/>
  <Override PartName="/ppt/notesSlides/notesSlide2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5.xml" ContentType="application/vnd.openxmlformats-officedocument.presentationml.notesSlide+xml"/>
  <Override PartName="/ppt/tags/tag57.xml" ContentType="application/vnd.openxmlformats-officedocument.presentationml.tags+xml"/>
  <Override PartName="/ppt/notesSlides/notesSlide26.xml" ContentType="application/vnd.openxmlformats-officedocument.presentationml.notesSlide+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8.xml" ContentType="application/vnd.openxmlformats-officedocument.presentationml.notesSlide+xml"/>
  <Override PartName="/ppt/tags/tag64.xml" ContentType="application/vnd.openxmlformats-officedocument.presentationml.tags+xml"/>
  <Override PartName="/ppt/notesSlides/notesSlide2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0.xml" ContentType="application/vnd.openxmlformats-officedocument.presentationml.notesSlide+xml"/>
  <Override PartName="/ppt/tags/tag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5964" r:id="rId2"/>
    <p:sldId id="5931" r:id="rId3"/>
    <p:sldId id="6037" r:id="rId4"/>
    <p:sldId id="5991" r:id="rId5"/>
    <p:sldId id="5986" r:id="rId6"/>
    <p:sldId id="5987" r:id="rId7"/>
    <p:sldId id="5997" r:id="rId8"/>
    <p:sldId id="5975" r:id="rId9"/>
    <p:sldId id="5976" r:id="rId10"/>
    <p:sldId id="5977" r:id="rId11"/>
    <p:sldId id="6000" r:id="rId12"/>
    <p:sldId id="5995" r:id="rId13"/>
    <p:sldId id="6025" r:id="rId14"/>
    <p:sldId id="6026" r:id="rId15"/>
    <p:sldId id="6024" r:id="rId16"/>
    <p:sldId id="6027" r:id="rId17"/>
    <p:sldId id="6028" r:id="rId18"/>
    <p:sldId id="6029" r:id="rId19"/>
    <p:sldId id="6013" r:id="rId20"/>
    <p:sldId id="6032" r:id="rId21"/>
    <p:sldId id="5969" r:id="rId22"/>
    <p:sldId id="6001" r:id="rId23"/>
    <p:sldId id="5983" r:id="rId24"/>
    <p:sldId id="5968" r:id="rId25"/>
    <p:sldId id="6005" r:id="rId26"/>
    <p:sldId id="5972" r:id="rId27"/>
    <p:sldId id="6004" r:id="rId28"/>
    <p:sldId id="6008" r:id="rId29"/>
    <p:sldId id="6009" r:id="rId30"/>
    <p:sldId id="6010" r:id="rId31"/>
    <p:sldId id="6014" r:id="rId32"/>
    <p:sldId id="5984" r:id="rId33"/>
    <p:sldId id="6019" r:id="rId34"/>
    <p:sldId id="6020" r:id="rId35"/>
    <p:sldId id="6002" r:id="rId36"/>
    <p:sldId id="5970" r:id="rId37"/>
    <p:sldId id="6006" r:id="rId38"/>
    <p:sldId id="6007" r:id="rId39"/>
    <p:sldId id="6003" r:id="rId40"/>
    <p:sldId id="6031" r:id="rId41"/>
    <p:sldId id="6033" r:id="rId42"/>
    <p:sldId id="6034" r:id="rId43"/>
    <p:sldId id="6035" r:id="rId44"/>
    <p:sldId id="5996" r:id="rId45"/>
    <p:sldId id="6017" r:id="rId46"/>
    <p:sldId id="6018" r:id="rId47"/>
    <p:sldId id="6011" r:id="rId48"/>
    <p:sldId id="6012" r:id="rId49"/>
    <p:sldId id="5965" r:id="rId50"/>
    <p:sldId id="5971" r:id="rId51"/>
    <p:sldId id="5966" r:id="rId52"/>
    <p:sldId id="5967" r:id="rId53"/>
    <p:sldId id="5989" r:id="rId54"/>
    <p:sldId id="6022" r:id="rId55"/>
    <p:sldId id="6021" r:id="rId56"/>
    <p:sldId id="5994" r:id="rId57"/>
    <p:sldId id="5974" r:id="rId58"/>
    <p:sldId id="5973" r:id="rId59"/>
    <p:sldId id="5999" r:id="rId60"/>
    <p:sldId id="6023" r:id="rId61"/>
    <p:sldId id="6030" r:id="rId62"/>
    <p:sldId id="6036" r:id="rId63"/>
    <p:sldId id="5979" r:id="rId64"/>
    <p:sldId id="5980" r:id="rId65"/>
    <p:sldId id="6016" r:id="rId66"/>
    <p:sldId id="6015" r:id="rId67"/>
    <p:sldId id="5978" r:id="rId68"/>
    <p:sldId id="6038" r:id="rId69"/>
    <p:sldId id="603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9C23"/>
    <a:srgbClr val="191919"/>
    <a:srgbClr val="92D050"/>
    <a:srgbClr val="1B1B1C"/>
    <a:srgbClr val="00A6B6"/>
    <a:srgbClr val="E47E00"/>
    <a:srgbClr val="FFC425"/>
    <a:srgbClr val="FAE600"/>
    <a:srgbClr val="99CA3C"/>
    <a:srgbClr val="00AA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436" autoAdjust="0"/>
  </p:normalViewPr>
  <p:slideViewPr>
    <p:cSldViewPr snapToGrid="0">
      <p:cViewPr>
        <p:scale>
          <a:sx n="100" d="100"/>
          <a:sy n="100" d="100"/>
        </p:scale>
        <p:origin x="46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D52-4297-97DC-9633A2F43AAF}"/>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D52-4297-97DC-9633A2F43AAF}"/>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D52-4297-97DC-9633A2F43AAF}"/>
              </c:ext>
            </c:extLst>
          </c:dPt>
          <c:dPt>
            <c:idx val="3"/>
            <c:bubble3D val="0"/>
            <c:spPr>
              <a:solidFill>
                <a:srgbClr val="92D05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D52-4297-97DC-9633A2F43AAF}"/>
              </c:ext>
            </c:extLst>
          </c:dPt>
          <c:dLbls>
            <c:dLbl>
              <c:idx val="0"/>
              <c:layout>
                <c:manualLayout>
                  <c:x val="-0.22031249999999999"/>
                  <c:y val="9.3749994232898981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r>
                      <a:rPr lang="en-US" sz="1800" dirty="0" err="1"/>
                      <a:t>Optimisation</a:t>
                    </a:r>
                    <a:endParaRPr lang="en-US"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D52-4297-97DC-9633A2F43AAF}"/>
                </c:ext>
              </c:extLst>
            </c:dLbl>
            <c:dLbl>
              <c:idx val="1"/>
              <c:layout>
                <c:manualLayout>
                  <c:x val="0.14218756151574802"/>
                  <c:y val="-0.23203123572642498"/>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fld id="{D197C120-579B-46AC-B201-DF362D4577E7}" type="CATEGORYNAME">
                      <a:rPr lang="en-US" sz="1800"/>
                      <a:pPr>
                        <a:defRPr>
                          <a:solidFill>
                            <a:schemeClr val="bg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0000775098425194"/>
                      <c:h val="0.10406249359851787"/>
                    </c:manualLayout>
                  </c15:layout>
                  <c15:dlblFieldTable/>
                  <c15:showDataLabelsRange val="0"/>
                </c:ext>
                <c:ext xmlns:c16="http://schemas.microsoft.com/office/drawing/2014/chart" uri="{C3380CC4-5D6E-409C-BE32-E72D297353CC}">
                  <c16:uniqueId val="{00000005-9D52-4297-97DC-9633A2F43AAF}"/>
                </c:ext>
              </c:extLst>
            </c:dLbl>
            <c:dLbl>
              <c:idx val="2"/>
              <c:layout>
                <c:manualLayout>
                  <c:x val="0.21328125000000001"/>
                  <c:y val="0.14531239878737703"/>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bg1"/>
                        </a:solidFill>
                        <a:latin typeface="+mn-lt"/>
                        <a:ea typeface="+mn-ea"/>
                        <a:cs typeface="+mn-cs"/>
                      </a:defRPr>
                    </a:pPr>
                    <a:fld id="{126F5F2E-0A7F-487F-A8D3-81D390472760}" type="CATEGORYNAME">
                      <a:rPr lang="en-US" sz="1800"/>
                      <a:pPr>
                        <a:defRPr>
                          <a:solidFill>
                            <a:schemeClr val="bg1"/>
                          </a:solidFill>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9563275098425198"/>
                      <c:h val="0.17881648752359203"/>
                    </c:manualLayout>
                  </c15:layout>
                  <c15:dlblFieldTable/>
                  <c15:showDataLabelsRange val="0"/>
                </c:ext>
                <c:ext xmlns:c16="http://schemas.microsoft.com/office/drawing/2014/chart" uri="{C3380CC4-5D6E-409C-BE32-E72D297353CC}">
                  <c16:uniqueId val="{00000004-9D52-4297-97DC-9633A2F43AAF}"/>
                </c:ext>
              </c:extLst>
            </c:dLbl>
            <c:dLbl>
              <c:idx val="3"/>
              <c:layout>
                <c:manualLayout>
                  <c:x val="6.0937499999999943E-2"/>
                  <c:y val="0.14062499134934847"/>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fld id="{F2C3517D-62CB-415C-B567-974881EE4A6E}" type="CATEGORYNAME">
                      <a:rPr lang="en-US" sz="1800">
                        <a:solidFill>
                          <a:schemeClr val="bg1"/>
                        </a:solidFill>
                      </a:rPr>
                      <a:pPr>
                        <a:defRPr>
                          <a:solidFill>
                            <a:schemeClr val="bg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D52-4297-97DC-9633A2F43AAF}"/>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Calibration Optimisation</c:v>
                </c:pt>
                <c:pt idx="1">
                  <c:v>Machine Learning</c:v>
                </c:pt>
                <c:pt idx="2">
                  <c:v>Tools development</c:v>
                </c:pt>
                <c:pt idx="3">
                  <c:v>Project Management</c:v>
                </c:pt>
              </c:strCache>
            </c:strRef>
          </c:cat>
          <c:val>
            <c:numRef>
              <c:f>Sheet1!$B$2:$B$5</c:f>
              <c:numCache>
                <c:formatCode>General</c:formatCode>
                <c:ptCount val="4"/>
                <c:pt idx="0">
                  <c:v>40</c:v>
                </c:pt>
                <c:pt idx="1">
                  <c:v>30</c:v>
                </c:pt>
                <c:pt idx="2">
                  <c:v>25</c:v>
                </c:pt>
                <c:pt idx="3">
                  <c:v>5</c:v>
                </c:pt>
              </c:numCache>
            </c:numRef>
          </c:val>
          <c:extLst>
            <c:ext xmlns:c16="http://schemas.microsoft.com/office/drawing/2014/chart" uri="{C3380CC4-5D6E-409C-BE32-E72D297353CC}">
              <c16:uniqueId val="{00000000-9D52-4297-97DC-9633A2F43AAF}"/>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AC511-5A7A-4D86-8FE0-96A2C1182C54}" type="datetimeFigureOut">
              <a:rPr lang="en-GB" smtClean="0"/>
              <a:t>21/01/2025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28641-02B2-47BD-A8E4-31B7133A295F}" type="slidenum">
              <a:rPr lang="en-GB" smtClean="0"/>
              <a:t>‹#›</a:t>
            </a:fld>
            <a:endParaRPr lang="en-GB"/>
          </a:p>
        </p:txBody>
      </p:sp>
    </p:spTree>
    <p:extLst>
      <p:ext uri="{BB962C8B-B14F-4D97-AF65-F5344CB8AC3E}">
        <p14:creationId xmlns:p14="http://schemas.microsoft.com/office/powerpoint/2010/main" val="216375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64867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90497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99680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31955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18002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77966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9614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6574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90607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0556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7628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99505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93328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0815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500096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27140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08668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10906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2862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93052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73730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9793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84473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54067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24982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2029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96163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48986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1565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3176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01">
    <p:bg>
      <p:bgPr>
        <a:solidFill>
          <a:srgbClr val="191919"/>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86DCCAA-44A0-43C2-B5DA-3F1E84563A98}"/>
              </a:ext>
            </a:extLst>
          </p:cNvPr>
          <p:cNvSpPr>
            <a:spLocks noGrp="1"/>
          </p:cNvSpPr>
          <p:nvPr>
            <p:ph type="title"/>
          </p:nvPr>
        </p:nvSpPr>
        <p:spPr/>
        <p:txBody>
          <a:bodyPr/>
          <a:lstStyle>
            <a:lvl1pPr>
              <a:defRPr>
                <a:solidFill>
                  <a:schemeClr val="accent1">
                    <a:lumMod val="20000"/>
                    <a:lumOff val="80000"/>
                  </a:schemeClr>
                </a:solidFill>
              </a:defRPr>
            </a:lvl1pPr>
          </a:lstStyle>
          <a:p>
            <a:r>
              <a:rPr lang="en-GB" dirty="0"/>
              <a:t>Click to edit Master title style</a:t>
            </a:r>
          </a:p>
        </p:txBody>
      </p:sp>
      <p:sp>
        <p:nvSpPr>
          <p:cNvPr id="7" name="Content Placeholder 6">
            <a:extLst>
              <a:ext uri="{FF2B5EF4-FFF2-40B4-BE49-F238E27FC236}">
                <a16:creationId xmlns:a16="http://schemas.microsoft.com/office/drawing/2014/main" id="{84AA12D6-F2F6-489F-A369-37440A80B0B1}"/>
              </a:ext>
            </a:extLst>
          </p:cNvPr>
          <p:cNvSpPr>
            <a:spLocks noGrp="1"/>
          </p:cNvSpPr>
          <p:nvPr>
            <p:ph sz="quarter" idx="13"/>
          </p:nvPr>
        </p:nvSpPr>
        <p:spPr>
          <a:xfrm>
            <a:off x="338337" y="1304925"/>
            <a:ext cx="11518700" cy="4787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50832392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ving Blue 0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FB73D9-8395-CE48-810F-DCE613BC41E0}"/>
              </a:ext>
            </a:extLst>
          </p:cNvPr>
          <p:cNvSpPr/>
          <p:nvPr userDrawn="1"/>
        </p:nvSpPr>
        <p:spPr>
          <a:xfrm>
            <a:off x="225425" y="250825"/>
            <a:ext cx="11714784" cy="5842001"/>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FFFFFF"/>
              </a:solidFill>
            </a:endParaRPr>
          </a:p>
        </p:txBody>
      </p:sp>
      <p:cxnSp>
        <p:nvCxnSpPr>
          <p:cNvPr id="15" name="Straight Connector 14">
            <a:extLst>
              <a:ext uri="{FF2B5EF4-FFF2-40B4-BE49-F238E27FC236}">
                <a16:creationId xmlns:a16="http://schemas.microsoft.com/office/drawing/2014/main" id="{3424F39F-D324-2E4A-9FF6-AED864B9F6A7}"/>
              </a:ext>
            </a:extLst>
          </p:cNvPr>
          <p:cNvCxnSpPr>
            <a:cxnSpLocks/>
          </p:cNvCxnSpPr>
          <p:nvPr userDrawn="1"/>
        </p:nvCxnSpPr>
        <p:spPr>
          <a:xfrm>
            <a:off x="338337" y="1150391"/>
            <a:ext cx="115187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4EAA999-8CB4-0749-BE16-2981ABF069BF}"/>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FFFFFF"/>
                </a:solidFill>
              </a:defRPr>
            </a:lvl1pPr>
          </a:lstStyle>
          <a:p>
            <a:r>
              <a:rPr lang="en-GB"/>
              <a:t>CLICK TO EDIT MASTER TITLE STYLE</a:t>
            </a:r>
            <a:endParaRPr lang="en-US"/>
          </a:p>
        </p:txBody>
      </p:sp>
      <p:sp>
        <p:nvSpPr>
          <p:cNvPr id="26" name="Content Placeholder 3">
            <a:extLst>
              <a:ext uri="{FF2B5EF4-FFF2-40B4-BE49-F238E27FC236}">
                <a16:creationId xmlns:a16="http://schemas.microsoft.com/office/drawing/2014/main" id="{839156BE-1CE5-804A-8ADA-5F2AD2AC2AB7}"/>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rgbClr val="FFFFFF"/>
                </a:solidFill>
              </a:defRPr>
            </a:lvl1pPr>
            <a:lvl2pPr marL="383990" indent="-191995">
              <a:lnSpc>
                <a:spcPct val="100000"/>
              </a:lnSpc>
              <a:spcBef>
                <a:spcPts val="533"/>
              </a:spcBef>
              <a:buClrTx/>
              <a:defRPr sz="1867">
                <a:solidFill>
                  <a:srgbClr val="FFFFFF"/>
                </a:solidFill>
              </a:defRPr>
            </a:lvl2pPr>
            <a:lvl3pPr marL="383990" indent="-191995">
              <a:lnSpc>
                <a:spcPct val="100000"/>
              </a:lnSpc>
              <a:spcBef>
                <a:spcPts val="533"/>
              </a:spcBef>
              <a:buClrTx/>
              <a:defRPr sz="1867">
                <a:solidFill>
                  <a:srgbClr val="FFFFFF"/>
                </a:solidFill>
              </a:defRPr>
            </a:lvl3pPr>
            <a:lvl4pPr marL="383990" indent="-191995">
              <a:lnSpc>
                <a:spcPct val="100000"/>
              </a:lnSpc>
              <a:spcBef>
                <a:spcPts val="533"/>
              </a:spcBef>
              <a:buClrTx/>
              <a:defRPr sz="1867">
                <a:solidFill>
                  <a:srgbClr val="FFFFFF"/>
                </a:solidFill>
              </a:defRPr>
            </a:lvl4pPr>
            <a:lvl5pPr marL="383990" indent="-191995">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40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Grey 01">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91DDCD7-573D-F241-9A33-A3EBC64CB0B0}"/>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A4596"/>
              </a:solidFill>
            </a:endParaRPr>
          </a:p>
        </p:txBody>
      </p:sp>
      <p:cxnSp>
        <p:nvCxnSpPr>
          <p:cNvPr id="23" name="Straight Connector 22">
            <a:extLst>
              <a:ext uri="{FF2B5EF4-FFF2-40B4-BE49-F238E27FC236}">
                <a16:creationId xmlns:a16="http://schemas.microsoft.com/office/drawing/2014/main" id="{9AFF913C-B145-EE4D-8CFA-EC7C23F69D73}"/>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2182D8FF-154E-6046-811D-052A2B884634}"/>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
        <p:nvSpPr>
          <p:cNvPr id="29" name="Content Placeholder 3">
            <a:extLst>
              <a:ext uri="{FF2B5EF4-FFF2-40B4-BE49-F238E27FC236}">
                <a16:creationId xmlns:a16="http://schemas.microsoft.com/office/drawing/2014/main" id="{CC4ED22B-14F0-C34B-AC07-74B8B6462B5E}"/>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rgbClr val="000000"/>
                </a:solidFill>
              </a:defRPr>
            </a:lvl1pPr>
            <a:lvl2pPr marL="383990" indent="-191995">
              <a:lnSpc>
                <a:spcPct val="100000"/>
              </a:lnSpc>
              <a:spcBef>
                <a:spcPts val="533"/>
              </a:spcBef>
              <a:buClrTx/>
              <a:defRPr sz="1867">
                <a:solidFill>
                  <a:srgbClr val="000000"/>
                </a:solidFill>
              </a:defRPr>
            </a:lvl2pPr>
            <a:lvl3pPr marL="383990" indent="-191995">
              <a:lnSpc>
                <a:spcPct val="100000"/>
              </a:lnSpc>
              <a:spcBef>
                <a:spcPts val="533"/>
              </a:spcBef>
              <a:buClrTx/>
              <a:defRPr sz="1867">
                <a:solidFill>
                  <a:srgbClr val="000000"/>
                </a:solidFill>
              </a:defRPr>
            </a:lvl3pPr>
            <a:lvl4pPr marL="383990" indent="-191995">
              <a:lnSpc>
                <a:spcPct val="100000"/>
              </a:lnSpc>
              <a:spcBef>
                <a:spcPts val="533"/>
              </a:spcBef>
              <a:buClrTx/>
              <a:defRPr sz="1867">
                <a:solidFill>
                  <a:srgbClr val="000000"/>
                </a:solidFill>
              </a:defRPr>
            </a:lvl4pPr>
            <a:lvl5pPr marL="383990" indent="-191995">
              <a:lnSpc>
                <a:spcPct val="100000"/>
              </a:lnSpc>
              <a:spcBef>
                <a:spcPts val="533"/>
              </a:spcBef>
              <a:buClrTx/>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30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2365650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154853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975824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720093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835739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780708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Grey 0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EF166E-05B3-D742-BCAD-2CCFA8DB00D8}"/>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1027418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28958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4D6C8A-D143-48A9-8DCC-C80034F02D96}"/>
              </a:ext>
            </a:extLst>
          </p:cNvPr>
          <p:cNvSpPr>
            <a:spLocks noGrp="1"/>
          </p:cNvSpPr>
          <p:nvPr>
            <p:ph type="title"/>
          </p:nvPr>
        </p:nvSpPr>
        <p:spPr>
          <a:xfrm>
            <a:off x="336000" y="727200"/>
            <a:ext cx="11520000" cy="405683"/>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E23572F-1485-421C-A65B-7F18A4F1485B}"/>
              </a:ext>
            </a:extLst>
          </p:cNvPr>
          <p:cNvSpPr>
            <a:spLocks noGrp="1"/>
          </p:cNvSpPr>
          <p:nvPr>
            <p:ph sz="quarter" idx="23"/>
          </p:nvPr>
        </p:nvSpPr>
        <p:spPr>
          <a:xfrm>
            <a:off x="338336" y="1304925"/>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4">
            <a:extLst>
              <a:ext uri="{FF2B5EF4-FFF2-40B4-BE49-F238E27FC236}">
                <a16:creationId xmlns:a16="http://schemas.microsoft.com/office/drawing/2014/main" id="{14DC4D40-CC27-4506-8D92-3D98926FA12B}"/>
              </a:ext>
            </a:extLst>
          </p:cNvPr>
          <p:cNvSpPr>
            <a:spLocks noGrp="1"/>
          </p:cNvSpPr>
          <p:nvPr>
            <p:ph sz="quarter" idx="24"/>
          </p:nvPr>
        </p:nvSpPr>
        <p:spPr>
          <a:xfrm>
            <a:off x="6240000" y="1304925"/>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18" name="Straight Connector 17">
            <a:extLst>
              <a:ext uri="{FF2B5EF4-FFF2-40B4-BE49-F238E27FC236}">
                <a16:creationId xmlns:a16="http://schemas.microsoft.com/office/drawing/2014/main" id="{5D275D5D-7B42-4C43-9262-875E6196F6C9}"/>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953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719249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88315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2936422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
            <a:extLst>
              <a:ext uri="{FF2B5EF4-FFF2-40B4-BE49-F238E27FC236}">
                <a16:creationId xmlns:a16="http://schemas.microsoft.com/office/drawing/2014/main" id="{06531206-9784-0C41-9089-E245E0644F3B}"/>
              </a:ext>
            </a:extLst>
          </p:cNvPr>
          <p:cNvSpPr>
            <a:spLocks noGrp="1"/>
          </p:cNvSpPr>
          <p:nvPr>
            <p:ph type="ftr" sz="quarter" idx="3"/>
          </p:nvPr>
        </p:nvSpPr>
        <p:spPr>
          <a:xfrm>
            <a:off x="1302561" y="6548969"/>
            <a:ext cx="4475939" cy="166388"/>
          </a:xfrm>
          <a:prstGeom prst="rect">
            <a:avLst/>
          </a:prstGeom>
        </p:spPr>
        <p:txBody>
          <a:bodyPr vert="horz" lIns="0" tIns="0" rIns="0" bIns="0" rtlCol="0" anchor="ctr"/>
          <a:lstStyle>
            <a:lvl1pPr algn="l">
              <a:defRPr sz="1000">
                <a:solidFill>
                  <a:srgbClr val="FFFFFF"/>
                </a:solidFill>
                <a:latin typeface="Arial" panose="020B0604020202020204" pitchFamily="34" charset="0"/>
                <a:cs typeface="Arial" panose="020B0604020202020204" pitchFamily="34" charset="0"/>
              </a:defRPr>
            </a:lvl1pPr>
          </a:lstStyle>
          <a:p>
            <a:r>
              <a:rPr lang="en-GB" dirty="0"/>
              <a:t>MACHINE LEARNING FOR INDUSTRY</a:t>
            </a:r>
          </a:p>
        </p:txBody>
      </p:sp>
      <p:sp>
        <p:nvSpPr>
          <p:cNvPr id="19" name="Date Placeholder 2">
            <a:extLst>
              <a:ext uri="{FF2B5EF4-FFF2-40B4-BE49-F238E27FC236}">
                <a16:creationId xmlns:a16="http://schemas.microsoft.com/office/drawing/2014/main" id="{6FD67A23-3EAD-6F44-8FDF-394ED6C2416E}"/>
              </a:ext>
            </a:extLst>
          </p:cNvPr>
          <p:cNvSpPr>
            <a:spLocks noGrp="1"/>
          </p:cNvSpPr>
          <p:nvPr>
            <p:ph type="dt" sz="half" idx="21"/>
          </p:nvPr>
        </p:nvSpPr>
        <p:spPr>
          <a:xfrm>
            <a:off x="487804" y="6548967"/>
            <a:ext cx="699155" cy="173567"/>
          </a:xfrm>
          <a:prstGeom prst="rect">
            <a:avLst/>
          </a:prstGeom>
        </p:spPr>
        <p:txBody>
          <a:bodyPr vert="horz" lIns="0" tIns="0" rIns="0" bIns="0" rtlCol="0" anchor="ctr"/>
          <a:lstStyle>
            <a:lvl1pPr algn="ctr">
              <a:defRPr sz="1000">
                <a:solidFill>
                  <a:srgbClr val="FFFFFF"/>
                </a:solidFill>
                <a:latin typeface="Arial" panose="020B0604020202020204" pitchFamily="34" charset="0"/>
                <a:cs typeface="Arial" panose="020B0604020202020204" pitchFamily="34" charset="0"/>
              </a:defRPr>
            </a:lvl1pPr>
          </a:lstStyle>
          <a:p>
            <a:r>
              <a:rPr lang="en-US"/>
              <a:t>FEB 2022</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158774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07470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03">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89915B13-F42B-4D31-B0DB-30FCC962C62D}"/>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64B76-2DB7-420D-AE65-AACCE3DF3E6D}"/>
              </a:ext>
            </a:extLst>
          </p:cNvPr>
          <p:cNvSpPr>
            <a:spLocks noGrp="1"/>
          </p:cNvSpPr>
          <p:nvPr>
            <p:ph sz="quarter" idx="28"/>
          </p:nvPr>
        </p:nvSpPr>
        <p:spPr>
          <a:xfrm>
            <a:off x="338336" y="1304925"/>
            <a:ext cx="5616000" cy="144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4">
            <a:extLst>
              <a:ext uri="{FF2B5EF4-FFF2-40B4-BE49-F238E27FC236}">
                <a16:creationId xmlns:a16="http://schemas.microsoft.com/office/drawing/2014/main" id="{F335D94E-B7B2-41AF-8ACA-65EBCE84C37C}"/>
              </a:ext>
            </a:extLst>
          </p:cNvPr>
          <p:cNvSpPr>
            <a:spLocks noGrp="1"/>
          </p:cNvSpPr>
          <p:nvPr>
            <p:ph sz="quarter" idx="29"/>
          </p:nvPr>
        </p:nvSpPr>
        <p:spPr>
          <a:xfrm>
            <a:off x="338336" y="2932126"/>
            <a:ext cx="5616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Content Placeholder 6">
            <a:extLst>
              <a:ext uri="{FF2B5EF4-FFF2-40B4-BE49-F238E27FC236}">
                <a16:creationId xmlns:a16="http://schemas.microsoft.com/office/drawing/2014/main" id="{45C2A747-6563-48A3-B274-81B6631396CF}"/>
              </a:ext>
            </a:extLst>
          </p:cNvPr>
          <p:cNvSpPr>
            <a:spLocks noGrp="1"/>
          </p:cNvSpPr>
          <p:nvPr>
            <p:ph sz="quarter" idx="30"/>
          </p:nvPr>
        </p:nvSpPr>
        <p:spPr>
          <a:xfrm>
            <a:off x="6241038" y="1304926"/>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25" name="Straight Connector 24">
            <a:extLst>
              <a:ext uri="{FF2B5EF4-FFF2-40B4-BE49-F238E27FC236}">
                <a16:creationId xmlns:a16="http://schemas.microsoft.com/office/drawing/2014/main" id="{8FB6D8F4-3523-41A4-8DEB-79A9E546503E}"/>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15776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04">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8F50382-5763-4797-9C1C-AFF9C14F938F}"/>
              </a:ext>
            </a:extLst>
          </p:cNvPr>
          <p:cNvSpPr>
            <a:spLocks noGrp="1"/>
          </p:cNvSpPr>
          <p:nvPr>
            <p:ph type="title"/>
          </p:nvPr>
        </p:nvSpPr>
        <p:spPr/>
        <p:txBody>
          <a:bodyPr/>
          <a:lstStyle/>
          <a:p>
            <a:r>
              <a:rPr lang="en-GB"/>
              <a:t>Click to edit Master title style</a:t>
            </a:r>
            <a:endParaRPr lang="en-GB" dirty="0"/>
          </a:p>
        </p:txBody>
      </p:sp>
      <p:sp>
        <p:nvSpPr>
          <p:cNvPr id="5" name="Picture Placeholder 2">
            <a:extLst>
              <a:ext uri="{FF2B5EF4-FFF2-40B4-BE49-F238E27FC236}">
                <a16:creationId xmlns:a16="http://schemas.microsoft.com/office/drawing/2014/main" id="{0C889B6B-814B-424D-9246-128BBF50AB14}"/>
              </a:ext>
            </a:extLst>
          </p:cNvPr>
          <p:cNvSpPr>
            <a:spLocks noGrp="1"/>
          </p:cNvSpPr>
          <p:nvPr>
            <p:ph type="pic" sz="quarter" idx="33"/>
          </p:nvPr>
        </p:nvSpPr>
        <p:spPr>
          <a:xfrm>
            <a:off x="334964" y="4544824"/>
            <a:ext cx="3708000" cy="1548001"/>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6" name="Picture Placeholder 2">
            <a:extLst>
              <a:ext uri="{FF2B5EF4-FFF2-40B4-BE49-F238E27FC236}">
                <a16:creationId xmlns:a16="http://schemas.microsoft.com/office/drawing/2014/main" id="{78181A48-4B1C-F44A-B7BD-697454A18DE5}"/>
              </a:ext>
            </a:extLst>
          </p:cNvPr>
          <p:cNvSpPr>
            <a:spLocks noGrp="1"/>
          </p:cNvSpPr>
          <p:nvPr>
            <p:ph type="pic" sz="quarter" idx="34"/>
          </p:nvPr>
        </p:nvSpPr>
        <p:spPr>
          <a:xfrm>
            <a:off x="4242000" y="4544826"/>
            <a:ext cx="3708000" cy="1548000"/>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7" name="Picture Placeholder 2">
            <a:extLst>
              <a:ext uri="{FF2B5EF4-FFF2-40B4-BE49-F238E27FC236}">
                <a16:creationId xmlns:a16="http://schemas.microsoft.com/office/drawing/2014/main" id="{B9D13357-A400-D646-8E82-41A67F698150}"/>
              </a:ext>
            </a:extLst>
          </p:cNvPr>
          <p:cNvSpPr>
            <a:spLocks noGrp="1"/>
          </p:cNvSpPr>
          <p:nvPr>
            <p:ph type="pic" sz="quarter" idx="35"/>
          </p:nvPr>
        </p:nvSpPr>
        <p:spPr>
          <a:xfrm>
            <a:off x="8149037" y="4544826"/>
            <a:ext cx="3708000" cy="1548000"/>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4" name="Content Placeholder 3">
            <a:extLst>
              <a:ext uri="{FF2B5EF4-FFF2-40B4-BE49-F238E27FC236}">
                <a16:creationId xmlns:a16="http://schemas.microsoft.com/office/drawing/2014/main" id="{CFAD612A-00CD-4401-BFD4-DCEEBEFFC7FA}"/>
              </a:ext>
            </a:extLst>
          </p:cNvPr>
          <p:cNvSpPr>
            <a:spLocks noGrp="1"/>
          </p:cNvSpPr>
          <p:nvPr>
            <p:ph sz="quarter" idx="37"/>
          </p:nvPr>
        </p:nvSpPr>
        <p:spPr>
          <a:xfrm>
            <a:off x="338337" y="1304926"/>
            <a:ext cx="11518700" cy="30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21" name="Straight Connector 20">
            <a:extLst>
              <a:ext uri="{FF2B5EF4-FFF2-40B4-BE49-F238E27FC236}">
                <a16:creationId xmlns:a16="http://schemas.microsoft.com/office/drawing/2014/main" id="{CD5838DB-6302-4EB5-8479-76FD886DDABA}"/>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46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05">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78F45A4-F6E8-4F55-8CD5-B08B33E221C0}"/>
              </a:ext>
            </a:extLst>
          </p:cNvPr>
          <p:cNvSpPr>
            <a:spLocks noGrp="1"/>
          </p:cNvSpPr>
          <p:nvPr>
            <p:ph type="title"/>
          </p:nvPr>
        </p:nvSpPr>
        <p:spPr/>
        <p:txBody>
          <a:bodyPr/>
          <a:lstStyle/>
          <a:p>
            <a:r>
              <a:rPr lang="en-GB"/>
              <a:t>Click to edit Master title style</a:t>
            </a:r>
            <a:endParaRPr lang="en-GB" dirty="0"/>
          </a:p>
        </p:txBody>
      </p:sp>
      <p:cxnSp>
        <p:nvCxnSpPr>
          <p:cNvPr id="9" name="Straight Connector 8">
            <a:extLst>
              <a:ext uri="{FF2B5EF4-FFF2-40B4-BE49-F238E27FC236}">
                <a16:creationId xmlns:a16="http://schemas.microsoft.com/office/drawing/2014/main" id="{315AEB10-86B1-4F33-8141-7C20FABCB010}"/>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30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ndard Image">
    <p:spTree>
      <p:nvGrpSpPr>
        <p:cNvPr id="1" name=""/>
        <p:cNvGrpSpPr/>
        <p:nvPr/>
      </p:nvGrpSpPr>
      <p:grpSpPr>
        <a:xfrm>
          <a:off x="0" y="0"/>
          <a:ext cx="0" cy="0"/>
          <a:chOff x="0" y="0"/>
          <a:chExt cx="0" cy="0"/>
        </a:xfrm>
      </p:grpSpPr>
      <p:pic>
        <p:nvPicPr>
          <p:cNvPr id="3" name="Picture 2" descr="A view of the earth from space&#10;&#10;Description automatically generated with medium confidence">
            <a:extLst>
              <a:ext uri="{FF2B5EF4-FFF2-40B4-BE49-F238E27FC236}">
                <a16:creationId xmlns:a16="http://schemas.microsoft.com/office/drawing/2014/main" id="{38F9922A-79C1-3443-B0A4-0751774375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6074"/>
            <a:ext cx="12192000" cy="4251659"/>
          </a:xfrm>
          <a:prstGeom prst="rect">
            <a:avLst/>
          </a:prstGeom>
        </p:spPr>
      </p:pic>
      <p:sp>
        <p:nvSpPr>
          <p:cNvPr id="16" name="Title 1">
            <a:extLst>
              <a:ext uri="{FF2B5EF4-FFF2-40B4-BE49-F238E27FC236}">
                <a16:creationId xmlns:a16="http://schemas.microsoft.com/office/drawing/2014/main" id="{725F2F88-BB4E-1541-AB99-4AE4C2292F43}"/>
              </a:ext>
            </a:extLst>
          </p:cNvPr>
          <p:cNvSpPr>
            <a:spLocks noGrp="1"/>
          </p:cNvSpPr>
          <p:nvPr>
            <p:ph type="title" hasCustomPrompt="1"/>
          </p:nvPr>
        </p:nvSpPr>
        <p:spPr>
          <a:xfrm>
            <a:off x="225426" y="4585979"/>
            <a:ext cx="9443871" cy="651905"/>
          </a:xfrm>
          <a:prstGeom prst="rect">
            <a:avLst/>
          </a:prstGeom>
        </p:spPr>
        <p:txBody>
          <a:bodyPr anchor="b" anchorCtr="0"/>
          <a:lstStyle>
            <a:lvl1pPr marL="0" indent="0">
              <a:tabLst>
                <a:tab pos="6925387" algn="l"/>
              </a:tabLst>
              <a:defRPr sz="4000" b="0">
                <a:solidFill>
                  <a:schemeClr val="bg1"/>
                </a:solidFill>
              </a:defRPr>
            </a:lvl1pPr>
          </a:lstStyle>
          <a:p>
            <a:r>
              <a:rPr lang="en-US"/>
              <a:t>CLICK TO EDIT MASTER TITLE</a:t>
            </a:r>
          </a:p>
        </p:txBody>
      </p:sp>
      <p:sp>
        <p:nvSpPr>
          <p:cNvPr id="17" name="Text Placeholder 2">
            <a:extLst>
              <a:ext uri="{FF2B5EF4-FFF2-40B4-BE49-F238E27FC236}">
                <a16:creationId xmlns:a16="http://schemas.microsoft.com/office/drawing/2014/main" id="{E55D02BF-F45D-E44A-94E7-58F6D40A02D8}"/>
              </a:ext>
            </a:extLst>
          </p:cNvPr>
          <p:cNvSpPr>
            <a:spLocks noGrp="1"/>
          </p:cNvSpPr>
          <p:nvPr>
            <p:ph type="body" sz="quarter" idx="11" hasCustomPrompt="1"/>
          </p:nvPr>
        </p:nvSpPr>
        <p:spPr>
          <a:xfrm>
            <a:off x="225426" y="6223168"/>
            <a:ext cx="9444039" cy="623888"/>
          </a:xfrm>
          <a:prstGeom prst="rect">
            <a:avLst/>
          </a:prstGeom>
        </p:spPr>
        <p:txBody>
          <a:bodyPr/>
          <a:lstStyle>
            <a:lvl1pPr>
              <a:buNone/>
              <a:defRPr sz="2400">
                <a:solidFill>
                  <a:schemeClr val="bg2"/>
                </a:solidFill>
              </a:defRPr>
            </a:lvl1pPr>
          </a:lstStyle>
          <a:p>
            <a:r>
              <a:rPr lang="en-US" sz="2800" b="0"/>
              <a:t>Click to edit date</a:t>
            </a:r>
          </a:p>
        </p:txBody>
      </p:sp>
      <p:sp>
        <p:nvSpPr>
          <p:cNvPr id="18" name="Text Placeholder 2">
            <a:extLst>
              <a:ext uri="{FF2B5EF4-FFF2-40B4-BE49-F238E27FC236}">
                <a16:creationId xmlns:a16="http://schemas.microsoft.com/office/drawing/2014/main" id="{6E889A10-DFD7-8C49-939C-B62B45146AA6}"/>
              </a:ext>
            </a:extLst>
          </p:cNvPr>
          <p:cNvSpPr>
            <a:spLocks noGrp="1"/>
          </p:cNvSpPr>
          <p:nvPr>
            <p:ph type="body" sz="quarter" idx="12" hasCustomPrompt="1"/>
          </p:nvPr>
        </p:nvSpPr>
        <p:spPr>
          <a:xfrm>
            <a:off x="226485" y="5266265"/>
            <a:ext cx="9442449" cy="578585"/>
          </a:xfrm>
          <a:prstGeom prst="rect">
            <a:avLst/>
          </a:prstGeom>
        </p:spPr>
        <p:txBody>
          <a:bodyPr/>
          <a:lstStyle>
            <a:lvl1pPr marL="0" indent="0">
              <a:buFont typeface="Arial" panose="020B0604020202020204" pitchFamily="34" charset="0"/>
              <a:buNone/>
              <a:defRPr sz="4000">
                <a:solidFill>
                  <a:schemeClr val="bg2"/>
                </a:solidFill>
              </a:defRPr>
            </a:lvl1pPr>
          </a:lstStyle>
          <a:p>
            <a:pPr lvl="0"/>
            <a:r>
              <a:rPr lang="en-US"/>
              <a:t>CLICK TO EDIT SUBTITLE</a:t>
            </a:r>
          </a:p>
        </p:txBody>
      </p:sp>
      <p:cxnSp>
        <p:nvCxnSpPr>
          <p:cNvPr id="19" name="Straight Connector 18">
            <a:extLst>
              <a:ext uri="{FF2B5EF4-FFF2-40B4-BE49-F238E27FC236}">
                <a16:creationId xmlns:a16="http://schemas.microsoft.com/office/drawing/2014/main" id="{AD90EA90-0888-424B-893B-ED99FD9436BD}"/>
              </a:ext>
            </a:extLst>
          </p:cNvPr>
          <p:cNvCxnSpPr/>
          <p:nvPr userDrawn="1"/>
        </p:nvCxnSpPr>
        <p:spPr>
          <a:xfrm>
            <a:off x="226485" y="6034008"/>
            <a:ext cx="9442449"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51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age Layout 01">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D4C550D-A106-0F4C-B6F4-51A975BA1022}"/>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27" name="Straight Connector 26">
            <a:extLst>
              <a:ext uri="{FF2B5EF4-FFF2-40B4-BE49-F238E27FC236}">
                <a16:creationId xmlns:a16="http://schemas.microsoft.com/office/drawing/2014/main" id="{6F6A31B6-44A9-314F-AF5F-612F83D598F7}"/>
              </a:ext>
            </a:extLst>
          </p:cNvPr>
          <p:cNvCxnSpPr>
            <a:cxnSpLocks/>
          </p:cNvCxnSpPr>
          <p:nvPr userDrawn="1"/>
        </p:nvCxnSpPr>
        <p:spPr>
          <a:xfrm>
            <a:off x="338337" y="1150391"/>
            <a:ext cx="556114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7DD93AAE-276C-9E46-A9BE-23E1F0CD9C11}"/>
              </a:ext>
            </a:extLst>
          </p:cNvPr>
          <p:cNvSpPr>
            <a:spLocks noGrp="1"/>
          </p:cNvSpPr>
          <p:nvPr>
            <p:ph type="title" hasCustomPrompt="1"/>
          </p:nvPr>
        </p:nvSpPr>
        <p:spPr>
          <a:xfrm>
            <a:off x="334433" y="731288"/>
            <a:ext cx="5565048"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
        <p:nvSpPr>
          <p:cNvPr id="13" name="Picture Placeholder 12">
            <a:extLst>
              <a:ext uri="{FF2B5EF4-FFF2-40B4-BE49-F238E27FC236}">
                <a16:creationId xmlns:a16="http://schemas.microsoft.com/office/drawing/2014/main" id="{E9794004-4F5E-A24A-BF64-F4C441760830}"/>
              </a:ext>
            </a:extLst>
          </p:cNvPr>
          <p:cNvSpPr>
            <a:spLocks noGrp="1"/>
          </p:cNvSpPr>
          <p:nvPr>
            <p:ph type="pic" sz="quarter" idx="11" hasCustomPrompt="1"/>
          </p:nvPr>
        </p:nvSpPr>
        <p:spPr>
          <a:xfrm>
            <a:off x="6096001" y="250825"/>
            <a:ext cx="5847081" cy="5842000"/>
          </a:xfrm>
          <a:prstGeom prst="rect">
            <a:avLst/>
          </a:prstGeom>
          <a:solidFill>
            <a:srgbClr val="D0D2D2"/>
          </a:solidFill>
        </p:spPr>
        <p:txBody>
          <a:bodyPr anchor="ctr" anchorCtr="0"/>
          <a:lstStyle>
            <a:lvl1pPr marL="0" indent="0" algn="ctr">
              <a:buNone/>
              <a:defRPr sz="1600">
                <a:solidFill>
                  <a:schemeClr val="bg2">
                    <a:lumMod val="75000"/>
                  </a:schemeClr>
                </a:solidFill>
              </a:defRPr>
            </a:lvl1pPr>
          </a:lstStyle>
          <a:p>
            <a:r>
              <a:rPr lang="en-GB"/>
              <a:t>Click to add picture</a:t>
            </a:r>
          </a:p>
        </p:txBody>
      </p:sp>
      <p:sp>
        <p:nvSpPr>
          <p:cNvPr id="31" name="Content Placeholder 3">
            <a:extLst>
              <a:ext uri="{FF2B5EF4-FFF2-40B4-BE49-F238E27FC236}">
                <a16:creationId xmlns:a16="http://schemas.microsoft.com/office/drawing/2014/main" id="{3C63CDC3-835F-CD42-9760-1940FB7979E5}"/>
              </a:ext>
            </a:extLst>
          </p:cNvPr>
          <p:cNvSpPr>
            <a:spLocks noGrp="1"/>
          </p:cNvSpPr>
          <p:nvPr>
            <p:ph sz="half" idx="23"/>
          </p:nvPr>
        </p:nvSpPr>
        <p:spPr>
          <a:xfrm>
            <a:off x="338337" y="1412875"/>
            <a:ext cx="5600699" cy="4506383"/>
          </a:xfrm>
          <a:prstGeom prst="rect">
            <a:avLst/>
          </a:prstGeom>
          <a:noFill/>
        </p:spPr>
        <p:txBody>
          <a:bodyPr lIns="0" tIns="0" rIns="0" bIns="0"/>
          <a:lstStyle>
            <a:lvl1pPr marL="191995">
              <a:lnSpc>
                <a:spcPct val="100000"/>
              </a:lnSpc>
              <a:spcBef>
                <a:spcPts val="800"/>
              </a:spcBef>
              <a:buClrTx/>
              <a:defRPr sz="1867">
                <a:solidFill>
                  <a:srgbClr val="000000"/>
                </a:solidFill>
              </a:defRPr>
            </a:lvl1pPr>
            <a:lvl2pPr marL="383990">
              <a:lnSpc>
                <a:spcPct val="100000"/>
              </a:lnSpc>
              <a:spcBef>
                <a:spcPts val="533"/>
              </a:spcBef>
              <a:buClrTx/>
              <a:defRPr sz="1867">
                <a:solidFill>
                  <a:srgbClr val="000000"/>
                </a:solidFill>
              </a:defRPr>
            </a:lvl2pPr>
            <a:lvl3pPr marL="383990">
              <a:lnSpc>
                <a:spcPct val="100000"/>
              </a:lnSpc>
              <a:spcBef>
                <a:spcPts val="533"/>
              </a:spcBef>
              <a:buClrTx/>
              <a:defRPr sz="1867">
                <a:solidFill>
                  <a:srgbClr val="000000"/>
                </a:solidFill>
              </a:defRPr>
            </a:lvl3pPr>
            <a:lvl4pPr marL="383990">
              <a:lnSpc>
                <a:spcPct val="100000"/>
              </a:lnSpc>
              <a:spcBef>
                <a:spcPts val="533"/>
              </a:spcBef>
              <a:buClrTx/>
              <a:defRPr sz="1867">
                <a:solidFill>
                  <a:srgbClr val="000000"/>
                </a:solidFill>
              </a:defRPr>
            </a:lvl4pPr>
            <a:lvl5pPr marL="383990">
              <a:lnSpc>
                <a:spcPct val="100000"/>
              </a:lnSpc>
              <a:spcBef>
                <a:spcPts val="533"/>
              </a:spcBef>
              <a:buClrTx/>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39821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White 05">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641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iving Blue 0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0DDFC69-042C-7547-8373-80F5A109D9A4}"/>
              </a:ext>
            </a:extLst>
          </p:cNvPr>
          <p:cNvSpPr/>
          <p:nvPr userDrawn="1"/>
        </p:nvSpPr>
        <p:spPr>
          <a:xfrm>
            <a:off x="225425" y="250825"/>
            <a:ext cx="11714784" cy="5842001"/>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FFFFFF"/>
              </a:solidFill>
            </a:endParaRPr>
          </a:p>
        </p:txBody>
      </p:sp>
      <p:sp>
        <p:nvSpPr>
          <p:cNvPr id="15" name="Title 1">
            <a:extLst>
              <a:ext uri="{FF2B5EF4-FFF2-40B4-BE49-F238E27FC236}">
                <a16:creationId xmlns:a16="http://schemas.microsoft.com/office/drawing/2014/main" id="{BE748F39-877A-9340-965D-EB7CCA6BA19B}"/>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FFFFFF"/>
                </a:solidFill>
              </a:defRPr>
            </a:lvl1pPr>
          </a:lstStyle>
          <a:p>
            <a:r>
              <a:rPr lang="en-GB"/>
              <a:t>CLICK TO EDIT MASTER TITLE STYLE</a:t>
            </a:r>
            <a:endParaRPr lang="en-US"/>
          </a:p>
        </p:txBody>
      </p:sp>
      <p:sp>
        <p:nvSpPr>
          <p:cNvPr id="25" name="Content Placeholder 3">
            <a:extLst>
              <a:ext uri="{FF2B5EF4-FFF2-40B4-BE49-F238E27FC236}">
                <a16:creationId xmlns:a16="http://schemas.microsoft.com/office/drawing/2014/main" id="{420E24C3-5103-804F-A42D-591545B720D9}"/>
              </a:ext>
            </a:extLst>
          </p:cNvPr>
          <p:cNvSpPr>
            <a:spLocks noGrp="1"/>
          </p:cNvSpPr>
          <p:nvPr>
            <p:ph sz="half" idx="2"/>
          </p:nvPr>
        </p:nvSpPr>
        <p:spPr>
          <a:xfrm>
            <a:off x="338337" y="1412876"/>
            <a:ext cx="5600699" cy="4702177"/>
          </a:xfrm>
          <a:prstGeom prst="rect">
            <a:avLst/>
          </a:prstGeom>
          <a:noFill/>
        </p:spPr>
        <p:txBody>
          <a:bodyPr lIns="0" tIns="0" rIns="0" bIns="0"/>
          <a:lstStyle>
            <a:lvl1pPr marL="191995">
              <a:lnSpc>
                <a:spcPct val="100000"/>
              </a:lnSpc>
              <a:spcBef>
                <a:spcPts val="800"/>
              </a:spcBef>
              <a:buClrTx/>
              <a:defRPr sz="1867">
                <a:solidFill>
                  <a:srgbClr val="FFFFFF"/>
                </a:solidFill>
              </a:defRPr>
            </a:lvl1pPr>
            <a:lvl2pPr marL="383990">
              <a:lnSpc>
                <a:spcPct val="100000"/>
              </a:lnSpc>
              <a:spcBef>
                <a:spcPts val="533"/>
              </a:spcBef>
              <a:buClrTx/>
              <a:defRPr sz="1867">
                <a:solidFill>
                  <a:srgbClr val="FFFFFF"/>
                </a:solidFill>
              </a:defRPr>
            </a:lvl2pPr>
            <a:lvl3pPr marL="383990">
              <a:lnSpc>
                <a:spcPct val="100000"/>
              </a:lnSpc>
              <a:spcBef>
                <a:spcPts val="533"/>
              </a:spcBef>
              <a:buClrTx/>
              <a:defRPr sz="1867">
                <a:solidFill>
                  <a:srgbClr val="FFFFFF"/>
                </a:solidFill>
              </a:defRPr>
            </a:lvl3pPr>
            <a:lvl4pPr marL="383990">
              <a:lnSpc>
                <a:spcPct val="100000"/>
              </a:lnSpc>
              <a:spcBef>
                <a:spcPts val="533"/>
              </a:spcBef>
              <a:buClrTx/>
              <a:defRPr sz="1867">
                <a:solidFill>
                  <a:srgbClr val="FFFFFF"/>
                </a:solidFill>
              </a:defRPr>
            </a:lvl4pPr>
            <a:lvl5pPr marL="383990">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2AA71FA5-922E-254B-A826-FD403710AA16}"/>
              </a:ext>
            </a:extLst>
          </p:cNvPr>
          <p:cNvSpPr>
            <a:spLocks noGrp="1"/>
          </p:cNvSpPr>
          <p:nvPr>
            <p:ph sz="half" idx="23"/>
          </p:nvPr>
        </p:nvSpPr>
        <p:spPr>
          <a:xfrm>
            <a:off x="6239972" y="1412876"/>
            <a:ext cx="5600699" cy="4702177"/>
          </a:xfrm>
          <a:prstGeom prst="rect">
            <a:avLst/>
          </a:prstGeom>
          <a:noFill/>
        </p:spPr>
        <p:txBody>
          <a:bodyPr lIns="0" tIns="0" rIns="0" bIns="0"/>
          <a:lstStyle>
            <a:lvl1pPr marL="191995">
              <a:lnSpc>
                <a:spcPct val="100000"/>
              </a:lnSpc>
              <a:spcBef>
                <a:spcPts val="800"/>
              </a:spcBef>
              <a:buClrTx/>
              <a:defRPr sz="1867">
                <a:solidFill>
                  <a:srgbClr val="FFFFFF"/>
                </a:solidFill>
              </a:defRPr>
            </a:lvl1pPr>
            <a:lvl2pPr marL="383990">
              <a:lnSpc>
                <a:spcPct val="100000"/>
              </a:lnSpc>
              <a:spcBef>
                <a:spcPts val="533"/>
              </a:spcBef>
              <a:buClrTx/>
              <a:defRPr sz="1867">
                <a:solidFill>
                  <a:srgbClr val="FFFFFF"/>
                </a:solidFill>
              </a:defRPr>
            </a:lvl2pPr>
            <a:lvl3pPr marL="383990">
              <a:lnSpc>
                <a:spcPct val="100000"/>
              </a:lnSpc>
              <a:spcBef>
                <a:spcPts val="533"/>
              </a:spcBef>
              <a:buClrTx/>
              <a:defRPr sz="1867">
                <a:solidFill>
                  <a:srgbClr val="FFFFFF"/>
                </a:solidFill>
              </a:defRPr>
            </a:lvl3pPr>
            <a:lvl4pPr marL="383990">
              <a:lnSpc>
                <a:spcPct val="100000"/>
              </a:lnSpc>
              <a:spcBef>
                <a:spcPts val="533"/>
              </a:spcBef>
              <a:buClrTx/>
              <a:defRPr sz="1867">
                <a:solidFill>
                  <a:srgbClr val="FFFFFF"/>
                </a:solidFill>
              </a:defRPr>
            </a:lvl4pPr>
            <a:lvl5pPr marL="383990">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F5AC19B6-FC62-4F41-9847-7214542DB7C7}"/>
              </a:ext>
            </a:extLst>
          </p:cNvPr>
          <p:cNvCxnSpPr>
            <a:cxnSpLocks/>
          </p:cNvCxnSpPr>
          <p:nvPr userDrawn="1"/>
        </p:nvCxnSpPr>
        <p:spPr>
          <a:xfrm>
            <a:off x="338337" y="1150391"/>
            <a:ext cx="115187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02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BC68F38-4F99-4719-919C-263D6D4397A9}"/>
              </a:ext>
            </a:extLst>
          </p:cNvPr>
          <p:cNvSpPr>
            <a:spLocks noGrp="1"/>
          </p:cNvSpPr>
          <p:nvPr>
            <p:ph type="body" idx="1"/>
          </p:nvPr>
        </p:nvSpPr>
        <p:spPr>
          <a:xfrm>
            <a:off x="336000" y="1306799"/>
            <a:ext cx="11520000" cy="4788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itle Placeholder 11">
            <a:extLst>
              <a:ext uri="{FF2B5EF4-FFF2-40B4-BE49-F238E27FC236}">
                <a16:creationId xmlns:a16="http://schemas.microsoft.com/office/drawing/2014/main" id="{2D76078D-5B4A-4A59-88BE-F2222B3CE243}"/>
              </a:ext>
            </a:extLst>
          </p:cNvPr>
          <p:cNvSpPr>
            <a:spLocks noGrp="1"/>
          </p:cNvSpPr>
          <p:nvPr>
            <p:ph type="title"/>
          </p:nvPr>
        </p:nvSpPr>
        <p:spPr>
          <a:xfrm>
            <a:off x="336000" y="788755"/>
            <a:ext cx="11520000" cy="344128"/>
          </a:xfrm>
          <a:prstGeom prst="rect">
            <a:avLst/>
          </a:prstGeom>
        </p:spPr>
        <p:txBody>
          <a:bodyPr vert="horz" lIns="0" tIns="0" rIns="0" bIns="36000" rtlCol="0" anchor="b">
            <a:spAutoFit/>
          </a:bodyPr>
          <a:lstStyle/>
          <a:p>
            <a:r>
              <a:rPr lang="en-GB" dirty="0"/>
              <a:t>Click to edit Master title style</a:t>
            </a:r>
          </a:p>
        </p:txBody>
      </p:sp>
    </p:spTree>
    <p:extLst>
      <p:ext uri="{BB962C8B-B14F-4D97-AF65-F5344CB8AC3E}">
        <p14:creationId xmlns:p14="http://schemas.microsoft.com/office/powerpoint/2010/main" val="2188292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hf hdr="0"/>
  <p:txStyles>
    <p:titleStyle>
      <a:lvl1pPr algn="ctr" defTabSz="360000" rtl="0" eaLnBrk="1" latinLnBrk="0" hangingPunct="1">
        <a:lnSpc>
          <a:spcPct val="100000"/>
        </a:lnSpc>
        <a:spcBef>
          <a:spcPct val="0"/>
        </a:spcBef>
        <a:buNone/>
        <a:defRPr lang="en-GB" sz="2000" kern="1200" cap="all" baseline="0" smtClean="0">
          <a:solidFill>
            <a:schemeClr val="accent1">
              <a:lumMod val="20000"/>
              <a:lumOff val="80000"/>
            </a:schemeClr>
          </a:solidFill>
          <a:latin typeface="+mj-lt"/>
          <a:ea typeface="+mj-ea"/>
          <a:cs typeface="+mj-cs"/>
        </a:defRPr>
      </a:lvl1pPr>
    </p:titleStyle>
    <p:body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709">
          <p15:clr>
            <a:srgbClr val="F26B43"/>
          </p15:clr>
        </p15:guide>
        <p15:guide id="5" orient="horz" pos="164">
          <p15:clr>
            <a:srgbClr val="F26B43"/>
          </p15:clr>
        </p15:guide>
        <p15:guide id="6" pos="7469">
          <p15:clr>
            <a:srgbClr val="F26B43"/>
          </p15:clr>
        </p15:guide>
        <p15:guide id="7" pos="211">
          <p15:clr>
            <a:srgbClr val="F26B43"/>
          </p15:clr>
        </p15:guide>
        <p15:guide id="10" orient="horz" pos="4224">
          <p15:clr>
            <a:srgbClr val="F26B43"/>
          </p15:clr>
        </p15:guide>
        <p15:guide id="11" orient="horz" pos="3952">
          <p15:clr>
            <a:srgbClr val="F26B43"/>
          </p15:clr>
        </p15:guide>
        <p15:guide id="12" orient="horz" pos="3838">
          <p15:clr>
            <a:srgbClr val="F26B43"/>
          </p15:clr>
        </p15:guide>
        <p15:guide id="13" orient="horz" pos="822">
          <p15:clr>
            <a:srgbClr val="F26B43"/>
          </p15:clr>
        </p15:guide>
        <p15:guide id="16" pos="7582">
          <p15:clr>
            <a:srgbClr val="F26B43"/>
          </p15:clr>
        </p15:guide>
        <p15:guide id="17" pos="9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8.xml"/><Relationship Id="rId1" Type="http://schemas.openxmlformats.org/officeDocument/2006/relationships/tags" Target="../tags/tag13.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slideLayout" Target="../slideLayouts/slideLayout18.xml"/><Relationship Id="rId1" Type="http://schemas.openxmlformats.org/officeDocument/2006/relationships/tags" Target="../tags/tag14.xml"/><Relationship Id="rId6" Type="http://schemas.openxmlformats.org/officeDocument/2006/relationships/image" Target="../media/image13.wmf"/><Relationship Id="rId5" Type="http://schemas.openxmlformats.org/officeDocument/2006/relationships/oleObject" Target="../embeddings/oleObject1.bin"/><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8.xml"/><Relationship Id="rId1" Type="http://schemas.openxmlformats.org/officeDocument/2006/relationships/tags" Target="../tags/tag15.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8.xml"/><Relationship Id="rId1" Type="http://schemas.openxmlformats.org/officeDocument/2006/relationships/tags" Target="../tags/tag16.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8.xml"/><Relationship Id="rId1" Type="http://schemas.openxmlformats.org/officeDocument/2006/relationships/tags" Target="../tags/tag17.xml"/><Relationship Id="rId6" Type="http://schemas.microsoft.com/office/2007/relationships/hdphoto" Target="../media/hdphoto4.wdp"/><Relationship Id="rId5" Type="http://schemas.openxmlformats.org/officeDocument/2006/relationships/image" Target="../media/image24.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8.xml"/><Relationship Id="rId1" Type="http://schemas.openxmlformats.org/officeDocument/2006/relationships/tags" Target="../tags/tag18.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8.xml"/><Relationship Id="rId1" Type="http://schemas.openxmlformats.org/officeDocument/2006/relationships/tags" Target="../tags/tag19.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36.png"/><Relationship Id="rId3" Type="http://schemas.openxmlformats.org/officeDocument/2006/relationships/notesSlide" Target="../notesSlides/notesSlide11.xml"/><Relationship Id="rId7" Type="http://schemas.openxmlformats.org/officeDocument/2006/relationships/image" Target="../media/image1130.png"/><Relationship Id="rId12" Type="http://schemas.openxmlformats.org/officeDocument/2006/relationships/image" Target="../media/image880.png"/><Relationship Id="rId17" Type="http://schemas.openxmlformats.org/officeDocument/2006/relationships/image" Target="../media/image930.png"/><Relationship Id="rId2" Type="http://schemas.openxmlformats.org/officeDocument/2006/relationships/slideLayout" Target="../slideLayouts/slideLayout1.xml"/><Relationship Id="rId16" Type="http://schemas.openxmlformats.org/officeDocument/2006/relationships/image" Target="../media/image92.png"/><Relationship Id="rId1" Type="http://schemas.openxmlformats.org/officeDocument/2006/relationships/tags" Target="../tags/tag23.xml"/><Relationship Id="rId6" Type="http://schemas.openxmlformats.org/officeDocument/2006/relationships/image" Target="../media/image35.png"/><Relationship Id="rId11" Type="http://schemas.openxmlformats.org/officeDocument/2006/relationships/image" Target="../media/image870.png"/><Relationship Id="rId5" Type="http://schemas.openxmlformats.org/officeDocument/2006/relationships/image" Target="../media/image34.png"/><Relationship Id="rId15" Type="http://schemas.openxmlformats.org/officeDocument/2006/relationships/image" Target="../media/image910.png"/><Relationship Id="rId10" Type="http://schemas.openxmlformats.org/officeDocument/2006/relationships/image" Target="../media/image860.png"/><Relationship Id="rId4" Type="http://schemas.openxmlformats.org/officeDocument/2006/relationships/image" Target="../media/image33.png"/><Relationship Id="rId9" Type="http://schemas.openxmlformats.org/officeDocument/2006/relationships/image" Target="../media/image850.png"/><Relationship Id="rId14" Type="http://schemas.openxmlformats.org/officeDocument/2006/relationships/image" Target="../media/image90.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12.xml"/><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7.png"/><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8.xml"/><Relationship Id="rId1" Type="http://schemas.openxmlformats.org/officeDocument/2006/relationships/tags" Target="../tags/tag29.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8.xml"/><Relationship Id="rId1" Type="http://schemas.openxmlformats.org/officeDocument/2006/relationships/tags" Target="../tags/tag31.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6.xml"/><Relationship Id="rId7"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8.xml"/><Relationship Id="rId1" Type="http://schemas.openxmlformats.org/officeDocument/2006/relationships/tags" Target="../tags/tag34.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94.png"/><Relationship Id="rId2" Type="http://schemas.openxmlformats.org/officeDocument/2006/relationships/slideLayout" Target="../slideLayouts/slideLayout1.xml"/><Relationship Id="rId1" Type="http://schemas.openxmlformats.org/officeDocument/2006/relationships/tags" Target="../tags/tag37.xml"/><Relationship Id="rId6" Type="http://schemas.openxmlformats.org/officeDocument/2006/relationships/image" Target="../media/image93.png"/><Relationship Id="rId5" Type="http://schemas.openxmlformats.org/officeDocument/2006/relationships/image" Target="../media/image91.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8.xml"/><Relationship Id="rId1" Type="http://schemas.openxmlformats.org/officeDocument/2006/relationships/tags" Target="../tags/tag40.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8.xml"/><Relationship Id="rId1" Type="http://schemas.openxmlformats.org/officeDocument/2006/relationships/tags" Target="../tags/tag4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jpeg"/><Relationship Id="rId7" Type="http://schemas.openxmlformats.org/officeDocument/2006/relationships/image" Target="../media/image119.jpeg"/><Relationship Id="rId2" Type="http://schemas.openxmlformats.org/officeDocument/2006/relationships/slideLayout" Target="../slideLayouts/slideLayout18.xml"/><Relationship Id="rId1" Type="http://schemas.openxmlformats.org/officeDocument/2006/relationships/tags" Target="../tags/tag43.xml"/><Relationship Id="rId6" Type="http://schemas.openxmlformats.org/officeDocument/2006/relationships/image" Target="../media/image118.png"/><Relationship Id="rId5" Type="http://schemas.openxmlformats.org/officeDocument/2006/relationships/image" Target="../media/image117.jpeg"/><Relationship Id="rId10" Type="http://schemas.openxmlformats.org/officeDocument/2006/relationships/image" Target="../media/image122.jpeg"/><Relationship Id="rId4" Type="http://schemas.openxmlformats.org/officeDocument/2006/relationships/image" Target="../media/image116.jpeg"/><Relationship Id="rId9" Type="http://schemas.openxmlformats.org/officeDocument/2006/relationships/image" Target="../media/image12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8.xml"/><Relationship Id="rId1" Type="http://schemas.openxmlformats.org/officeDocument/2006/relationships/tags" Target="../tags/tag45.xml"/><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8.xml"/><Relationship Id="rId1" Type="http://schemas.openxmlformats.org/officeDocument/2006/relationships/tags" Target="../tags/tag46.xml"/><Relationship Id="rId4" Type="http://schemas.openxmlformats.org/officeDocument/2006/relationships/image" Target="../media/image126.emf"/></Relationships>
</file>

<file path=ppt/slides/_rels/slide47.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slideLayout" Target="../slideLayouts/slideLayout18.xml"/><Relationship Id="rId1" Type="http://schemas.openxmlformats.org/officeDocument/2006/relationships/tags" Target="../tags/tag47.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jpeg"/><Relationship Id="rId4" Type="http://schemas.openxmlformats.org/officeDocument/2006/relationships/image" Target="../media/image128.png"/><Relationship Id="rId9" Type="http://schemas.openxmlformats.org/officeDocument/2006/relationships/image" Target="../media/image133.png"/></Relationships>
</file>

<file path=ppt/slides/_rels/slide4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37.png"/><Relationship Id="rId7" Type="http://schemas.openxmlformats.org/officeDocument/2006/relationships/image" Target="../media/image128.pn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33.png"/><Relationship Id="rId4" Type="http://schemas.openxmlformats.org/officeDocument/2006/relationships/image" Target="../media/image138.png"/><Relationship Id="rId9" Type="http://schemas.openxmlformats.org/officeDocument/2006/relationships/image" Target="../media/image136.png"/></Relationships>
</file>

<file path=ppt/slides/_rels/slide49.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154.png"/><Relationship Id="rId26" Type="http://schemas.openxmlformats.org/officeDocument/2006/relationships/image" Target="../media/image162.svg"/><Relationship Id="rId3" Type="http://schemas.openxmlformats.org/officeDocument/2006/relationships/notesSlide" Target="../notesSlides/notesSlide20.xml"/><Relationship Id="rId21" Type="http://schemas.openxmlformats.org/officeDocument/2006/relationships/image" Target="../media/image157.svg"/><Relationship Id="rId7" Type="http://schemas.openxmlformats.org/officeDocument/2006/relationships/image" Target="../media/image144.svg"/><Relationship Id="rId12" Type="http://schemas.openxmlformats.org/officeDocument/2006/relationships/image" Target="../media/image149.png"/><Relationship Id="rId17" Type="http://schemas.openxmlformats.org/officeDocument/2006/relationships/image" Target="../media/image153.sv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slideLayout" Target="../slideLayouts/slideLayout1.xml"/><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tags" Target="../tags/tag49.xml"/><Relationship Id="rId6" Type="http://schemas.openxmlformats.org/officeDocument/2006/relationships/image" Target="../media/image143.png"/><Relationship Id="rId11" Type="http://schemas.openxmlformats.org/officeDocument/2006/relationships/image" Target="../media/image148.svg"/><Relationship Id="rId24" Type="http://schemas.openxmlformats.org/officeDocument/2006/relationships/image" Target="../media/image160.svg"/><Relationship Id="rId32" Type="http://schemas.openxmlformats.org/officeDocument/2006/relationships/image" Target="../media/image168.png"/><Relationship Id="rId5" Type="http://schemas.openxmlformats.org/officeDocument/2006/relationships/image" Target="../media/image142.sv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svg"/><Relationship Id="rId10" Type="http://schemas.openxmlformats.org/officeDocument/2006/relationships/image" Target="../media/image147.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41.png"/><Relationship Id="rId9" Type="http://schemas.openxmlformats.org/officeDocument/2006/relationships/image" Target="../media/image146.sv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svg"/><Relationship Id="rId8" Type="http://schemas.openxmlformats.org/officeDocument/2006/relationships/image" Target="../media/image14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0.xml"/><Relationship Id="rId5" Type="http://schemas.openxmlformats.org/officeDocument/2006/relationships/image" Target="../media/image171.png"/><Relationship Id="rId4" Type="http://schemas.openxmlformats.org/officeDocument/2006/relationships/image" Target="../media/image17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5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8.xml"/><Relationship Id="rId1" Type="http://schemas.openxmlformats.org/officeDocument/2006/relationships/tags" Target="../tags/tag54.xml"/><Relationship Id="rId5" Type="http://schemas.openxmlformats.org/officeDocument/2006/relationships/image" Target="../media/image177.png"/><Relationship Id="rId4" Type="http://schemas.openxmlformats.org/officeDocument/2006/relationships/image" Target="../media/image176.png"/></Relationships>
</file>

<file path=ppt/slides/_rels/slide55.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7.png"/><Relationship Id="rId7" Type="http://schemas.openxmlformats.org/officeDocument/2006/relationships/image" Target="../media/image180.png"/><Relationship Id="rId2" Type="http://schemas.openxmlformats.org/officeDocument/2006/relationships/slideLayout" Target="../slideLayouts/slideLayout8.xml"/><Relationship Id="rId1" Type="http://schemas.openxmlformats.org/officeDocument/2006/relationships/tags" Target="../tags/tag55.xml"/><Relationship Id="rId6" Type="http://schemas.openxmlformats.org/officeDocument/2006/relationships/image" Target="../media/image179.png"/><Relationship Id="rId5" Type="http://schemas.openxmlformats.org/officeDocument/2006/relationships/image" Target="../media/image176.png"/><Relationship Id="rId4" Type="http://schemas.openxmlformats.org/officeDocument/2006/relationships/image" Target="../media/image178.png"/><Relationship Id="rId9" Type="http://schemas.openxmlformats.org/officeDocument/2006/relationships/image" Target="../media/image18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56.xml"/><Relationship Id="rId5" Type="http://schemas.openxmlformats.org/officeDocument/2006/relationships/image" Target="../media/image184.png"/><Relationship Id="rId4" Type="http://schemas.openxmlformats.org/officeDocument/2006/relationships/image" Target="../media/image18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57.xml"/><Relationship Id="rId5" Type="http://schemas.openxmlformats.org/officeDocument/2006/relationships/image" Target="../media/image186.png"/><Relationship Id="rId4" Type="http://schemas.openxmlformats.org/officeDocument/2006/relationships/image" Target="../media/image185.png"/></Relationships>
</file>

<file path=ppt/slides/_rels/slide5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notesSlide" Target="../notesSlides/notesSlide27.xml"/><Relationship Id="rId7" Type="http://schemas.openxmlformats.org/officeDocument/2006/relationships/image" Target="../media/image189.jpeg"/><Relationship Id="rId2" Type="http://schemas.openxmlformats.org/officeDocument/2006/relationships/slideLayout" Target="../slideLayouts/slideLayout1.xml"/><Relationship Id="rId1" Type="http://schemas.openxmlformats.org/officeDocument/2006/relationships/tags" Target="../tags/tag58.xml"/><Relationship Id="rId6" Type="http://schemas.openxmlformats.org/officeDocument/2006/relationships/image" Target="../media/image188.jpeg"/><Relationship Id="rId5" Type="http://schemas.openxmlformats.org/officeDocument/2006/relationships/image" Target="../media/image186.png"/><Relationship Id="rId4" Type="http://schemas.openxmlformats.org/officeDocument/2006/relationships/image" Target="../media/image18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chart" Target="../charts/chart1.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8.xml"/><Relationship Id="rId1" Type="http://schemas.openxmlformats.org/officeDocument/2006/relationships/tags" Target="../tags/tag60.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slideLayout" Target="../slideLayouts/slideLayout18.xml"/><Relationship Id="rId1" Type="http://schemas.openxmlformats.org/officeDocument/2006/relationships/tags" Target="../tags/tag61.xml"/></Relationships>
</file>

<file path=ppt/slides/_rels/slide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8.xml"/><Relationship Id="rId1" Type="http://schemas.openxmlformats.org/officeDocument/2006/relationships/tags" Target="../tags/tag62.xml"/><Relationship Id="rId5" Type="http://schemas.openxmlformats.org/officeDocument/2006/relationships/image" Target="../media/image197.png"/><Relationship Id="rId4" Type="http://schemas.openxmlformats.org/officeDocument/2006/relationships/image" Target="../media/image196.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201.emf"/><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200.emf"/><Relationship Id="rId5" Type="http://schemas.openxmlformats.org/officeDocument/2006/relationships/image" Target="../media/image199.png"/><Relationship Id="rId4" Type="http://schemas.openxmlformats.org/officeDocument/2006/relationships/image" Target="../media/image19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203.emf"/><Relationship Id="rId4" Type="http://schemas.openxmlformats.org/officeDocument/2006/relationships/image" Target="../media/image202.emf"/></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slideLayout" Target="../slideLayouts/slideLayout8.xml"/><Relationship Id="rId1" Type="http://schemas.openxmlformats.org/officeDocument/2006/relationships/tags" Target="../tags/tag65.xml"/></Relationships>
</file>

<file path=ppt/slides/_rels/slide6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8.xml"/><Relationship Id="rId1" Type="http://schemas.openxmlformats.org/officeDocument/2006/relationships/tags" Target="../tags/tag6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6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8.xml"/><Relationship Id="rId1" Type="http://schemas.openxmlformats.org/officeDocument/2006/relationships/tags" Target="../tags/tag68.xml"/><Relationship Id="rId4" Type="http://schemas.openxmlformats.org/officeDocument/2006/relationships/image" Target="../media/image211.png"/></Relationships>
</file>

<file path=ppt/slides/_rels/slide6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024611A8-79C4-4620-9818-0C43A52C9658}"/>
              </a:ext>
            </a:extLst>
          </p:cNvPr>
          <p:cNvSpPr txBox="1">
            <a:spLocks/>
          </p:cNvSpPr>
          <p:nvPr/>
        </p:nvSpPr>
        <p:spPr>
          <a:xfrm>
            <a:off x="-485254" y="2503933"/>
            <a:ext cx="6825049" cy="215038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6000" b="0" i="0" u="none" strike="noStrike" kern="1200" cap="none" spc="0" normalizeH="0" baseline="0" noProof="0" dirty="0">
                <a:ln>
                  <a:noFill/>
                </a:ln>
                <a:solidFill>
                  <a:srgbClr val="FFFFFF"/>
                </a:solidFill>
                <a:effectLst/>
                <a:uLnTx/>
                <a:uFillTx/>
                <a:latin typeface="Arial" panose="020B0604020202020204"/>
                <a:ea typeface="+mn-ea"/>
                <a:cs typeface="+mn-cs"/>
              </a:rPr>
              <a:t>Tools and Projects</a:t>
            </a:r>
          </a:p>
          <a:p>
            <a:pPr marL="0" marR="0" lvl="0" indent="0" algn="r"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6000" b="0" i="0" u="none" strike="noStrike" kern="1200" cap="none" spc="0" normalizeH="0" baseline="0" noProof="0" dirty="0">
                <a:ln>
                  <a:noFill/>
                </a:ln>
                <a:solidFill>
                  <a:srgbClr val="006BB7"/>
                </a:solidFill>
                <a:effectLst/>
                <a:uLnTx/>
                <a:uFillTx/>
                <a:latin typeface="Arial" panose="020B0604020202020204"/>
                <a:ea typeface="+mn-ea"/>
                <a:cs typeface="+mn-cs"/>
              </a:rPr>
              <a:t>Portfolio</a:t>
            </a:r>
          </a:p>
        </p:txBody>
      </p:sp>
      <p:sp>
        <p:nvSpPr>
          <p:cNvPr id="4" name="Text Placeholder 6">
            <a:extLst>
              <a:ext uri="{FF2B5EF4-FFF2-40B4-BE49-F238E27FC236}">
                <a16:creationId xmlns:a16="http://schemas.microsoft.com/office/drawing/2014/main" id="{8B7687C6-A1E3-4F09-A1B8-D1A0F91319D4}"/>
              </a:ext>
            </a:extLst>
          </p:cNvPr>
          <p:cNvSpPr txBox="1">
            <a:spLocks/>
          </p:cNvSpPr>
          <p:nvPr/>
        </p:nvSpPr>
        <p:spPr>
          <a:xfrm>
            <a:off x="6727897" y="3012757"/>
            <a:ext cx="5464103" cy="215038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srgbClr val="FFFFFF"/>
                </a:solidFill>
                <a:effectLst/>
                <a:uLnTx/>
                <a:uFillTx/>
                <a:latin typeface="Arial" panose="020B0604020202020204"/>
                <a:ea typeface="+mn-ea"/>
                <a:cs typeface="+mn-cs"/>
              </a:rPr>
              <a:t>Farraen Mohd Azmin</a:t>
            </a:r>
          </a:p>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srgbClr val="FFFFFF"/>
                </a:solidFill>
                <a:effectLst/>
                <a:uLnTx/>
                <a:uFillTx/>
                <a:latin typeface="Arial" panose="020B0604020202020204"/>
                <a:ea typeface="+mn-ea"/>
                <a:cs typeface="+mn-cs"/>
              </a:rPr>
              <a:t>Jan 2025</a:t>
            </a:r>
          </a:p>
        </p:txBody>
      </p:sp>
    </p:spTree>
    <p:custDataLst>
      <p:tags r:id="rId1"/>
    </p:custDataLst>
    <p:extLst>
      <p:ext uri="{BB962C8B-B14F-4D97-AF65-F5344CB8AC3E}">
        <p14:creationId xmlns:p14="http://schemas.microsoft.com/office/powerpoint/2010/main" val="98025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930AB5-5AB3-4A33-AD85-4A37976C0F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727903" y="30917"/>
            <a:ext cx="3110492" cy="6566299"/>
          </a:xfrm>
          <a:prstGeom prst="rect">
            <a:avLst/>
          </a:prstGeom>
        </p:spPr>
      </p:pic>
      <p:sp>
        <p:nvSpPr>
          <p:cNvPr id="3" name="TextBox 2">
            <a:extLst>
              <a:ext uri="{FF2B5EF4-FFF2-40B4-BE49-F238E27FC236}">
                <a16:creationId xmlns:a16="http://schemas.microsoft.com/office/drawing/2014/main" id="{E336039C-2B60-4052-A600-E8340CC85C67}"/>
              </a:ext>
            </a:extLst>
          </p:cNvPr>
          <p:cNvSpPr txBox="1"/>
          <p:nvPr/>
        </p:nvSpPr>
        <p:spPr>
          <a:xfrm>
            <a:off x="-1" y="20621"/>
            <a:ext cx="12067213" cy="1303809"/>
          </a:xfrm>
          <a:prstGeom prst="rect">
            <a:avLst/>
          </a:prstGeom>
          <a:noFill/>
        </p:spPr>
        <p:txBody>
          <a:bodyPr wrap="square" lIns="36000" tIns="36000" rIns="36000" bIns="36000" rtlCol="0">
            <a:spAutoFit/>
          </a:bodyPr>
          <a:lstStyle/>
          <a:p>
            <a:pPr algn="l"/>
            <a:r>
              <a:rPr lang="en-GB" sz="2000" dirty="0">
                <a:solidFill>
                  <a:schemeClr val="bg1"/>
                </a:solidFill>
              </a:rPr>
              <a:t>The platform is capable of controlling an actual engine using an </a:t>
            </a:r>
            <a:r>
              <a:rPr lang="en-GB" sz="2000" dirty="0" err="1">
                <a:solidFill>
                  <a:schemeClr val="bg1"/>
                </a:solidFill>
              </a:rPr>
              <a:t>xPC</a:t>
            </a:r>
            <a:r>
              <a:rPr lang="en-GB" sz="2000" dirty="0">
                <a:solidFill>
                  <a:schemeClr val="bg1"/>
                </a:solidFill>
              </a:rPr>
              <a:t> target machine. It has been tested on a diesel engine and has successfully calibrated its VTG and EGR set point maps. The Simulink system developed can take over an engine and run an automated calibration process in real-time. A picture of the actual Simulink system is shown below:</a:t>
            </a:r>
          </a:p>
        </p:txBody>
      </p:sp>
      <p:pic>
        <p:nvPicPr>
          <p:cNvPr id="4" name="Picture 3">
            <a:extLst>
              <a:ext uri="{FF2B5EF4-FFF2-40B4-BE49-F238E27FC236}">
                <a16:creationId xmlns:a16="http://schemas.microsoft.com/office/drawing/2014/main" id="{5B49F057-9F9E-418D-85CF-A5071797B328}"/>
              </a:ext>
            </a:extLst>
          </p:cNvPr>
          <p:cNvPicPr>
            <a:picLocks noChangeAspect="1"/>
          </p:cNvPicPr>
          <p:nvPr/>
        </p:nvPicPr>
        <p:blipFill>
          <a:blip r:embed="rId5"/>
          <a:stretch>
            <a:fillRect/>
          </a:stretch>
        </p:blipFill>
        <p:spPr>
          <a:xfrm>
            <a:off x="7808814" y="1516235"/>
            <a:ext cx="3412214" cy="2559160"/>
          </a:xfrm>
          <a:prstGeom prst="rect">
            <a:avLst/>
          </a:prstGeom>
        </p:spPr>
      </p:pic>
      <p:pic>
        <p:nvPicPr>
          <p:cNvPr id="5" name="Picture 4">
            <a:extLst>
              <a:ext uri="{FF2B5EF4-FFF2-40B4-BE49-F238E27FC236}">
                <a16:creationId xmlns:a16="http://schemas.microsoft.com/office/drawing/2014/main" id="{B325F28E-CA95-4A0B-AF8D-8AA6FAB0530C}"/>
              </a:ext>
            </a:extLst>
          </p:cNvPr>
          <p:cNvPicPr>
            <a:picLocks noChangeAspect="1"/>
          </p:cNvPicPr>
          <p:nvPr/>
        </p:nvPicPr>
        <p:blipFill>
          <a:blip r:embed="rId6"/>
          <a:stretch>
            <a:fillRect/>
          </a:stretch>
        </p:blipFill>
        <p:spPr>
          <a:xfrm>
            <a:off x="6652610" y="4267200"/>
            <a:ext cx="5414603" cy="2381579"/>
          </a:xfrm>
          <a:prstGeom prst="rect">
            <a:avLst/>
          </a:prstGeom>
        </p:spPr>
      </p:pic>
    </p:spTree>
    <p:custDataLst>
      <p:tags r:id="rId1"/>
    </p:custDataLst>
    <p:extLst>
      <p:ext uri="{BB962C8B-B14F-4D97-AF65-F5344CB8AC3E}">
        <p14:creationId xmlns:p14="http://schemas.microsoft.com/office/powerpoint/2010/main" val="3049098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614668" y="2890391"/>
            <a:ext cx="2962671" cy="584775"/>
          </a:xfrm>
          <a:prstGeom prst="rect">
            <a:avLst/>
          </a:prstGeom>
          <a:noFill/>
        </p:spPr>
        <p:txBody>
          <a:bodyPr wrap="none" rtlCol="0">
            <a:spAutoFit/>
          </a:bodyPr>
          <a:lstStyle/>
          <a:p>
            <a:pPr algn="ctr"/>
            <a:r>
              <a:rPr lang="en-GB" sz="3200" dirty="0">
                <a:solidFill>
                  <a:schemeClr val="accent2"/>
                </a:solidFill>
              </a:rPr>
              <a:t>screencast.png</a:t>
            </a:r>
          </a:p>
        </p:txBody>
      </p:sp>
    </p:spTree>
    <p:custDataLst>
      <p:tags r:id="rId1"/>
    </p:custDataLst>
    <p:extLst>
      <p:ext uri="{BB962C8B-B14F-4D97-AF65-F5344CB8AC3E}">
        <p14:creationId xmlns:p14="http://schemas.microsoft.com/office/powerpoint/2010/main" val="548712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3828392" y="2890391"/>
            <a:ext cx="4535216" cy="1077218"/>
          </a:xfrm>
          <a:prstGeom prst="rect">
            <a:avLst/>
          </a:prstGeom>
          <a:noFill/>
        </p:spPr>
        <p:txBody>
          <a:bodyPr wrap="none" rtlCol="0">
            <a:spAutoFit/>
          </a:bodyPr>
          <a:lstStyle/>
          <a:p>
            <a:pPr algn="ctr"/>
            <a:r>
              <a:rPr lang="en-GB" sz="3200" dirty="0">
                <a:solidFill>
                  <a:schemeClr val="bg1">
                    <a:lumMod val="95000"/>
                  </a:schemeClr>
                </a:solidFill>
              </a:rPr>
              <a:t>Calibration Optimisation</a:t>
            </a:r>
          </a:p>
          <a:p>
            <a:pPr algn="ctr"/>
            <a:r>
              <a:rPr lang="en-GB" sz="3200" dirty="0">
                <a:solidFill>
                  <a:schemeClr val="bg1">
                    <a:lumMod val="95000"/>
                  </a:schemeClr>
                </a:solidFill>
              </a:rPr>
              <a:t>Projects and Products</a:t>
            </a:r>
          </a:p>
        </p:txBody>
      </p:sp>
    </p:spTree>
    <p:custDataLst>
      <p:tags r:id="rId1"/>
    </p:custDataLst>
    <p:extLst>
      <p:ext uri="{BB962C8B-B14F-4D97-AF65-F5344CB8AC3E}">
        <p14:creationId xmlns:p14="http://schemas.microsoft.com/office/powerpoint/2010/main" val="4173519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65B6B-88F3-419F-86EE-3B43217FE981}"/>
              </a:ext>
            </a:extLst>
          </p:cNvPr>
          <p:cNvSpPr txBox="1">
            <a:spLocks/>
          </p:cNvSpPr>
          <p:nvPr/>
        </p:nvSpPr>
        <p:spPr>
          <a:xfrm>
            <a:off x="156281" y="90531"/>
            <a:ext cx="11664816"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 Loughborough University project with Caterpillar, sponsored by TSB and ETAS as the supplier of optimisation tool</a:t>
            </a:r>
          </a:p>
          <a:p>
            <a:r>
              <a:rPr lang="en-US" sz="1800" dirty="0">
                <a:ea typeface="+mn-ea"/>
                <a:cs typeface="Arial"/>
              </a:rPr>
              <a:t>The calibration process uses a Cat</a:t>
            </a:r>
            <a:r>
              <a:rPr lang="en-US" sz="1800" baseline="30000" dirty="0">
                <a:ea typeface="+mn-ea"/>
                <a:cs typeface="Arial"/>
              </a:rPr>
              <a:t>®</a:t>
            </a:r>
            <a:r>
              <a:rPr lang="en-US" sz="1800" dirty="0">
                <a:ea typeface="+mn-ea"/>
                <a:cs typeface="Arial"/>
              </a:rPr>
              <a:t> C7.1 ACERT™ industrial engine and the VGT and EGR setpoints maps need to be recalibrated before ETA (Electric Turbo Charger) installed</a:t>
            </a:r>
          </a:p>
          <a:p>
            <a:r>
              <a:rPr lang="en-US" sz="1800" dirty="0">
                <a:ea typeface="+mn-ea"/>
                <a:cs typeface="Arial"/>
              </a:rPr>
              <a:t>My role is to operate the AVL bobcat test cell, design operating points, model the engine responses and generate the calibration maps</a:t>
            </a:r>
          </a:p>
          <a:p>
            <a:r>
              <a:rPr lang="en-US" dirty="0">
                <a:cs typeface="Arial"/>
              </a:rPr>
              <a:t>Used a Model-based Calibration (MBC) approach to generate the calibration maps </a:t>
            </a:r>
          </a:p>
          <a:p>
            <a:pPr marL="0" indent="0">
              <a:buNone/>
            </a:pPr>
            <a:r>
              <a:rPr lang="en-US" dirty="0">
                <a:cs typeface="Arial"/>
              </a:rPr>
              <a:t>    using ETAS ASCMO</a:t>
            </a:r>
          </a:p>
          <a:p>
            <a:pPr marL="0" indent="0">
              <a:buNone/>
            </a:pPr>
            <a:endParaRPr lang="en-US" sz="1800" dirty="0">
              <a:ea typeface="+mn-ea"/>
              <a:cs typeface="Arial"/>
            </a:endParaRPr>
          </a:p>
          <a:p>
            <a:endParaRPr lang="en-GB" dirty="0"/>
          </a:p>
        </p:txBody>
      </p:sp>
      <p:pic>
        <p:nvPicPr>
          <p:cNvPr id="3" name="Picture 2" descr="C:\Users\user\.VirtualBox\Downloads\photo(1).JPG">
            <a:extLst>
              <a:ext uri="{FF2B5EF4-FFF2-40B4-BE49-F238E27FC236}">
                <a16:creationId xmlns:a16="http://schemas.microsoft.com/office/drawing/2014/main" id="{C0842531-173A-45EB-9F5B-A3F74D0779B3}"/>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56281" y="3200603"/>
            <a:ext cx="4065393" cy="3482382"/>
          </a:xfrm>
          <a:prstGeom prst="rect">
            <a:avLst/>
          </a:prstGeom>
          <a:noFill/>
          <a:ln>
            <a:noFill/>
          </a:ln>
        </p:spPr>
      </p:pic>
      <p:pic>
        <p:nvPicPr>
          <p:cNvPr id="4" name="Picture 2">
            <a:extLst>
              <a:ext uri="{FF2B5EF4-FFF2-40B4-BE49-F238E27FC236}">
                <a16:creationId xmlns:a16="http://schemas.microsoft.com/office/drawing/2014/main" id="{D8682BA1-E9BC-451A-AB50-6566AF02D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0396" y="3200603"/>
            <a:ext cx="4332092" cy="348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a:extLst>
              <a:ext uri="{FF2B5EF4-FFF2-40B4-BE49-F238E27FC236}">
                <a16:creationId xmlns:a16="http://schemas.microsoft.com/office/drawing/2014/main" id="{B4391B28-82CB-46D7-B1D7-EE24BD5F9B31}"/>
              </a:ext>
            </a:extLst>
          </p:cNvPr>
          <p:cNvGrpSpPr/>
          <p:nvPr/>
        </p:nvGrpSpPr>
        <p:grpSpPr>
          <a:xfrm>
            <a:off x="8911210" y="2187185"/>
            <a:ext cx="2909887" cy="4495800"/>
            <a:chOff x="8943975" y="444818"/>
            <a:chExt cx="2909887" cy="4495800"/>
          </a:xfrm>
        </p:grpSpPr>
        <p:pic>
          <p:nvPicPr>
            <p:cNvPr id="5" name="Picture 2">
              <a:extLst>
                <a:ext uri="{FF2B5EF4-FFF2-40B4-BE49-F238E27FC236}">
                  <a16:creationId xmlns:a16="http://schemas.microsoft.com/office/drawing/2014/main" id="{A249CE84-1232-4BA6-890A-0AD288042CB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71" b="98093" l="3110" r="95090">
                          <a14:foregroundMark x1="71686" y1="7415" x2="71686" y2="7415"/>
                          <a14:foregroundMark x1="92308" y1="39407" x2="92308" y2="39407"/>
                          <a14:foregroundMark x1="85925" y1="65042" x2="85925" y2="65042"/>
                          <a14:foregroundMark x1="36334" y1="70233" x2="36334" y2="70233"/>
                          <a14:foregroundMark x1="52864" y1="86441" x2="52864" y2="86441"/>
                          <a14:foregroundMark x1="3110" y1="73729" x2="3110" y2="73729"/>
                          <a14:foregroundMark x1="14566" y1="98411" x2="14566" y2="98411"/>
                          <a14:foregroundMark x1="31260" y1="92161" x2="31260" y2="92161"/>
                          <a14:foregroundMark x1="5565" y1="65466" x2="5565" y2="65466"/>
                          <a14:foregroundMark x1="69394" y1="28178" x2="69394" y2="28178"/>
                          <a14:foregroundMark x1="58429" y1="1483" x2="58429" y2="1483"/>
                          <a14:foregroundMark x1="82815" y1="28390" x2="82815" y2="28390"/>
                          <a14:foregroundMark x1="76268" y1="28072" x2="76268" y2="28072"/>
                          <a14:foregroundMark x1="55483" y1="28072" x2="55483" y2="28072"/>
                          <a14:foregroundMark x1="85597" y1="67055" x2="85597" y2="67055"/>
                          <a14:foregroundMark x1="90344" y1="67267" x2="90344" y2="67267"/>
                          <a14:foregroundMark x1="94599" y1="65784" x2="94599" y2="65784"/>
                          <a14:foregroundMark x1="95090" y1="64407" x2="95090" y2="64407"/>
                          <a14:backgroundMark x1="31915" y1="92691" x2="31915" y2="92691"/>
                          <a14:backgroundMark x1="31915" y1="92161" x2="31915" y2="92161"/>
                        </a14:backgroundRemoval>
                      </a14:imgEffect>
                    </a14:imgLayer>
                  </a14:imgProps>
                </a:ext>
                <a:ext uri="{28A0092B-C50C-407E-A947-70E740481C1C}">
                  <a14:useLocalDpi xmlns:a14="http://schemas.microsoft.com/office/drawing/2010/main" val="0"/>
                </a:ext>
              </a:extLst>
            </a:blip>
            <a:srcRect/>
            <a:stretch>
              <a:fillRect/>
            </a:stretch>
          </p:blipFill>
          <p:spPr bwMode="auto">
            <a:xfrm>
              <a:off x="8943975" y="444818"/>
              <a:ext cx="290988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rrow: Down 7">
              <a:extLst>
                <a:ext uri="{FF2B5EF4-FFF2-40B4-BE49-F238E27FC236}">
                  <a16:creationId xmlns:a16="http://schemas.microsoft.com/office/drawing/2014/main" id="{69FAEF09-2F3F-40A6-AC7E-1FA83DD3A0FA}"/>
                </a:ext>
              </a:extLst>
            </p:cNvPr>
            <p:cNvSpPr/>
            <p:nvPr/>
          </p:nvSpPr>
          <p:spPr>
            <a:xfrm>
              <a:off x="10624264" y="1462088"/>
              <a:ext cx="218070" cy="16192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0F4ED305-7F1B-49EE-A34B-09FDB046CFEF}"/>
                </a:ext>
              </a:extLst>
            </p:cNvPr>
            <p:cNvSpPr/>
            <p:nvPr/>
          </p:nvSpPr>
          <p:spPr>
            <a:xfrm>
              <a:off x="10629027" y="1868773"/>
              <a:ext cx="218070" cy="16192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Down 9">
              <a:extLst>
                <a:ext uri="{FF2B5EF4-FFF2-40B4-BE49-F238E27FC236}">
                  <a16:creationId xmlns:a16="http://schemas.microsoft.com/office/drawing/2014/main" id="{5460584B-3940-41CC-87A7-4199C1E9374B}"/>
                </a:ext>
              </a:extLst>
            </p:cNvPr>
            <p:cNvSpPr/>
            <p:nvPr/>
          </p:nvSpPr>
          <p:spPr>
            <a:xfrm>
              <a:off x="9986089" y="2859373"/>
              <a:ext cx="218070" cy="425713"/>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DB9E5B11-7D45-4143-804D-900F07FE5D1E}"/>
                </a:ext>
              </a:extLst>
            </p:cNvPr>
            <p:cNvSpPr/>
            <p:nvPr/>
          </p:nvSpPr>
          <p:spPr>
            <a:xfrm>
              <a:off x="9763256" y="4102388"/>
              <a:ext cx="218070" cy="16481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Down 11">
              <a:extLst>
                <a:ext uri="{FF2B5EF4-FFF2-40B4-BE49-F238E27FC236}">
                  <a16:creationId xmlns:a16="http://schemas.microsoft.com/office/drawing/2014/main" id="{F860D30B-06A6-43F2-AFD3-B962E9092EA6}"/>
                </a:ext>
              </a:extLst>
            </p:cNvPr>
            <p:cNvSpPr/>
            <p:nvPr/>
          </p:nvSpPr>
          <p:spPr>
            <a:xfrm>
              <a:off x="9763256" y="4502441"/>
              <a:ext cx="218070" cy="17909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Down 12">
              <a:extLst>
                <a:ext uri="{FF2B5EF4-FFF2-40B4-BE49-F238E27FC236}">
                  <a16:creationId xmlns:a16="http://schemas.microsoft.com/office/drawing/2014/main" id="{D2FF08D7-A7B2-4304-8EDC-EFDBCC5894EA}"/>
                </a:ext>
              </a:extLst>
            </p:cNvPr>
            <p:cNvSpPr/>
            <p:nvPr/>
          </p:nvSpPr>
          <p:spPr>
            <a:xfrm>
              <a:off x="11246273" y="2859373"/>
              <a:ext cx="218070" cy="425713"/>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ustDataLst>
      <p:tags r:id="rId1"/>
    </p:custDataLst>
    <p:extLst>
      <p:ext uri="{BB962C8B-B14F-4D97-AF65-F5344CB8AC3E}">
        <p14:creationId xmlns:p14="http://schemas.microsoft.com/office/powerpoint/2010/main" val="2135863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CF19CE1-EED4-4D8C-9E7D-1232315561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381" y="991228"/>
            <a:ext cx="2898297" cy="2223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F7670B4A-B3F9-4CBF-83D6-7D7409BC0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155" y="974547"/>
            <a:ext cx="2898297" cy="2036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3" name="Group 22">
            <a:extLst>
              <a:ext uri="{FF2B5EF4-FFF2-40B4-BE49-F238E27FC236}">
                <a16:creationId xmlns:a16="http://schemas.microsoft.com/office/drawing/2014/main" id="{36EAEC4B-3DF2-4E5C-83A3-CCAF55ACDAB3}"/>
              </a:ext>
            </a:extLst>
          </p:cNvPr>
          <p:cNvGrpSpPr/>
          <p:nvPr/>
        </p:nvGrpSpPr>
        <p:grpSpPr>
          <a:xfrm>
            <a:off x="3668155" y="3961363"/>
            <a:ext cx="3639129" cy="2819384"/>
            <a:chOff x="3463635" y="3506515"/>
            <a:chExt cx="3639129" cy="2819384"/>
          </a:xfrm>
        </p:grpSpPr>
        <p:sp>
          <p:nvSpPr>
            <p:cNvPr id="22" name="Rectangle 21">
              <a:extLst>
                <a:ext uri="{FF2B5EF4-FFF2-40B4-BE49-F238E27FC236}">
                  <a16:creationId xmlns:a16="http://schemas.microsoft.com/office/drawing/2014/main" id="{3A777ED2-313A-426F-9F49-3E91E0CE6032}"/>
                </a:ext>
              </a:extLst>
            </p:cNvPr>
            <p:cNvSpPr/>
            <p:nvPr/>
          </p:nvSpPr>
          <p:spPr>
            <a:xfrm>
              <a:off x="3463635" y="4150169"/>
              <a:ext cx="3639129" cy="21757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Object 3">
              <a:extLst>
                <a:ext uri="{FF2B5EF4-FFF2-40B4-BE49-F238E27FC236}">
                  <a16:creationId xmlns:a16="http://schemas.microsoft.com/office/drawing/2014/main" id="{AD7A8E84-1E23-44AA-A324-1951527DB88D}"/>
                </a:ext>
              </a:extLst>
            </p:cNvPr>
            <p:cNvGraphicFramePr>
              <a:graphicFrameLocks noChangeAspect="1"/>
            </p:cNvGraphicFramePr>
            <p:nvPr>
              <p:extLst>
                <p:ext uri="{D42A27DB-BD31-4B8C-83A1-F6EECF244321}">
                  <p14:modId xmlns:p14="http://schemas.microsoft.com/office/powerpoint/2010/main" val="1811445061"/>
                </p:ext>
              </p:extLst>
            </p:nvPr>
          </p:nvGraphicFramePr>
          <p:xfrm>
            <a:off x="3463635" y="3506515"/>
            <a:ext cx="3639129" cy="643653"/>
          </p:xfrm>
          <a:graphic>
            <a:graphicData uri="http://schemas.openxmlformats.org/presentationml/2006/ole">
              <mc:AlternateContent xmlns:mc="http://schemas.openxmlformats.org/markup-compatibility/2006">
                <mc:Choice xmlns:v="urn:schemas-microsoft-com:vml" Requires="v">
                  <p:oleObj name="Equation" r:id="rId5" imgW="3289300" imgH="609600" progId="Equation.DSMT4">
                    <p:embed/>
                  </p:oleObj>
                </mc:Choice>
                <mc:Fallback>
                  <p:oleObj name="Equation" r:id="rId5" imgW="3289300" imgH="609600" progId="Equation.DSMT4">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3635" y="3506515"/>
                          <a:ext cx="3639129" cy="643653"/>
                        </a:xfrm>
                        <a:prstGeom prst="rect">
                          <a:avLst/>
                        </a:prstGeom>
                        <a:solidFill>
                          <a:schemeClr val="bg1"/>
                        </a:solidFill>
                        <a:ln w="28575">
                          <a:noFill/>
                          <a:prstDash val="sysDash"/>
                        </a:ln>
                      </p:spPr>
                    </p:pic>
                  </p:oleObj>
                </mc:Fallback>
              </mc:AlternateContent>
            </a:graphicData>
          </a:graphic>
        </p:graphicFrame>
        <p:pic>
          <p:nvPicPr>
            <p:cNvPr id="5" name="Picture 3">
              <a:extLst>
                <a:ext uri="{FF2B5EF4-FFF2-40B4-BE49-F238E27FC236}">
                  <a16:creationId xmlns:a16="http://schemas.microsoft.com/office/drawing/2014/main" id="{E910CE96-F200-499B-952D-DB56A0FB3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3635" y="4150170"/>
              <a:ext cx="3639129" cy="215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 name="Picture 2">
            <a:extLst>
              <a:ext uri="{FF2B5EF4-FFF2-40B4-BE49-F238E27FC236}">
                <a16:creationId xmlns:a16="http://schemas.microsoft.com/office/drawing/2014/main" id="{8A737D99-685F-4601-B4CE-BE02C509D6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3845" y="4802855"/>
            <a:ext cx="3105815" cy="1523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a:extLst>
              <a:ext uri="{FF2B5EF4-FFF2-40B4-BE49-F238E27FC236}">
                <a16:creationId xmlns:a16="http://schemas.microsoft.com/office/drawing/2014/main" id="{3EEB30A2-8623-46FA-B59A-3411AB46BCA3}"/>
              </a:ext>
            </a:extLst>
          </p:cNvPr>
          <p:cNvCxnSpPr>
            <a:cxnSpLocks/>
            <a:stCxn id="3" idx="1"/>
          </p:cNvCxnSpPr>
          <p:nvPr/>
        </p:nvCxnSpPr>
        <p:spPr>
          <a:xfrm flipH="1" flipV="1">
            <a:off x="2582252" y="1697069"/>
            <a:ext cx="1085903" cy="295551"/>
          </a:xfrm>
          <a:prstGeom prst="straightConnector1">
            <a:avLst/>
          </a:prstGeom>
          <a:ln w="28575">
            <a:solidFill>
              <a:srgbClr val="00956E"/>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0" name="Picture 9" descr="C:\Users\user\.VirtualBox\Downloads\photo(1).JPG">
            <a:extLst>
              <a:ext uri="{FF2B5EF4-FFF2-40B4-BE49-F238E27FC236}">
                <a16:creationId xmlns:a16="http://schemas.microsoft.com/office/drawing/2014/main" id="{2D08701A-2B77-4CC7-8AA8-FF3B2FD9F4C8}"/>
              </a:ext>
            </a:extLst>
          </p:cNvPr>
          <p:cNvPicPr/>
          <p:nvPr/>
        </p:nvPicPr>
        <p:blipFill>
          <a:blip r:embed="rId9" cstate="print">
            <a:extLst>
              <a:ext uri="{28A0092B-C50C-407E-A947-70E740481C1C}">
                <a14:useLocalDpi xmlns:a14="http://schemas.microsoft.com/office/drawing/2010/main" val="0"/>
              </a:ext>
            </a:extLst>
          </a:blip>
          <a:stretch>
            <a:fillRect/>
          </a:stretch>
        </p:blipFill>
        <p:spPr bwMode="auto">
          <a:xfrm>
            <a:off x="228538" y="4427617"/>
            <a:ext cx="2593125" cy="1898282"/>
          </a:xfrm>
          <a:prstGeom prst="rect">
            <a:avLst/>
          </a:prstGeom>
          <a:noFill/>
          <a:ln>
            <a:noFill/>
          </a:ln>
        </p:spPr>
      </p:pic>
      <p:sp>
        <p:nvSpPr>
          <p:cNvPr id="12" name="Rectangle 11">
            <a:extLst>
              <a:ext uri="{FF2B5EF4-FFF2-40B4-BE49-F238E27FC236}">
                <a16:creationId xmlns:a16="http://schemas.microsoft.com/office/drawing/2014/main" id="{0D7E13B4-5E09-4BF6-BB77-93382AFC7344}"/>
              </a:ext>
            </a:extLst>
          </p:cNvPr>
          <p:cNvSpPr/>
          <p:nvPr/>
        </p:nvSpPr>
        <p:spPr>
          <a:xfrm>
            <a:off x="8627604" y="532101"/>
            <a:ext cx="2898295" cy="1015663"/>
          </a:xfrm>
          <a:prstGeom prst="rect">
            <a:avLst/>
          </a:prstGeom>
        </p:spPr>
        <p:txBody>
          <a:bodyPr wrap="square">
            <a:spAutoFit/>
          </a:bodyPr>
          <a:lstStyle/>
          <a:p>
            <a:pPr marL="90000" indent="-90000">
              <a:buFont typeface="Arial" panose="020B0604020202020204" pitchFamily="34" charset="0"/>
              <a:buChar char="•"/>
            </a:pPr>
            <a:r>
              <a:rPr lang="en-US" sz="1200" dirty="0">
                <a:solidFill>
                  <a:srgbClr val="FFFFFF"/>
                </a:solidFill>
                <a:latin typeface="Arial" panose="020B0604020202020204" pitchFamily="34" charset="0"/>
                <a:cs typeface="Arial" panose="020B0604020202020204" pitchFamily="34" charset="0"/>
              </a:rPr>
              <a:t>Minimize BSFC</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Match NO</a:t>
            </a:r>
            <a:r>
              <a:rPr lang="en-US" sz="1200" b="0" baseline="-25000" dirty="0">
                <a:solidFill>
                  <a:srgbClr val="FFFFFF"/>
                </a:solidFill>
                <a:latin typeface="Arial" panose="020B0604020202020204" pitchFamily="34" charset="0"/>
                <a:cs typeface="Arial" panose="020B0604020202020204" pitchFamily="34" charset="0"/>
              </a:rPr>
              <a:t>x</a:t>
            </a:r>
            <a:r>
              <a:rPr lang="en-US" sz="1200" b="0" dirty="0">
                <a:solidFill>
                  <a:srgbClr val="FFFFFF"/>
                </a:solidFill>
                <a:latin typeface="Arial" panose="020B0604020202020204" pitchFamily="34" charset="0"/>
                <a:cs typeface="Arial" panose="020B0604020202020204" pitchFamily="34" charset="0"/>
              </a:rPr>
              <a:t> to 2 stage configuration</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Smoke ≤  than 2 stage</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Engine mechanical ≤ limits</a:t>
            </a:r>
          </a:p>
          <a:p>
            <a:endParaRPr lang="en-US" sz="1200" b="0" dirty="0">
              <a:solidFill>
                <a:srgbClr val="FFFFFF"/>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F81CF4A-4DFF-44CE-A575-5F2C80BDDFAA}"/>
              </a:ext>
            </a:extLst>
          </p:cNvPr>
          <p:cNvSpPr txBox="1"/>
          <p:nvPr/>
        </p:nvSpPr>
        <p:spPr>
          <a:xfrm>
            <a:off x="8176774" y="227343"/>
            <a:ext cx="3452886" cy="338554"/>
          </a:xfrm>
          <a:prstGeom prst="rect">
            <a:avLst/>
          </a:prstGeom>
          <a:noFill/>
        </p:spPr>
        <p:txBody>
          <a:bodyPr wrap="square" rtlCol="0">
            <a:spAutoFit/>
          </a:bodyPr>
          <a:lstStyle/>
          <a:p>
            <a:r>
              <a:rPr lang="en-GB" sz="1600" dirty="0">
                <a:solidFill>
                  <a:srgbClr val="FFFFFF"/>
                </a:solidFill>
              </a:rPr>
              <a:t>4. Optimisation objectives</a:t>
            </a:r>
          </a:p>
        </p:txBody>
      </p:sp>
      <p:sp>
        <p:nvSpPr>
          <p:cNvPr id="27" name="TextBox 26">
            <a:extLst>
              <a:ext uri="{FF2B5EF4-FFF2-40B4-BE49-F238E27FC236}">
                <a16:creationId xmlns:a16="http://schemas.microsoft.com/office/drawing/2014/main" id="{9EB4CF0E-A491-4546-8EAE-ED43C2A35636}"/>
              </a:ext>
            </a:extLst>
          </p:cNvPr>
          <p:cNvSpPr txBox="1"/>
          <p:nvPr/>
        </p:nvSpPr>
        <p:spPr>
          <a:xfrm>
            <a:off x="285381" y="199968"/>
            <a:ext cx="6350467" cy="707886"/>
          </a:xfrm>
          <a:prstGeom prst="rect">
            <a:avLst/>
          </a:prstGeom>
          <a:noFill/>
        </p:spPr>
        <p:txBody>
          <a:bodyPr wrap="square" rtlCol="0">
            <a:spAutoFit/>
          </a:bodyPr>
          <a:lstStyle/>
          <a:p>
            <a:pPr marL="450000" indent="-450000">
              <a:buAutoNum type="arabicPeriod"/>
              <a:tabLst>
                <a:tab pos="360363" algn="l"/>
              </a:tabLst>
            </a:pPr>
            <a:r>
              <a:rPr lang="en-GB" sz="1600" dirty="0">
                <a:solidFill>
                  <a:srgbClr val="FFFFFF"/>
                </a:solidFill>
              </a:rPr>
              <a:t>Design of Experiments</a:t>
            </a:r>
          </a:p>
          <a:p>
            <a:pPr marL="450000" lvl="2" indent="-90000">
              <a:buFont typeface="Arial" panose="020B0604020202020204" pitchFamily="34" charset="0"/>
              <a:buChar char="•"/>
            </a:pPr>
            <a:r>
              <a:rPr lang="en-GB" sz="1200" dirty="0">
                <a:solidFill>
                  <a:srgbClr val="FFFFFF"/>
                </a:solidFill>
              </a:rPr>
              <a:t>The design is split into 11 DoE designs (</a:t>
            </a:r>
            <a:r>
              <a:rPr lang="en-GB" sz="1200" dirty="0" err="1">
                <a:solidFill>
                  <a:srgbClr val="FFFFFF"/>
                </a:solidFill>
              </a:rPr>
              <a:t>Sobol</a:t>
            </a:r>
            <a:r>
              <a:rPr lang="en-GB" sz="1200" dirty="0">
                <a:solidFill>
                  <a:srgbClr val="FFFFFF"/>
                </a:solidFill>
              </a:rPr>
              <a:t> Sequence) due to the complex system behaviour</a:t>
            </a:r>
          </a:p>
        </p:txBody>
      </p:sp>
      <p:sp>
        <p:nvSpPr>
          <p:cNvPr id="28" name="TextBox 27">
            <a:extLst>
              <a:ext uri="{FF2B5EF4-FFF2-40B4-BE49-F238E27FC236}">
                <a16:creationId xmlns:a16="http://schemas.microsoft.com/office/drawing/2014/main" id="{A8FD2B6A-BD5D-44E6-8C3C-129C971D0C80}"/>
              </a:ext>
            </a:extLst>
          </p:cNvPr>
          <p:cNvSpPr txBox="1"/>
          <p:nvPr/>
        </p:nvSpPr>
        <p:spPr>
          <a:xfrm>
            <a:off x="196335" y="4056369"/>
            <a:ext cx="2898296" cy="338554"/>
          </a:xfrm>
          <a:prstGeom prst="rect">
            <a:avLst/>
          </a:prstGeom>
          <a:noFill/>
        </p:spPr>
        <p:txBody>
          <a:bodyPr wrap="square" rtlCol="0">
            <a:spAutoFit/>
          </a:bodyPr>
          <a:lstStyle/>
          <a:p>
            <a:r>
              <a:rPr lang="en-GB" sz="1600" dirty="0">
                <a:solidFill>
                  <a:srgbClr val="FFFFFF"/>
                </a:solidFill>
              </a:rPr>
              <a:t>2. Data collection at test bed</a:t>
            </a:r>
          </a:p>
        </p:txBody>
      </p:sp>
      <p:cxnSp>
        <p:nvCxnSpPr>
          <p:cNvPr id="31" name="Straight Arrow Connector 30">
            <a:extLst>
              <a:ext uri="{FF2B5EF4-FFF2-40B4-BE49-F238E27FC236}">
                <a16:creationId xmlns:a16="http://schemas.microsoft.com/office/drawing/2014/main" id="{1C0588ED-6521-45E4-94F2-14EDD512C803}"/>
              </a:ext>
            </a:extLst>
          </p:cNvPr>
          <p:cNvCxnSpPr>
            <a:cxnSpLocks/>
            <a:stCxn id="2" idx="2"/>
          </p:cNvCxnSpPr>
          <p:nvPr/>
        </p:nvCxnSpPr>
        <p:spPr>
          <a:xfrm>
            <a:off x="1734530" y="3215096"/>
            <a:ext cx="0" cy="864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A179038-44D7-4226-AC77-21910D6070C7}"/>
              </a:ext>
            </a:extLst>
          </p:cNvPr>
          <p:cNvSpPr txBox="1"/>
          <p:nvPr/>
        </p:nvSpPr>
        <p:spPr>
          <a:xfrm>
            <a:off x="3586348" y="3358472"/>
            <a:ext cx="3720936" cy="584775"/>
          </a:xfrm>
          <a:prstGeom prst="rect">
            <a:avLst/>
          </a:prstGeom>
          <a:noFill/>
        </p:spPr>
        <p:txBody>
          <a:bodyPr wrap="square" rtlCol="0">
            <a:spAutoFit/>
          </a:bodyPr>
          <a:lstStyle/>
          <a:p>
            <a:r>
              <a:rPr lang="en-GB" sz="1600" dirty="0">
                <a:solidFill>
                  <a:srgbClr val="FFFFFF"/>
                </a:solidFill>
              </a:rPr>
              <a:t>3. Engine modelling using Gaussian process</a:t>
            </a:r>
          </a:p>
        </p:txBody>
      </p:sp>
      <p:cxnSp>
        <p:nvCxnSpPr>
          <p:cNvPr id="36" name="Straight Arrow Connector 35">
            <a:extLst>
              <a:ext uri="{FF2B5EF4-FFF2-40B4-BE49-F238E27FC236}">
                <a16:creationId xmlns:a16="http://schemas.microsoft.com/office/drawing/2014/main" id="{3EC44CDD-6B72-459E-8F2A-077E2BC53ABE}"/>
              </a:ext>
            </a:extLst>
          </p:cNvPr>
          <p:cNvCxnSpPr>
            <a:cxnSpLocks/>
          </p:cNvCxnSpPr>
          <p:nvPr/>
        </p:nvCxnSpPr>
        <p:spPr>
          <a:xfrm rot="16200000">
            <a:off x="3235663" y="4937206"/>
            <a:ext cx="0" cy="828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FE87A90-5BF7-4159-9EA7-D9BB2A29FE32}"/>
              </a:ext>
            </a:extLst>
          </p:cNvPr>
          <p:cNvCxnSpPr>
            <a:cxnSpLocks/>
          </p:cNvCxnSpPr>
          <p:nvPr/>
        </p:nvCxnSpPr>
        <p:spPr>
          <a:xfrm>
            <a:off x="9820709" y="2886705"/>
            <a:ext cx="0" cy="133894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387FB09-3E7F-432F-92B3-9940663039AE}"/>
              </a:ext>
            </a:extLst>
          </p:cNvPr>
          <p:cNvPicPr>
            <a:picLocks noChangeAspect="1"/>
          </p:cNvPicPr>
          <p:nvPr/>
        </p:nvPicPr>
        <p:blipFill>
          <a:blip r:embed="rId10"/>
          <a:stretch>
            <a:fillRect/>
          </a:stretch>
        </p:blipFill>
        <p:spPr>
          <a:xfrm>
            <a:off x="8379744" y="1450329"/>
            <a:ext cx="2881931" cy="1436376"/>
          </a:xfrm>
          <a:prstGeom prst="rect">
            <a:avLst/>
          </a:prstGeom>
        </p:spPr>
      </p:pic>
      <p:cxnSp>
        <p:nvCxnSpPr>
          <p:cNvPr id="41" name="Connector: Elbow 40">
            <a:extLst>
              <a:ext uri="{FF2B5EF4-FFF2-40B4-BE49-F238E27FC236}">
                <a16:creationId xmlns:a16="http://schemas.microsoft.com/office/drawing/2014/main" id="{40C9ABAD-E61B-4F4F-9FEE-459EB0C712CA}"/>
              </a:ext>
            </a:extLst>
          </p:cNvPr>
          <p:cNvCxnSpPr>
            <a:cxnSpLocks/>
            <a:stCxn id="5" idx="3"/>
            <a:endCxn id="24" idx="1"/>
          </p:cNvCxnSpPr>
          <p:nvPr/>
        </p:nvCxnSpPr>
        <p:spPr>
          <a:xfrm flipV="1">
            <a:off x="7307284" y="396620"/>
            <a:ext cx="869490" cy="5287205"/>
          </a:xfrm>
          <a:prstGeom prst="bentConnector3">
            <a:avLst>
              <a:gd name="adj1" fmla="val 39377"/>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380D875-030B-416E-81C2-805B3FAB5119}"/>
              </a:ext>
            </a:extLst>
          </p:cNvPr>
          <p:cNvSpPr txBox="1"/>
          <p:nvPr/>
        </p:nvSpPr>
        <p:spPr>
          <a:xfrm>
            <a:off x="8444823" y="4225646"/>
            <a:ext cx="3550839" cy="584775"/>
          </a:xfrm>
          <a:prstGeom prst="rect">
            <a:avLst/>
          </a:prstGeom>
          <a:noFill/>
        </p:spPr>
        <p:txBody>
          <a:bodyPr wrap="square" rtlCol="0">
            <a:spAutoFit/>
          </a:bodyPr>
          <a:lstStyle/>
          <a:p>
            <a:r>
              <a:rPr lang="en-GB" sz="1600" dirty="0">
                <a:solidFill>
                  <a:srgbClr val="FFFFFF"/>
                </a:solidFill>
              </a:rPr>
              <a:t>5. Optimised VGT and EGR setpoints</a:t>
            </a:r>
          </a:p>
        </p:txBody>
      </p:sp>
    </p:spTree>
    <p:custDataLst>
      <p:tags r:id="rId1"/>
    </p:custDataLst>
    <p:extLst>
      <p:ext uri="{BB962C8B-B14F-4D97-AF65-F5344CB8AC3E}">
        <p14:creationId xmlns:p14="http://schemas.microsoft.com/office/powerpoint/2010/main" val="268666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11A247-2AB2-4A71-A7C5-63DED32741D5}"/>
              </a:ext>
            </a:extLst>
          </p:cNvPr>
          <p:cNvSpPr txBox="1">
            <a:spLocks/>
          </p:cNvSpPr>
          <p:nvPr/>
        </p:nvSpPr>
        <p:spPr>
          <a:xfrm>
            <a:off x="214381" y="345587"/>
            <a:ext cx="11090928"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Experienced in developing time-series DoE setpoints for a two-stage calibration project</a:t>
            </a:r>
          </a:p>
          <a:p>
            <a:r>
              <a:rPr lang="en-GB" dirty="0"/>
              <a:t>Created hot and cold test DoE sequence</a:t>
            </a:r>
          </a:p>
          <a:p>
            <a:r>
              <a:rPr lang="en-GB" dirty="0"/>
              <a:t>Copied constraints from a previous project and created new sequence using APBRS (dynamic)</a:t>
            </a:r>
          </a:p>
          <a:p>
            <a:r>
              <a:rPr lang="en-GB" dirty="0"/>
              <a:t>The engine test results are then used to create air system models which can predict boost and air mass flow for the model-based calibration process</a:t>
            </a:r>
          </a:p>
        </p:txBody>
      </p:sp>
      <p:pic>
        <p:nvPicPr>
          <p:cNvPr id="4" name="Picture 3">
            <a:extLst>
              <a:ext uri="{FF2B5EF4-FFF2-40B4-BE49-F238E27FC236}">
                <a16:creationId xmlns:a16="http://schemas.microsoft.com/office/drawing/2014/main" id="{F07AB078-518A-42F1-837A-E83443349EE7}"/>
              </a:ext>
            </a:extLst>
          </p:cNvPr>
          <p:cNvPicPr>
            <a:picLocks noChangeAspect="1"/>
          </p:cNvPicPr>
          <p:nvPr/>
        </p:nvPicPr>
        <p:blipFill rotWithShape="1">
          <a:blip r:embed="rId3"/>
          <a:srcRect l="2487" t="20190" r="31637" b="26285"/>
          <a:stretch/>
        </p:blipFill>
        <p:spPr>
          <a:xfrm>
            <a:off x="214381" y="2649209"/>
            <a:ext cx="4235116" cy="2752825"/>
          </a:xfrm>
          <a:prstGeom prst="rect">
            <a:avLst/>
          </a:prstGeom>
        </p:spPr>
      </p:pic>
      <p:pic>
        <p:nvPicPr>
          <p:cNvPr id="5" name="Picture 4">
            <a:extLst>
              <a:ext uri="{FF2B5EF4-FFF2-40B4-BE49-F238E27FC236}">
                <a16:creationId xmlns:a16="http://schemas.microsoft.com/office/drawing/2014/main" id="{61DAA39C-F833-4561-A747-6F2D16485110}"/>
              </a:ext>
            </a:extLst>
          </p:cNvPr>
          <p:cNvPicPr>
            <a:picLocks noChangeAspect="1"/>
          </p:cNvPicPr>
          <p:nvPr/>
        </p:nvPicPr>
        <p:blipFill rotWithShape="1">
          <a:blip r:embed="rId4"/>
          <a:srcRect l="9534" t="36349" r="30437" b="16345"/>
          <a:stretch/>
        </p:blipFill>
        <p:spPr>
          <a:xfrm>
            <a:off x="1557100" y="4282033"/>
            <a:ext cx="3939044" cy="2483327"/>
          </a:xfrm>
          <a:prstGeom prst="rect">
            <a:avLst/>
          </a:prstGeom>
        </p:spPr>
      </p:pic>
      <p:pic>
        <p:nvPicPr>
          <p:cNvPr id="6" name="Picture 5">
            <a:extLst>
              <a:ext uri="{FF2B5EF4-FFF2-40B4-BE49-F238E27FC236}">
                <a16:creationId xmlns:a16="http://schemas.microsoft.com/office/drawing/2014/main" id="{9DB0E156-17A8-4325-9928-50271EFEDE8A}"/>
              </a:ext>
            </a:extLst>
          </p:cNvPr>
          <p:cNvPicPr>
            <a:picLocks noChangeAspect="1"/>
          </p:cNvPicPr>
          <p:nvPr/>
        </p:nvPicPr>
        <p:blipFill>
          <a:blip r:embed="rId5"/>
          <a:stretch>
            <a:fillRect/>
          </a:stretch>
        </p:blipFill>
        <p:spPr>
          <a:xfrm>
            <a:off x="7860365" y="3158832"/>
            <a:ext cx="4117254" cy="3087941"/>
          </a:xfrm>
          <a:prstGeom prst="rect">
            <a:avLst/>
          </a:prstGeom>
        </p:spPr>
      </p:pic>
      <p:sp>
        <p:nvSpPr>
          <p:cNvPr id="7" name="TextBox 6">
            <a:extLst>
              <a:ext uri="{FF2B5EF4-FFF2-40B4-BE49-F238E27FC236}">
                <a16:creationId xmlns:a16="http://schemas.microsoft.com/office/drawing/2014/main" id="{63D4A030-5A5F-410F-85D6-9C2A39D3E3DD}"/>
              </a:ext>
            </a:extLst>
          </p:cNvPr>
          <p:cNvSpPr txBox="1"/>
          <p:nvPr/>
        </p:nvSpPr>
        <p:spPr>
          <a:xfrm>
            <a:off x="6080034" y="3429000"/>
            <a:ext cx="1176231" cy="1477328"/>
          </a:xfrm>
          <a:prstGeom prst="rect">
            <a:avLst/>
          </a:prstGeom>
          <a:solidFill>
            <a:schemeClr val="bg1"/>
          </a:solidFill>
          <a:ln w="38100">
            <a:solidFill>
              <a:srgbClr val="009BDF"/>
            </a:solidFill>
          </a:ln>
        </p:spPr>
        <p:txBody>
          <a:bodyPr wrap="square" rtlCol="0">
            <a:spAutoFit/>
          </a:bodyPr>
          <a:lstStyle/>
          <a:p>
            <a:pPr algn="ctr"/>
            <a:endParaRPr lang="en-GB" dirty="0">
              <a:solidFill>
                <a:schemeClr val="tx2"/>
              </a:solidFill>
            </a:endParaRPr>
          </a:p>
          <a:p>
            <a:pPr algn="ctr"/>
            <a:r>
              <a:rPr lang="en-GB" dirty="0">
                <a:solidFill>
                  <a:schemeClr val="tx2"/>
                </a:solidFill>
              </a:rPr>
              <a:t>Engine Testing at test cell</a:t>
            </a:r>
          </a:p>
          <a:p>
            <a:pPr algn="ctr"/>
            <a:endParaRPr lang="en-GB" dirty="0">
              <a:solidFill>
                <a:schemeClr val="tx2"/>
              </a:solidFill>
            </a:endParaRPr>
          </a:p>
        </p:txBody>
      </p:sp>
      <p:sp>
        <p:nvSpPr>
          <p:cNvPr id="8" name="Arrow: Right 7">
            <a:extLst>
              <a:ext uri="{FF2B5EF4-FFF2-40B4-BE49-F238E27FC236}">
                <a16:creationId xmlns:a16="http://schemas.microsoft.com/office/drawing/2014/main" id="{30AA0CE7-E5F2-4371-B921-0DF243C05825}"/>
              </a:ext>
            </a:extLst>
          </p:cNvPr>
          <p:cNvSpPr/>
          <p:nvPr/>
        </p:nvSpPr>
        <p:spPr>
          <a:xfrm>
            <a:off x="5528603" y="3604291"/>
            <a:ext cx="489527" cy="849745"/>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8206D7B9-60D9-4482-9941-57438230A46A}"/>
              </a:ext>
            </a:extLst>
          </p:cNvPr>
          <p:cNvSpPr/>
          <p:nvPr/>
        </p:nvSpPr>
        <p:spPr>
          <a:xfrm>
            <a:off x="7341897" y="3604291"/>
            <a:ext cx="489527" cy="849745"/>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8A1AF2C6-55E6-4EAD-89DD-15202173F7FA}"/>
              </a:ext>
            </a:extLst>
          </p:cNvPr>
          <p:cNvSpPr txBox="1"/>
          <p:nvPr/>
        </p:nvSpPr>
        <p:spPr>
          <a:xfrm>
            <a:off x="7860365" y="2067825"/>
            <a:ext cx="4117254" cy="923330"/>
          </a:xfrm>
          <a:prstGeom prst="rect">
            <a:avLst/>
          </a:prstGeom>
          <a:noFill/>
        </p:spPr>
        <p:txBody>
          <a:bodyPr wrap="square" rtlCol="0">
            <a:spAutoFit/>
          </a:bodyPr>
          <a:lstStyle/>
          <a:p>
            <a:r>
              <a:rPr lang="en-GB" dirty="0">
                <a:solidFill>
                  <a:schemeClr val="bg1"/>
                </a:solidFill>
              </a:rPr>
              <a:t>Used the DoE data to train a NARX model for predicting air system responses</a:t>
            </a:r>
          </a:p>
        </p:txBody>
      </p:sp>
      <p:sp>
        <p:nvSpPr>
          <p:cNvPr id="10" name="TextBox 9">
            <a:extLst>
              <a:ext uri="{FF2B5EF4-FFF2-40B4-BE49-F238E27FC236}">
                <a16:creationId xmlns:a16="http://schemas.microsoft.com/office/drawing/2014/main" id="{69B2344D-AD30-4E24-81FE-57D0159B416C}"/>
              </a:ext>
            </a:extLst>
          </p:cNvPr>
          <p:cNvSpPr txBox="1"/>
          <p:nvPr/>
        </p:nvSpPr>
        <p:spPr>
          <a:xfrm>
            <a:off x="230644" y="2262083"/>
            <a:ext cx="4117254" cy="369332"/>
          </a:xfrm>
          <a:prstGeom prst="rect">
            <a:avLst/>
          </a:prstGeom>
          <a:noFill/>
        </p:spPr>
        <p:txBody>
          <a:bodyPr wrap="square" rtlCol="0">
            <a:spAutoFit/>
          </a:bodyPr>
          <a:lstStyle/>
          <a:p>
            <a:r>
              <a:rPr lang="en-GB" dirty="0">
                <a:solidFill>
                  <a:schemeClr val="bg1"/>
                </a:solidFill>
              </a:rPr>
              <a:t>Ricardo model-based calibration tool</a:t>
            </a:r>
          </a:p>
        </p:txBody>
      </p:sp>
    </p:spTree>
    <p:custDataLst>
      <p:tags r:id="rId1"/>
    </p:custDataLst>
    <p:extLst>
      <p:ext uri="{BB962C8B-B14F-4D97-AF65-F5344CB8AC3E}">
        <p14:creationId xmlns:p14="http://schemas.microsoft.com/office/powerpoint/2010/main" val="152595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48E6D-0B87-43D9-951A-81B6F549F294}"/>
              </a:ext>
            </a:extLst>
          </p:cNvPr>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Lst>
          </a:blip>
          <a:stretch>
            <a:fillRect/>
          </a:stretch>
        </p:blipFill>
        <p:spPr>
          <a:xfrm>
            <a:off x="502920" y="3268980"/>
            <a:ext cx="4646385" cy="3220866"/>
          </a:xfrm>
          <a:prstGeom prst="rect">
            <a:avLst/>
          </a:prstGeom>
        </p:spPr>
      </p:pic>
      <p:sp>
        <p:nvSpPr>
          <p:cNvPr id="4" name="TextBox 3">
            <a:extLst>
              <a:ext uri="{FF2B5EF4-FFF2-40B4-BE49-F238E27FC236}">
                <a16:creationId xmlns:a16="http://schemas.microsoft.com/office/drawing/2014/main" id="{318622B3-CD17-46EE-BBB1-C5D6DA799D04}"/>
              </a:ext>
            </a:extLst>
          </p:cNvPr>
          <p:cNvSpPr txBox="1"/>
          <p:nvPr/>
        </p:nvSpPr>
        <p:spPr>
          <a:xfrm>
            <a:off x="1141185" y="4625227"/>
            <a:ext cx="3139440"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sp>
        <p:nvSpPr>
          <p:cNvPr id="5" name="TextBox 4">
            <a:extLst>
              <a:ext uri="{FF2B5EF4-FFF2-40B4-BE49-F238E27FC236}">
                <a16:creationId xmlns:a16="http://schemas.microsoft.com/office/drawing/2014/main" id="{0EB44C2F-F6E5-41EB-AC68-FE56A1CE0AAF}"/>
              </a:ext>
            </a:extLst>
          </p:cNvPr>
          <p:cNvSpPr txBox="1"/>
          <p:nvPr/>
        </p:nvSpPr>
        <p:spPr>
          <a:xfrm>
            <a:off x="1384933" y="1840525"/>
            <a:ext cx="2882358" cy="646331"/>
          </a:xfrm>
          <a:prstGeom prst="rect">
            <a:avLst/>
          </a:prstGeom>
          <a:solidFill>
            <a:schemeClr val="bg1"/>
          </a:solidFill>
          <a:ln w="28575">
            <a:solidFill>
              <a:schemeClr val="accent2"/>
            </a:solidFill>
          </a:ln>
        </p:spPr>
        <p:txBody>
          <a:bodyPr wrap="square" rtlCol="0">
            <a:spAutoFit/>
          </a:bodyPr>
          <a:lstStyle/>
          <a:p>
            <a:r>
              <a:rPr lang="en-GB" dirty="0"/>
              <a:t>Client’s Airpath Control Strategy Document</a:t>
            </a:r>
          </a:p>
        </p:txBody>
      </p:sp>
      <p:cxnSp>
        <p:nvCxnSpPr>
          <p:cNvPr id="7" name="Straight Arrow Connector 6">
            <a:extLst>
              <a:ext uri="{FF2B5EF4-FFF2-40B4-BE49-F238E27FC236}">
                <a16:creationId xmlns:a16="http://schemas.microsoft.com/office/drawing/2014/main" id="{B4322BF8-1106-4E97-A092-835011FB4F95}"/>
              </a:ext>
            </a:extLst>
          </p:cNvPr>
          <p:cNvCxnSpPr>
            <a:stCxn id="5" idx="2"/>
            <a:endCxn id="3" idx="0"/>
          </p:cNvCxnSpPr>
          <p:nvPr/>
        </p:nvCxnSpPr>
        <p:spPr>
          <a:xfrm>
            <a:off x="2826112" y="2486856"/>
            <a:ext cx="1" cy="78212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2DCF0A5-C275-4F51-8383-5E7BCE0A174A}"/>
              </a:ext>
            </a:extLst>
          </p:cNvPr>
          <p:cNvPicPr>
            <a:picLocks noChangeAspect="1"/>
          </p:cNvPicPr>
          <p:nvPr/>
        </p:nvPicPr>
        <p:blipFill>
          <a:blip r:embed="rId5"/>
          <a:stretch>
            <a:fillRect/>
          </a:stretch>
        </p:blipFill>
        <p:spPr>
          <a:xfrm>
            <a:off x="6096000" y="3268980"/>
            <a:ext cx="4471268" cy="2730882"/>
          </a:xfrm>
          <a:prstGeom prst="rect">
            <a:avLst/>
          </a:prstGeom>
        </p:spPr>
      </p:pic>
      <p:pic>
        <p:nvPicPr>
          <p:cNvPr id="9" name="Picture 8">
            <a:extLst>
              <a:ext uri="{FF2B5EF4-FFF2-40B4-BE49-F238E27FC236}">
                <a16:creationId xmlns:a16="http://schemas.microsoft.com/office/drawing/2014/main" id="{F9C034F2-5F85-4CEA-AC94-185C808CA547}"/>
              </a:ext>
            </a:extLst>
          </p:cNvPr>
          <p:cNvPicPr>
            <a:picLocks noChangeAspect="1"/>
          </p:cNvPicPr>
          <p:nvPr/>
        </p:nvPicPr>
        <p:blipFill>
          <a:blip r:embed="rId6"/>
          <a:stretch>
            <a:fillRect/>
          </a:stretch>
        </p:blipFill>
        <p:spPr>
          <a:xfrm>
            <a:off x="9207842" y="4311958"/>
            <a:ext cx="2718852" cy="2269720"/>
          </a:xfrm>
          <a:prstGeom prst="rect">
            <a:avLst/>
          </a:prstGeom>
        </p:spPr>
      </p:pic>
      <p:cxnSp>
        <p:nvCxnSpPr>
          <p:cNvPr id="10" name="Straight Arrow Connector 9">
            <a:extLst>
              <a:ext uri="{FF2B5EF4-FFF2-40B4-BE49-F238E27FC236}">
                <a16:creationId xmlns:a16="http://schemas.microsoft.com/office/drawing/2014/main" id="{00670B59-3357-4AB9-808C-5791057FD8BD}"/>
              </a:ext>
            </a:extLst>
          </p:cNvPr>
          <p:cNvCxnSpPr>
            <a:cxnSpLocks/>
          </p:cNvCxnSpPr>
          <p:nvPr/>
        </p:nvCxnSpPr>
        <p:spPr>
          <a:xfrm>
            <a:off x="5149305" y="4928268"/>
            <a:ext cx="953408"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9C5557-DA36-401A-A370-3D541E5C0D97}"/>
              </a:ext>
            </a:extLst>
          </p:cNvPr>
          <p:cNvSpPr txBox="1"/>
          <p:nvPr/>
        </p:nvSpPr>
        <p:spPr>
          <a:xfrm>
            <a:off x="6035179" y="2871033"/>
            <a:ext cx="3095719" cy="369332"/>
          </a:xfrm>
          <a:prstGeom prst="rect">
            <a:avLst/>
          </a:prstGeom>
          <a:noFill/>
        </p:spPr>
        <p:txBody>
          <a:bodyPr wrap="none" rtlCol="0">
            <a:spAutoFit/>
          </a:bodyPr>
          <a:lstStyle/>
          <a:p>
            <a:r>
              <a:rPr lang="en-GB" dirty="0">
                <a:solidFill>
                  <a:schemeClr val="bg1"/>
                </a:solidFill>
              </a:rPr>
              <a:t>Calibration map optimisation</a:t>
            </a:r>
          </a:p>
        </p:txBody>
      </p:sp>
      <p:sp>
        <p:nvSpPr>
          <p:cNvPr id="15" name="Content Placeholder 4">
            <a:extLst>
              <a:ext uri="{FF2B5EF4-FFF2-40B4-BE49-F238E27FC236}">
                <a16:creationId xmlns:a16="http://schemas.microsoft.com/office/drawing/2014/main" id="{3EC60AD4-EFE7-471F-9E60-651F7CBEB54E}"/>
              </a:ext>
            </a:extLst>
          </p:cNvPr>
          <p:cNvSpPr txBox="1">
            <a:spLocks/>
          </p:cNvSpPr>
          <p:nvPr/>
        </p:nvSpPr>
        <p:spPr>
          <a:xfrm>
            <a:off x="310558" y="125400"/>
            <a:ext cx="11790001"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sz="1600" dirty="0"/>
              <a:t>A project for a European automotive manufacturer to optimise their ECU as a part of vehicle development</a:t>
            </a:r>
          </a:p>
          <a:p>
            <a:pPr>
              <a:spcBef>
                <a:spcPts val="600"/>
              </a:spcBef>
            </a:pPr>
            <a:r>
              <a:rPr lang="en-GB" sz="1600" dirty="0"/>
              <a:t>My task was to recreate the Simulink model based on an ECU documentation and optimise the calibration maps</a:t>
            </a:r>
          </a:p>
          <a:p>
            <a:pPr>
              <a:spcBef>
                <a:spcPts val="600"/>
              </a:spcBef>
            </a:pPr>
            <a:r>
              <a:rPr lang="en-GB" sz="1600" dirty="0"/>
              <a:t>Using my optimiser tool called MPT (Model Parameterisation Tool), the air system maps are optimised to match a measured value (sensor values)</a:t>
            </a:r>
          </a:p>
          <a:p>
            <a:pPr>
              <a:spcBef>
                <a:spcPts val="600"/>
              </a:spcBef>
            </a:pPr>
            <a:r>
              <a:rPr lang="en-GB" sz="1600" dirty="0"/>
              <a:t>The optimised maps are stored in a DCM file and sent back to the client for validation</a:t>
            </a:r>
          </a:p>
        </p:txBody>
      </p:sp>
    </p:spTree>
    <p:custDataLst>
      <p:tags r:id="rId1"/>
    </p:custDataLst>
    <p:extLst>
      <p:ext uri="{BB962C8B-B14F-4D97-AF65-F5344CB8AC3E}">
        <p14:creationId xmlns:p14="http://schemas.microsoft.com/office/powerpoint/2010/main" val="1805574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DB29CB-0997-427A-93A8-FD19420D6BCB}"/>
              </a:ext>
            </a:extLst>
          </p:cNvPr>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Lst>
          </a:blip>
          <a:stretch>
            <a:fillRect/>
          </a:stretch>
        </p:blipFill>
        <p:spPr>
          <a:xfrm>
            <a:off x="7399813" y="3618220"/>
            <a:ext cx="4391449" cy="3061734"/>
          </a:xfrm>
          <a:prstGeom prst="rect">
            <a:avLst/>
          </a:prstGeom>
        </p:spPr>
      </p:pic>
      <p:sp>
        <p:nvSpPr>
          <p:cNvPr id="6" name="TextBox 5">
            <a:extLst>
              <a:ext uri="{FF2B5EF4-FFF2-40B4-BE49-F238E27FC236}">
                <a16:creationId xmlns:a16="http://schemas.microsoft.com/office/drawing/2014/main" id="{D9D100F8-9859-4FB0-BB46-EEAFB7926A74}"/>
              </a:ext>
            </a:extLst>
          </p:cNvPr>
          <p:cNvSpPr txBox="1"/>
          <p:nvPr/>
        </p:nvSpPr>
        <p:spPr>
          <a:xfrm>
            <a:off x="7399813" y="3253476"/>
            <a:ext cx="2258054" cy="369332"/>
          </a:xfrm>
          <a:prstGeom prst="rect">
            <a:avLst/>
          </a:prstGeom>
          <a:noFill/>
        </p:spPr>
        <p:txBody>
          <a:bodyPr wrap="none" rtlCol="0">
            <a:spAutoFit/>
          </a:bodyPr>
          <a:lstStyle/>
          <a:p>
            <a:r>
              <a:rPr lang="en-GB" dirty="0">
                <a:solidFill>
                  <a:schemeClr val="bg2"/>
                </a:solidFill>
              </a:rPr>
              <a:t>ADTX Torque model</a:t>
            </a:r>
          </a:p>
        </p:txBody>
      </p:sp>
      <p:sp>
        <p:nvSpPr>
          <p:cNvPr id="7" name="TextBox 6">
            <a:extLst>
              <a:ext uri="{FF2B5EF4-FFF2-40B4-BE49-F238E27FC236}">
                <a16:creationId xmlns:a16="http://schemas.microsoft.com/office/drawing/2014/main" id="{9D67C086-3AF2-4AFA-9010-DF8C8D4EAC7E}"/>
              </a:ext>
            </a:extLst>
          </p:cNvPr>
          <p:cNvSpPr txBox="1"/>
          <p:nvPr/>
        </p:nvSpPr>
        <p:spPr>
          <a:xfrm>
            <a:off x="9097713" y="5844169"/>
            <a:ext cx="2626667"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pic>
        <p:nvPicPr>
          <p:cNvPr id="9" name="Picture 8">
            <a:extLst>
              <a:ext uri="{FF2B5EF4-FFF2-40B4-BE49-F238E27FC236}">
                <a16:creationId xmlns:a16="http://schemas.microsoft.com/office/drawing/2014/main" id="{8B6354F9-471A-4552-BCA9-2C3F0FDCFE00}"/>
              </a:ext>
            </a:extLst>
          </p:cNvPr>
          <p:cNvPicPr>
            <a:picLocks noChangeAspect="1"/>
          </p:cNvPicPr>
          <p:nvPr/>
        </p:nvPicPr>
        <p:blipFill>
          <a:blip r:embed="rId5">
            <a:extLst>
              <a:ext uri="{BEBA8EAE-BF5A-486C-A8C5-ECC9F3942E4B}">
                <a14:imgProps xmlns:a14="http://schemas.microsoft.com/office/drawing/2010/main">
                  <a14:imgLayer r:embed="rId6">
                    <a14:imgEffect>
                      <a14:artisticPastelsSmooth/>
                    </a14:imgEffect>
                  </a14:imgLayer>
                </a14:imgProps>
              </a:ext>
            </a:extLst>
          </a:blip>
          <a:stretch>
            <a:fillRect/>
          </a:stretch>
        </p:blipFill>
        <p:spPr>
          <a:xfrm>
            <a:off x="7399813" y="397039"/>
            <a:ext cx="4391449" cy="2664897"/>
          </a:xfrm>
          <a:prstGeom prst="rect">
            <a:avLst/>
          </a:prstGeom>
        </p:spPr>
      </p:pic>
      <p:sp>
        <p:nvSpPr>
          <p:cNvPr id="10" name="TextBox 9">
            <a:extLst>
              <a:ext uri="{FF2B5EF4-FFF2-40B4-BE49-F238E27FC236}">
                <a16:creationId xmlns:a16="http://schemas.microsoft.com/office/drawing/2014/main" id="{EF0EF10A-ECD6-43BF-8DC2-62CF65792C5C}"/>
              </a:ext>
            </a:extLst>
          </p:cNvPr>
          <p:cNvSpPr txBox="1"/>
          <p:nvPr/>
        </p:nvSpPr>
        <p:spPr>
          <a:xfrm>
            <a:off x="9097714" y="2320617"/>
            <a:ext cx="2626667"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sp>
        <p:nvSpPr>
          <p:cNvPr id="11" name="TextBox 10">
            <a:extLst>
              <a:ext uri="{FF2B5EF4-FFF2-40B4-BE49-F238E27FC236}">
                <a16:creationId xmlns:a16="http://schemas.microsoft.com/office/drawing/2014/main" id="{B2E606D5-394A-45EC-87C8-CC846A12AFA5}"/>
              </a:ext>
            </a:extLst>
          </p:cNvPr>
          <p:cNvSpPr txBox="1"/>
          <p:nvPr/>
        </p:nvSpPr>
        <p:spPr>
          <a:xfrm>
            <a:off x="7399813" y="0"/>
            <a:ext cx="1710725" cy="369332"/>
          </a:xfrm>
          <a:prstGeom prst="rect">
            <a:avLst/>
          </a:prstGeom>
          <a:noFill/>
        </p:spPr>
        <p:txBody>
          <a:bodyPr wrap="none" rtlCol="0">
            <a:spAutoFit/>
          </a:bodyPr>
          <a:lstStyle/>
          <a:p>
            <a:r>
              <a:rPr lang="en-GB" dirty="0">
                <a:solidFill>
                  <a:schemeClr val="bg2"/>
                </a:solidFill>
              </a:rPr>
              <a:t>DPF Controller</a:t>
            </a:r>
          </a:p>
        </p:txBody>
      </p:sp>
      <p:sp>
        <p:nvSpPr>
          <p:cNvPr id="12" name="Content Placeholder 4">
            <a:extLst>
              <a:ext uri="{FF2B5EF4-FFF2-40B4-BE49-F238E27FC236}">
                <a16:creationId xmlns:a16="http://schemas.microsoft.com/office/drawing/2014/main" id="{8105A81C-AE13-4109-AAD5-A75684EE30BD}"/>
              </a:ext>
            </a:extLst>
          </p:cNvPr>
          <p:cNvSpPr txBox="1">
            <a:spLocks/>
          </p:cNvSpPr>
          <p:nvPr/>
        </p:nvSpPr>
        <p:spPr>
          <a:xfrm>
            <a:off x="310559" y="125400"/>
            <a:ext cx="6339623"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dirty="0"/>
              <a:t>Supported calibration engineers to recreate subsystems for control strategies and use it in MPT</a:t>
            </a:r>
          </a:p>
          <a:p>
            <a:pPr>
              <a:spcBef>
                <a:spcPts val="600"/>
              </a:spcBef>
            </a:pPr>
            <a:endParaRPr lang="en-GB" dirty="0"/>
          </a:p>
          <a:p>
            <a:pPr>
              <a:spcBef>
                <a:spcPts val="600"/>
              </a:spcBef>
            </a:pPr>
            <a:r>
              <a:rPr lang="en-GB" dirty="0"/>
              <a:t>Troubleshoot common problems in Simulink such as:</a:t>
            </a:r>
          </a:p>
          <a:p>
            <a:pPr marL="900000" lvl="1" indent="-450000">
              <a:spcBef>
                <a:spcPts val="600"/>
              </a:spcBef>
              <a:buFont typeface="+mj-lt"/>
              <a:buAutoNum type="arabicPeriod"/>
            </a:pPr>
            <a:r>
              <a:rPr lang="en-GB" dirty="0"/>
              <a:t>Subsystem with different </a:t>
            </a:r>
            <a:r>
              <a:rPr lang="en-GB" dirty="0" err="1"/>
              <a:t>rasters</a:t>
            </a:r>
            <a:endParaRPr lang="en-GB" dirty="0"/>
          </a:p>
          <a:p>
            <a:pPr marL="900000" lvl="1" indent="-450000">
              <a:spcBef>
                <a:spcPts val="600"/>
              </a:spcBef>
              <a:buFont typeface="+mj-lt"/>
              <a:buAutoNum type="arabicPeriod"/>
            </a:pPr>
            <a:r>
              <a:rPr lang="en-GB" dirty="0" err="1"/>
              <a:t>GoTo</a:t>
            </a:r>
            <a:r>
              <a:rPr lang="en-GB" dirty="0"/>
              <a:t> and </a:t>
            </a:r>
            <a:r>
              <a:rPr lang="en-GB" dirty="0" err="1"/>
              <a:t>FromTo</a:t>
            </a:r>
            <a:r>
              <a:rPr lang="en-GB" dirty="0"/>
              <a:t> are not assigned properly</a:t>
            </a:r>
          </a:p>
          <a:p>
            <a:pPr marL="900000" lvl="1" indent="-450000">
              <a:spcBef>
                <a:spcPts val="600"/>
              </a:spcBef>
              <a:buFont typeface="+mj-lt"/>
              <a:buAutoNum type="arabicPeriod"/>
            </a:pPr>
            <a:r>
              <a:rPr lang="en-GB" dirty="0"/>
              <a:t>Unknown blocks</a:t>
            </a:r>
          </a:p>
          <a:p>
            <a:pPr marL="900000" lvl="1" indent="-450000">
              <a:spcBef>
                <a:spcPts val="600"/>
              </a:spcBef>
              <a:buFont typeface="+mj-lt"/>
              <a:buAutoNum type="arabicPeriod"/>
            </a:pPr>
            <a:r>
              <a:rPr lang="en-GB" dirty="0"/>
              <a:t>Algebraic loop not properly handled</a:t>
            </a:r>
          </a:p>
        </p:txBody>
      </p:sp>
    </p:spTree>
    <p:custDataLst>
      <p:tags r:id="rId1"/>
    </p:custDataLst>
    <p:extLst>
      <p:ext uri="{BB962C8B-B14F-4D97-AF65-F5344CB8AC3E}">
        <p14:creationId xmlns:p14="http://schemas.microsoft.com/office/powerpoint/2010/main" val="556909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37D1B9E-BF0A-447A-B99B-32E1EEB1BF3B}"/>
              </a:ext>
            </a:extLst>
          </p:cNvPr>
          <p:cNvGrpSpPr/>
          <p:nvPr/>
        </p:nvGrpSpPr>
        <p:grpSpPr>
          <a:xfrm>
            <a:off x="4216405" y="3597060"/>
            <a:ext cx="2866222" cy="1612250"/>
            <a:chOff x="4752109" y="2008405"/>
            <a:chExt cx="2866222" cy="1612250"/>
          </a:xfrm>
        </p:grpSpPr>
        <p:pic>
          <p:nvPicPr>
            <p:cNvPr id="3" name="Picture 2">
              <a:extLst>
                <a:ext uri="{FF2B5EF4-FFF2-40B4-BE49-F238E27FC236}">
                  <a16:creationId xmlns:a16="http://schemas.microsoft.com/office/drawing/2014/main" id="{B372209B-39C1-4F30-B938-D3FB778ABA80}"/>
                </a:ext>
              </a:extLst>
            </p:cNvPr>
            <p:cNvPicPr>
              <a:picLocks noChangeAspect="1"/>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a:off x="4752109" y="2008405"/>
              <a:ext cx="2866222" cy="1612250"/>
            </a:xfrm>
            <a:prstGeom prst="rect">
              <a:avLst/>
            </a:prstGeom>
          </p:spPr>
        </p:pic>
        <p:sp>
          <p:nvSpPr>
            <p:cNvPr id="2" name="TextBox 1">
              <a:extLst>
                <a:ext uri="{FF2B5EF4-FFF2-40B4-BE49-F238E27FC236}">
                  <a16:creationId xmlns:a16="http://schemas.microsoft.com/office/drawing/2014/main" id="{8130A864-3802-4D87-99D2-222614FF9914}"/>
                </a:ext>
              </a:extLst>
            </p:cNvPr>
            <p:cNvSpPr txBox="1"/>
            <p:nvPr/>
          </p:nvSpPr>
          <p:spPr>
            <a:xfrm>
              <a:off x="5524820" y="2640966"/>
              <a:ext cx="1320800" cy="369332"/>
            </a:xfrm>
            <a:prstGeom prst="rect">
              <a:avLst/>
            </a:prstGeom>
            <a:solidFill>
              <a:srgbClr val="FFFFFF"/>
            </a:solidFill>
            <a:ln w="28575">
              <a:solidFill>
                <a:srgbClr val="009BDF"/>
              </a:solidFill>
            </a:ln>
          </p:spPr>
          <p:txBody>
            <a:bodyPr wrap="square" rtlCol="0">
              <a:spAutoFit/>
            </a:bodyPr>
            <a:lstStyle/>
            <a:p>
              <a:pPr algn="ctr"/>
              <a:r>
                <a:rPr lang="en-GB" dirty="0"/>
                <a:t>TSIM</a:t>
              </a:r>
            </a:p>
          </p:txBody>
        </p:sp>
      </p:grpSp>
      <p:sp>
        <p:nvSpPr>
          <p:cNvPr id="5" name="TextBox 4">
            <a:extLst>
              <a:ext uri="{FF2B5EF4-FFF2-40B4-BE49-F238E27FC236}">
                <a16:creationId xmlns:a16="http://schemas.microsoft.com/office/drawing/2014/main" id="{1E9400EC-CFCE-42B7-BBB0-2EEBE4611730}"/>
              </a:ext>
            </a:extLst>
          </p:cNvPr>
          <p:cNvSpPr txBox="1"/>
          <p:nvPr/>
        </p:nvSpPr>
        <p:spPr>
          <a:xfrm>
            <a:off x="1315593" y="3607738"/>
            <a:ext cx="2291802" cy="646331"/>
          </a:xfrm>
          <a:prstGeom prst="rect">
            <a:avLst/>
          </a:prstGeom>
          <a:solidFill>
            <a:schemeClr val="bg1"/>
          </a:solidFill>
          <a:ln w="28575">
            <a:solidFill>
              <a:schemeClr val="accent2"/>
            </a:solidFill>
          </a:ln>
        </p:spPr>
        <p:txBody>
          <a:bodyPr wrap="square" rtlCol="0">
            <a:spAutoFit/>
          </a:bodyPr>
          <a:lstStyle/>
          <a:p>
            <a:pPr algn="ctr"/>
            <a:r>
              <a:rPr lang="en-GB" dirty="0"/>
              <a:t>Vehicle Recording (</a:t>
            </a:r>
            <a:r>
              <a:rPr lang="en-GB" dirty="0" err="1"/>
              <a:t>dat</a:t>
            </a:r>
            <a:r>
              <a:rPr lang="en-GB" dirty="0"/>
              <a:t> files)</a:t>
            </a:r>
          </a:p>
        </p:txBody>
      </p:sp>
      <p:sp>
        <p:nvSpPr>
          <p:cNvPr id="6" name="TextBox 5">
            <a:extLst>
              <a:ext uri="{FF2B5EF4-FFF2-40B4-BE49-F238E27FC236}">
                <a16:creationId xmlns:a16="http://schemas.microsoft.com/office/drawing/2014/main" id="{86AB38B7-26E0-4C96-BD15-5DECA586F31D}"/>
              </a:ext>
            </a:extLst>
          </p:cNvPr>
          <p:cNvSpPr txBox="1"/>
          <p:nvPr/>
        </p:nvSpPr>
        <p:spPr>
          <a:xfrm>
            <a:off x="1330036" y="4587912"/>
            <a:ext cx="2044214" cy="646331"/>
          </a:xfrm>
          <a:prstGeom prst="rect">
            <a:avLst/>
          </a:prstGeom>
          <a:solidFill>
            <a:schemeClr val="bg1"/>
          </a:solidFill>
          <a:ln w="28575">
            <a:solidFill>
              <a:schemeClr val="accent2"/>
            </a:solidFill>
          </a:ln>
        </p:spPr>
        <p:txBody>
          <a:bodyPr wrap="square" rtlCol="0">
            <a:spAutoFit/>
          </a:bodyPr>
          <a:lstStyle/>
          <a:p>
            <a:pPr algn="ctr"/>
            <a:r>
              <a:rPr lang="en-GB" dirty="0"/>
              <a:t>Calibration file</a:t>
            </a:r>
          </a:p>
          <a:p>
            <a:pPr algn="ctr"/>
            <a:r>
              <a:rPr lang="en-GB" dirty="0"/>
              <a:t>(DCM)</a:t>
            </a:r>
          </a:p>
        </p:txBody>
      </p:sp>
      <p:cxnSp>
        <p:nvCxnSpPr>
          <p:cNvPr id="8" name="Straight Arrow Connector 7">
            <a:extLst>
              <a:ext uri="{FF2B5EF4-FFF2-40B4-BE49-F238E27FC236}">
                <a16:creationId xmlns:a16="http://schemas.microsoft.com/office/drawing/2014/main" id="{FE989C12-2DE2-4E36-BEBB-447979B9EFA0}"/>
              </a:ext>
            </a:extLst>
          </p:cNvPr>
          <p:cNvCxnSpPr>
            <a:cxnSpLocks/>
            <a:stCxn id="5" idx="3"/>
          </p:cNvCxnSpPr>
          <p:nvPr/>
        </p:nvCxnSpPr>
        <p:spPr>
          <a:xfrm flipV="1">
            <a:off x="3607395" y="3930903"/>
            <a:ext cx="604387" cy="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F1E685-BBDB-49F7-B7D1-3574C9E6E118}"/>
              </a:ext>
            </a:extLst>
          </p:cNvPr>
          <p:cNvCxnSpPr>
            <a:cxnSpLocks/>
          </p:cNvCxnSpPr>
          <p:nvPr/>
        </p:nvCxnSpPr>
        <p:spPr>
          <a:xfrm>
            <a:off x="3374250" y="4911078"/>
            <a:ext cx="83753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057281-6D49-44D3-BD5E-37DAC92BED4D}"/>
              </a:ext>
            </a:extLst>
          </p:cNvPr>
          <p:cNvSpPr txBox="1"/>
          <p:nvPr/>
        </p:nvSpPr>
        <p:spPr>
          <a:xfrm>
            <a:off x="8603672" y="3594392"/>
            <a:ext cx="2044214" cy="923330"/>
          </a:xfrm>
          <a:prstGeom prst="rect">
            <a:avLst/>
          </a:prstGeom>
          <a:solidFill>
            <a:schemeClr val="bg1"/>
          </a:solidFill>
          <a:ln w="28575">
            <a:solidFill>
              <a:schemeClr val="accent2"/>
            </a:solidFill>
          </a:ln>
        </p:spPr>
        <p:txBody>
          <a:bodyPr wrap="square" rtlCol="0">
            <a:spAutoFit/>
          </a:bodyPr>
          <a:lstStyle/>
          <a:p>
            <a:pPr algn="ctr"/>
            <a:r>
              <a:rPr lang="en-GB" dirty="0"/>
              <a:t>Exhaust temperature model</a:t>
            </a:r>
          </a:p>
        </p:txBody>
      </p:sp>
      <p:sp>
        <p:nvSpPr>
          <p:cNvPr id="12" name="TextBox 11">
            <a:extLst>
              <a:ext uri="{FF2B5EF4-FFF2-40B4-BE49-F238E27FC236}">
                <a16:creationId xmlns:a16="http://schemas.microsoft.com/office/drawing/2014/main" id="{07E88FD3-CC8B-4BEC-A90C-72B9F668CE07}"/>
              </a:ext>
            </a:extLst>
          </p:cNvPr>
          <p:cNvSpPr txBox="1"/>
          <p:nvPr/>
        </p:nvSpPr>
        <p:spPr>
          <a:xfrm>
            <a:off x="8603672" y="4833050"/>
            <a:ext cx="2044214" cy="369332"/>
          </a:xfrm>
          <a:prstGeom prst="rect">
            <a:avLst/>
          </a:prstGeom>
          <a:solidFill>
            <a:schemeClr val="bg1"/>
          </a:solidFill>
          <a:ln w="28575">
            <a:solidFill>
              <a:schemeClr val="accent2"/>
            </a:solidFill>
          </a:ln>
        </p:spPr>
        <p:txBody>
          <a:bodyPr wrap="square" rtlCol="0">
            <a:spAutoFit/>
          </a:bodyPr>
          <a:lstStyle/>
          <a:p>
            <a:pPr algn="ctr"/>
            <a:r>
              <a:rPr lang="en-GB" dirty="0"/>
              <a:t>Dew point end </a:t>
            </a:r>
          </a:p>
        </p:txBody>
      </p:sp>
      <p:cxnSp>
        <p:nvCxnSpPr>
          <p:cNvPr id="13" name="Straight Arrow Connector 12">
            <a:extLst>
              <a:ext uri="{FF2B5EF4-FFF2-40B4-BE49-F238E27FC236}">
                <a16:creationId xmlns:a16="http://schemas.microsoft.com/office/drawing/2014/main" id="{CEA1F32D-60A8-4EB5-84AF-658BB6738D0E}"/>
              </a:ext>
            </a:extLst>
          </p:cNvPr>
          <p:cNvCxnSpPr>
            <a:cxnSpLocks/>
            <a:stCxn id="3" idx="3"/>
            <a:endCxn id="11" idx="1"/>
          </p:cNvCxnSpPr>
          <p:nvPr/>
        </p:nvCxnSpPr>
        <p:spPr>
          <a:xfrm flipV="1">
            <a:off x="7082627" y="4056057"/>
            <a:ext cx="1521045" cy="3471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ED8AFD-C87B-4FB6-9081-9AE61E5AE537}"/>
              </a:ext>
            </a:extLst>
          </p:cNvPr>
          <p:cNvCxnSpPr>
            <a:cxnSpLocks/>
            <a:stCxn id="3" idx="3"/>
            <a:endCxn id="12" idx="1"/>
          </p:cNvCxnSpPr>
          <p:nvPr/>
        </p:nvCxnSpPr>
        <p:spPr>
          <a:xfrm>
            <a:off x="7082627" y="4403185"/>
            <a:ext cx="1521045" cy="61453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4">
            <a:extLst>
              <a:ext uri="{FF2B5EF4-FFF2-40B4-BE49-F238E27FC236}">
                <a16:creationId xmlns:a16="http://schemas.microsoft.com/office/drawing/2014/main" id="{8EA6A070-DF12-4744-86DD-462C82490D7E}"/>
              </a:ext>
            </a:extLst>
          </p:cNvPr>
          <p:cNvSpPr txBox="1">
            <a:spLocks/>
          </p:cNvSpPr>
          <p:nvPr/>
        </p:nvSpPr>
        <p:spPr>
          <a:xfrm>
            <a:off x="310559" y="346841"/>
            <a:ext cx="11475041" cy="5069696"/>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dirty="0"/>
              <a:t>Supported vehicle calibration development project for a UK-based automotive manufacturer</a:t>
            </a:r>
          </a:p>
          <a:p>
            <a:pPr>
              <a:spcBef>
                <a:spcPts val="600"/>
              </a:spcBef>
            </a:pPr>
            <a:r>
              <a:rPr lang="en-GB" dirty="0"/>
              <a:t>Operated </a:t>
            </a:r>
            <a:r>
              <a:rPr lang="en-GB" dirty="0" err="1"/>
              <a:t>Tsim</a:t>
            </a:r>
            <a:r>
              <a:rPr lang="en-GB" dirty="0"/>
              <a:t>, an exhaust temperature model simulator from the ECU supplier</a:t>
            </a:r>
          </a:p>
          <a:p>
            <a:pPr>
              <a:spcBef>
                <a:spcPts val="600"/>
              </a:spcBef>
            </a:pPr>
            <a:r>
              <a:rPr lang="en-GB" dirty="0"/>
              <a:t>Tasks:</a:t>
            </a:r>
          </a:p>
          <a:p>
            <a:pPr marL="450000" lvl="1">
              <a:spcBef>
                <a:spcPts val="600"/>
              </a:spcBef>
            </a:pPr>
            <a:r>
              <a:rPr lang="en-GB" dirty="0"/>
              <a:t>Check modelled exhaust gas temp is matching to the measured values</a:t>
            </a:r>
          </a:p>
          <a:p>
            <a:pPr marL="450000" lvl="1">
              <a:spcBef>
                <a:spcPts val="600"/>
              </a:spcBef>
            </a:pPr>
            <a:r>
              <a:rPr lang="en-GB" dirty="0"/>
              <a:t>Make adjustments to exhaust temperature maps when needed</a:t>
            </a:r>
          </a:p>
          <a:p>
            <a:pPr marL="450000" lvl="1">
              <a:spcBef>
                <a:spcPts val="600"/>
              </a:spcBef>
            </a:pPr>
            <a:r>
              <a:rPr lang="en-GB" dirty="0"/>
              <a:t>Dew point end reporting and checking pass criteria</a:t>
            </a:r>
          </a:p>
          <a:p>
            <a:pPr marL="450000" lvl="1">
              <a:spcBef>
                <a:spcPts val="600"/>
              </a:spcBef>
            </a:pPr>
            <a:r>
              <a:rPr lang="en-GB" dirty="0"/>
              <a:t>Reporting</a:t>
            </a:r>
          </a:p>
        </p:txBody>
      </p:sp>
    </p:spTree>
    <p:custDataLst>
      <p:tags r:id="rId1"/>
    </p:custDataLst>
    <p:extLst>
      <p:ext uri="{BB962C8B-B14F-4D97-AF65-F5344CB8AC3E}">
        <p14:creationId xmlns:p14="http://schemas.microsoft.com/office/powerpoint/2010/main" val="125350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E8E0B1B-C857-4A44-B745-57D549D76A80}"/>
              </a:ext>
            </a:extLst>
          </p:cNvPr>
          <p:cNvSpPr/>
          <p:nvPr/>
        </p:nvSpPr>
        <p:spPr>
          <a:xfrm>
            <a:off x="7571493" y="3800349"/>
            <a:ext cx="4404776" cy="2503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4">
            <a:extLst>
              <a:ext uri="{FF2B5EF4-FFF2-40B4-BE49-F238E27FC236}">
                <a16:creationId xmlns:a16="http://schemas.microsoft.com/office/drawing/2014/main" id="{82B8AE76-4D67-4E90-9833-54A8023495D5}"/>
              </a:ext>
            </a:extLst>
          </p:cNvPr>
          <p:cNvSpPr txBox="1">
            <a:spLocks/>
          </p:cNvSpPr>
          <p:nvPr/>
        </p:nvSpPr>
        <p:spPr>
          <a:xfrm>
            <a:off x="310559" y="125400"/>
            <a:ext cx="7223716"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sz="1600" dirty="0"/>
              <a:t>Calibrated a complex neural network air path system and produced a set of maps with high model accuracy</a:t>
            </a:r>
          </a:p>
          <a:p>
            <a:pPr>
              <a:spcBef>
                <a:spcPts val="600"/>
              </a:spcBef>
            </a:pPr>
            <a:r>
              <a:rPr lang="en-GB" sz="1600" dirty="0"/>
              <a:t>Combine the EMS air charge model (</a:t>
            </a:r>
            <a:r>
              <a:rPr lang="en-GB" sz="1600" dirty="0" err="1"/>
              <a:t>MiL</a:t>
            </a:r>
            <a:r>
              <a:rPr lang="en-GB" sz="1600" dirty="0"/>
              <a:t>) with DoE test data to populate the air charge model through a series of structured steps</a:t>
            </a:r>
          </a:p>
          <a:p>
            <a:pPr>
              <a:spcBef>
                <a:spcPts val="600"/>
              </a:spcBef>
            </a:pPr>
            <a:r>
              <a:rPr lang="en-GB" sz="1600" dirty="0"/>
              <a:t>Weights and biases of the network are calibrated instead of maps or constants</a:t>
            </a:r>
          </a:p>
          <a:p>
            <a:pPr>
              <a:spcBef>
                <a:spcPts val="600"/>
              </a:spcBef>
            </a:pPr>
            <a:r>
              <a:rPr lang="en-GB" sz="1600" dirty="0"/>
              <a:t>A significant improvement over the previous calibration</a:t>
            </a:r>
          </a:p>
          <a:p>
            <a:pPr>
              <a:spcBef>
                <a:spcPts val="600"/>
              </a:spcBef>
            </a:pPr>
            <a:r>
              <a:rPr lang="en-GB" sz="1600" dirty="0"/>
              <a:t>More than 95% of data points met the set target</a:t>
            </a:r>
          </a:p>
        </p:txBody>
      </p:sp>
      <p:pic>
        <p:nvPicPr>
          <p:cNvPr id="3" name="Picture 2">
            <a:extLst>
              <a:ext uri="{FF2B5EF4-FFF2-40B4-BE49-F238E27FC236}">
                <a16:creationId xmlns:a16="http://schemas.microsoft.com/office/drawing/2014/main" id="{B9C4D7EE-BFD9-4834-AA03-8E3BAFB06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032" y="548260"/>
            <a:ext cx="4138371" cy="2214429"/>
          </a:xfrm>
          <a:prstGeom prst="rect">
            <a:avLst/>
          </a:prstGeom>
        </p:spPr>
      </p:pic>
      <p:pic>
        <p:nvPicPr>
          <p:cNvPr id="4" name="Picture 3">
            <a:extLst>
              <a:ext uri="{FF2B5EF4-FFF2-40B4-BE49-F238E27FC236}">
                <a16:creationId xmlns:a16="http://schemas.microsoft.com/office/drawing/2014/main" id="{B6A5E089-CFF3-4F33-AE8D-C4EAE59EB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851" y="3348390"/>
            <a:ext cx="5242942" cy="3260396"/>
          </a:xfrm>
          <a:prstGeom prst="rect">
            <a:avLst/>
          </a:prstGeom>
        </p:spPr>
      </p:pic>
      <p:pic>
        <p:nvPicPr>
          <p:cNvPr id="5" name="Picture 4">
            <a:extLst>
              <a:ext uri="{FF2B5EF4-FFF2-40B4-BE49-F238E27FC236}">
                <a16:creationId xmlns:a16="http://schemas.microsoft.com/office/drawing/2014/main" id="{D40318D6-EF06-48B3-9E69-4D7FAB8D2B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54" r="5312"/>
          <a:stretch/>
        </p:blipFill>
        <p:spPr>
          <a:xfrm>
            <a:off x="7534275" y="3800349"/>
            <a:ext cx="4441994" cy="2584432"/>
          </a:xfrm>
          <a:prstGeom prst="rect">
            <a:avLst/>
          </a:prstGeom>
        </p:spPr>
      </p:pic>
      <p:sp>
        <p:nvSpPr>
          <p:cNvPr id="6" name="TextBox 5">
            <a:extLst>
              <a:ext uri="{FF2B5EF4-FFF2-40B4-BE49-F238E27FC236}">
                <a16:creationId xmlns:a16="http://schemas.microsoft.com/office/drawing/2014/main" id="{61537A1D-119D-44DF-BDB2-C0B1A6469E1E}"/>
              </a:ext>
            </a:extLst>
          </p:cNvPr>
          <p:cNvSpPr txBox="1"/>
          <p:nvPr/>
        </p:nvSpPr>
        <p:spPr>
          <a:xfrm>
            <a:off x="9621624" y="4048830"/>
            <a:ext cx="2088232" cy="318924"/>
          </a:xfrm>
          <a:prstGeom prst="rect">
            <a:avLst/>
          </a:prstGeom>
          <a:noFill/>
        </p:spPr>
        <p:txBody>
          <a:bodyPr wrap="square" lIns="36000" tIns="36000" rIns="36000" bIns="36000" rtlCol="0">
            <a:spAutoFit/>
          </a:bodyPr>
          <a:lstStyle/>
          <a:p>
            <a:pPr algn="l"/>
            <a:r>
              <a:rPr lang="en-GB" sz="800" b="1" dirty="0">
                <a:solidFill>
                  <a:srgbClr val="000000"/>
                </a:solidFill>
              </a:rPr>
              <a:t>Model error with supplier maps </a:t>
            </a:r>
          </a:p>
          <a:p>
            <a:pPr algn="l"/>
            <a:r>
              <a:rPr lang="en-GB" sz="800" b="1" dirty="0">
                <a:solidFill>
                  <a:srgbClr val="000000"/>
                </a:solidFill>
              </a:rPr>
              <a:t>Model error with MPT Optimised maps</a:t>
            </a:r>
          </a:p>
        </p:txBody>
      </p:sp>
      <p:grpSp>
        <p:nvGrpSpPr>
          <p:cNvPr id="7" name="Group 6">
            <a:extLst>
              <a:ext uri="{FF2B5EF4-FFF2-40B4-BE49-F238E27FC236}">
                <a16:creationId xmlns:a16="http://schemas.microsoft.com/office/drawing/2014/main" id="{7412B38E-4CB7-4A02-B91A-59F325CF30A5}"/>
              </a:ext>
            </a:extLst>
          </p:cNvPr>
          <p:cNvGrpSpPr/>
          <p:nvPr/>
        </p:nvGrpSpPr>
        <p:grpSpPr>
          <a:xfrm>
            <a:off x="9533807" y="4105907"/>
            <a:ext cx="72008" cy="204770"/>
            <a:chOff x="6537176" y="3789040"/>
            <a:chExt cx="72008" cy="204770"/>
          </a:xfrm>
        </p:grpSpPr>
        <p:sp>
          <p:nvSpPr>
            <p:cNvPr id="8" name="Oval 7">
              <a:extLst>
                <a:ext uri="{FF2B5EF4-FFF2-40B4-BE49-F238E27FC236}">
                  <a16:creationId xmlns:a16="http://schemas.microsoft.com/office/drawing/2014/main" id="{85E6F378-14D2-4622-A127-E95CAB9AEFD1}"/>
                </a:ext>
              </a:extLst>
            </p:cNvPr>
            <p:cNvSpPr/>
            <p:nvPr/>
          </p:nvSpPr>
          <p:spPr bwMode="auto">
            <a:xfrm>
              <a:off x="6537176" y="3789040"/>
              <a:ext cx="72008" cy="72008"/>
            </a:xfrm>
            <a:prstGeom prst="ellipse">
              <a:avLst/>
            </a:prstGeom>
            <a:solidFill>
              <a:srgbClr val="FF0000"/>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2D190376-551E-4B8E-9221-353E750C83F5}"/>
                </a:ext>
              </a:extLst>
            </p:cNvPr>
            <p:cNvSpPr/>
            <p:nvPr/>
          </p:nvSpPr>
          <p:spPr bwMode="auto">
            <a:xfrm>
              <a:off x="6537176" y="3921802"/>
              <a:ext cx="72008" cy="72008"/>
            </a:xfrm>
            <a:prstGeom prst="ellipse">
              <a:avLst/>
            </a:prstGeom>
            <a:solidFill>
              <a:schemeClr val="accent1"/>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grpSp>
      <p:sp>
        <p:nvSpPr>
          <p:cNvPr id="10" name="Rectangle 9">
            <a:extLst>
              <a:ext uri="{FF2B5EF4-FFF2-40B4-BE49-F238E27FC236}">
                <a16:creationId xmlns:a16="http://schemas.microsoft.com/office/drawing/2014/main" id="{30449EC2-56EE-4C15-B3F4-1DDB754B03F0}"/>
              </a:ext>
            </a:extLst>
          </p:cNvPr>
          <p:cNvSpPr/>
          <p:nvPr/>
        </p:nvSpPr>
        <p:spPr bwMode="auto">
          <a:xfrm>
            <a:off x="9441400" y="4048830"/>
            <a:ext cx="2160240" cy="318924"/>
          </a:xfrm>
          <a:prstGeom prst="rect">
            <a:avLst/>
          </a:prstGeom>
          <a:noFill/>
          <a:ln w="6350" cap="flat" cmpd="sng" algn="ctr">
            <a:solidFill>
              <a:schemeClr val="tx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C721BEA8-F0F9-4000-BA43-7C0889CD0C7A}"/>
              </a:ext>
            </a:extLst>
          </p:cNvPr>
          <p:cNvSpPr txBox="1"/>
          <p:nvPr/>
        </p:nvSpPr>
        <p:spPr>
          <a:xfrm>
            <a:off x="7741624" y="154274"/>
            <a:ext cx="3172663" cy="369332"/>
          </a:xfrm>
          <a:prstGeom prst="rect">
            <a:avLst/>
          </a:prstGeom>
          <a:noFill/>
        </p:spPr>
        <p:txBody>
          <a:bodyPr wrap="none" rtlCol="0">
            <a:spAutoFit/>
          </a:bodyPr>
          <a:lstStyle/>
          <a:p>
            <a:r>
              <a:rPr lang="en-GB" dirty="0">
                <a:solidFill>
                  <a:schemeClr val="bg1"/>
                </a:solidFill>
              </a:rPr>
              <a:t>Airpath using neural network </a:t>
            </a:r>
          </a:p>
        </p:txBody>
      </p:sp>
      <p:sp>
        <p:nvSpPr>
          <p:cNvPr id="12" name="TextBox 11">
            <a:extLst>
              <a:ext uri="{FF2B5EF4-FFF2-40B4-BE49-F238E27FC236}">
                <a16:creationId xmlns:a16="http://schemas.microsoft.com/office/drawing/2014/main" id="{751CB826-0D9A-493B-8231-8B6DC9750397}"/>
              </a:ext>
            </a:extLst>
          </p:cNvPr>
          <p:cNvSpPr txBox="1"/>
          <p:nvPr/>
        </p:nvSpPr>
        <p:spPr>
          <a:xfrm>
            <a:off x="773851" y="2912383"/>
            <a:ext cx="4668907" cy="369332"/>
          </a:xfrm>
          <a:prstGeom prst="rect">
            <a:avLst/>
          </a:prstGeom>
          <a:noFill/>
        </p:spPr>
        <p:txBody>
          <a:bodyPr wrap="none" rtlCol="0">
            <a:spAutoFit/>
          </a:bodyPr>
          <a:lstStyle/>
          <a:p>
            <a:r>
              <a:rPr lang="en-GB" dirty="0">
                <a:solidFill>
                  <a:schemeClr val="bg1"/>
                </a:solidFill>
              </a:rPr>
              <a:t>MPT V2 adapted to optimise neural network</a:t>
            </a:r>
          </a:p>
        </p:txBody>
      </p:sp>
      <p:sp>
        <p:nvSpPr>
          <p:cNvPr id="13" name="TextBox 12">
            <a:extLst>
              <a:ext uri="{FF2B5EF4-FFF2-40B4-BE49-F238E27FC236}">
                <a16:creationId xmlns:a16="http://schemas.microsoft.com/office/drawing/2014/main" id="{4A1715B6-F6EA-49E6-AE11-24523E585817}"/>
              </a:ext>
            </a:extLst>
          </p:cNvPr>
          <p:cNvSpPr txBox="1"/>
          <p:nvPr/>
        </p:nvSpPr>
        <p:spPr>
          <a:xfrm>
            <a:off x="7505700" y="3431728"/>
            <a:ext cx="2172390" cy="369332"/>
          </a:xfrm>
          <a:prstGeom prst="rect">
            <a:avLst/>
          </a:prstGeom>
          <a:noFill/>
        </p:spPr>
        <p:txBody>
          <a:bodyPr wrap="none" rtlCol="0">
            <a:spAutoFit/>
          </a:bodyPr>
          <a:lstStyle/>
          <a:p>
            <a:r>
              <a:rPr lang="en-GB" dirty="0">
                <a:solidFill>
                  <a:schemeClr val="bg1"/>
                </a:solidFill>
              </a:rPr>
              <a:t>Model performance</a:t>
            </a:r>
          </a:p>
        </p:txBody>
      </p:sp>
      <p:pic>
        <p:nvPicPr>
          <p:cNvPr id="15" name="Picture 14">
            <a:extLst>
              <a:ext uri="{FF2B5EF4-FFF2-40B4-BE49-F238E27FC236}">
                <a16:creationId xmlns:a16="http://schemas.microsoft.com/office/drawing/2014/main" id="{BC9287F9-205D-49E9-8D41-846BA8336A37}"/>
              </a:ext>
            </a:extLst>
          </p:cNvPr>
          <p:cNvPicPr>
            <a:picLocks noChangeAspect="1"/>
          </p:cNvPicPr>
          <p:nvPr/>
        </p:nvPicPr>
        <p:blipFill>
          <a:blip r:embed="rId6"/>
          <a:stretch>
            <a:fillRect/>
          </a:stretch>
        </p:blipFill>
        <p:spPr>
          <a:xfrm>
            <a:off x="3466548" y="5006391"/>
            <a:ext cx="3551472" cy="1704421"/>
          </a:xfrm>
          <a:prstGeom prst="rect">
            <a:avLst/>
          </a:prstGeom>
        </p:spPr>
      </p:pic>
      <p:sp>
        <p:nvSpPr>
          <p:cNvPr id="17" name="TextBox 16">
            <a:extLst>
              <a:ext uri="{FF2B5EF4-FFF2-40B4-BE49-F238E27FC236}">
                <a16:creationId xmlns:a16="http://schemas.microsoft.com/office/drawing/2014/main" id="{A9036168-395F-48A3-956B-C8071BA76F0E}"/>
              </a:ext>
            </a:extLst>
          </p:cNvPr>
          <p:cNvSpPr txBox="1"/>
          <p:nvPr/>
        </p:nvSpPr>
        <p:spPr>
          <a:xfrm>
            <a:off x="3801593" y="6121006"/>
            <a:ext cx="1727679" cy="503590"/>
          </a:xfrm>
          <a:prstGeom prst="rect">
            <a:avLst/>
          </a:prstGeom>
          <a:solidFill>
            <a:srgbClr val="FFFFFF"/>
          </a:solidFill>
          <a:ln w="28575">
            <a:solidFill>
              <a:srgbClr val="FF0000"/>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One of the optimised neuron bias maps</a:t>
            </a:r>
          </a:p>
        </p:txBody>
      </p:sp>
    </p:spTree>
    <p:custDataLst>
      <p:tags r:id="rId1"/>
    </p:custDataLst>
    <p:extLst>
      <p:ext uri="{BB962C8B-B14F-4D97-AF65-F5344CB8AC3E}">
        <p14:creationId xmlns:p14="http://schemas.microsoft.com/office/powerpoint/2010/main" val="2371072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103AAC64-BFAB-4D59-A5FA-C6F5131FB3FE}"/>
              </a:ext>
            </a:extLst>
          </p:cNvPr>
          <p:cNvSpPr txBox="1">
            <a:spLocks/>
          </p:cNvSpPr>
          <p:nvPr/>
        </p:nvSpPr>
        <p:spPr>
          <a:xfrm>
            <a:off x="5941954" y="277798"/>
            <a:ext cx="6029382" cy="3655645"/>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Current Responsibilities: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Develop innovative battery solutions and model optimisation</a:t>
            </a:r>
          </a:p>
          <a:p>
            <a:pPr marL="0" marR="0" lvl="0" indent="0" algn="l" defTabSz="360000" rtl="0" eaLnBrk="1" fontAlgn="auto" latinLnBrk="0" hangingPunct="1">
              <a:lnSpc>
                <a:spcPct val="100000"/>
              </a:lnSpc>
              <a:spcBef>
                <a:spcPts val="800"/>
              </a:spcBef>
              <a:spcAft>
                <a:spcPts val="0"/>
              </a:spcAft>
              <a:buClrTx/>
              <a:buSzTx/>
              <a:buNone/>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Previous Responsibilities: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Lead AI/ML projects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Develop tools to solve automotive problems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Software owner of ECU Parameter Optimiser (MPT) and Trace</a:t>
            </a:r>
          </a:p>
          <a:p>
            <a:pPr marL="0" marR="0" lvl="0" indent="0" algn="l" defTabSz="360000" rtl="0" eaLnBrk="1" fontAlgn="auto" latinLnBrk="0" hangingPunct="1">
              <a:lnSpc>
                <a:spcPct val="100000"/>
              </a:lnSpc>
              <a:spcBef>
                <a:spcPts val="800"/>
              </a:spcBef>
              <a:spcAft>
                <a:spcPts val="0"/>
              </a:spcAft>
              <a:buClrTx/>
              <a:buSzTx/>
              <a:buNone/>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Project Highlights at Ricardo:</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Decision engine for </a:t>
            </a:r>
            <a:r>
              <a:rPr lang="en-GB" sz="1400" dirty="0" err="1">
                <a:solidFill>
                  <a:srgbClr val="FFFFFF"/>
                </a:solidFill>
                <a:latin typeface="Arial" panose="020B0604020202020204"/>
              </a:rPr>
              <a:t>eMachine</a:t>
            </a:r>
            <a:r>
              <a:rPr lang="en-GB" sz="1400" dirty="0">
                <a:solidFill>
                  <a:srgbClr val="FFFFFF"/>
                </a:solidFill>
                <a:latin typeface="Arial" panose="020B0604020202020204"/>
              </a:rPr>
              <a:t> generative design</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Prognostics for predictive maintenance</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Vehicle digital twin development</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ECU subsystem</a:t>
            </a: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 optimisation</a:t>
            </a:r>
          </a:p>
          <a:p>
            <a:pPr>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Automotive controller Optimisation</a:t>
            </a:r>
          </a:p>
          <a:p>
            <a:pPr>
              <a:defRPr/>
            </a:pPr>
            <a:r>
              <a:rPr lang="en-GB" sz="1400" dirty="0">
                <a:solidFill>
                  <a:srgbClr val="FFFFFF"/>
                </a:solidFill>
                <a:latin typeface="Arial" panose="020B0604020202020204"/>
              </a:rPr>
              <a:t>Ricardo Trace project (ECU strategy development project)</a:t>
            </a: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Dynamic model</a:t>
            </a:r>
            <a:r>
              <a:rPr lang="en-GB" sz="1400" dirty="0">
                <a:solidFill>
                  <a:srgbClr val="FFFFFF"/>
                </a:solidFill>
                <a:latin typeface="Arial" panose="020B0604020202020204"/>
              </a:rPr>
              <a:t> </a:t>
            </a: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algorithm development for two-stage calibration</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Big Data project for engine component prognostics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Connected BMS and smart-scheduling algorithm development</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SCC Cloud project (Ricardo Parameter Optimiser)</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C5326252-73A9-4BC3-9A79-035323C98A6E}"/>
              </a:ext>
            </a:extLst>
          </p:cNvPr>
          <p:cNvGrpSpPr/>
          <p:nvPr/>
        </p:nvGrpSpPr>
        <p:grpSpPr>
          <a:xfrm>
            <a:off x="1499905" y="497255"/>
            <a:ext cx="2476188" cy="2861689"/>
            <a:chOff x="1614205" y="935405"/>
            <a:chExt cx="2476188" cy="2861689"/>
          </a:xfrm>
        </p:grpSpPr>
        <p:pic>
          <p:nvPicPr>
            <p:cNvPr id="11" name="Picture 10">
              <a:extLst>
                <a:ext uri="{FF2B5EF4-FFF2-40B4-BE49-F238E27FC236}">
                  <a16:creationId xmlns:a16="http://schemas.microsoft.com/office/drawing/2014/main" id="{05766DAE-5537-412D-933F-52D3C62DB0EA}"/>
                </a:ext>
              </a:extLst>
            </p:cNvPr>
            <p:cNvPicPr>
              <a:picLocks noChangeAspect="1"/>
            </p:cNvPicPr>
            <p:nvPr/>
          </p:nvPicPr>
          <p:blipFill rotWithShape="1">
            <a:blip r:embed="rId4"/>
            <a:srcRect l="16975" t="503" r="20809"/>
            <a:stretch/>
          </p:blipFill>
          <p:spPr>
            <a:xfrm>
              <a:off x="1694170" y="935406"/>
              <a:ext cx="2382416" cy="2861688"/>
            </a:xfrm>
            <a:prstGeom prst="rect">
              <a:avLst/>
            </a:prstGeom>
          </p:spPr>
        </p:pic>
        <p:grpSp>
          <p:nvGrpSpPr>
            <p:cNvPr id="12" name="Group 11">
              <a:extLst>
                <a:ext uri="{FF2B5EF4-FFF2-40B4-BE49-F238E27FC236}">
                  <a16:creationId xmlns:a16="http://schemas.microsoft.com/office/drawing/2014/main" id="{125CAD01-EEE8-453F-BCC5-38D1CBC01B0E}"/>
                </a:ext>
              </a:extLst>
            </p:cNvPr>
            <p:cNvGrpSpPr/>
            <p:nvPr/>
          </p:nvGrpSpPr>
          <p:grpSpPr>
            <a:xfrm>
              <a:off x="1614205" y="935405"/>
              <a:ext cx="2476188" cy="2861689"/>
              <a:chOff x="4904558" y="950151"/>
              <a:chExt cx="2476188" cy="2861689"/>
            </a:xfrm>
          </p:grpSpPr>
          <p:sp>
            <p:nvSpPr>
              <p:cNvPr id="13" name="Right Triangle 12">
                <a:extLst>
                  <a:ext uri="{FF2B5EF4-FFF2-40B4-BE49-F238E27FC236}">
                    <a16:creationId xmlns:a16="http://schemas.microsoft.com/office/drawing/2014/main" id="{9DF39F5A-D0C7-4470-B712-BA7A674FAA8B}"/>
                  </a:ext>
                </a:extLst>
              </p:cNvPr>
              <p:cNvSpPr/>
              <p:nvPr/>
            </p:nvSpPr>
            <p:spPr>
              <a:xfrm flipH="1" flipV="1">
                <a:off x="6149554" y="950152"/>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4" name="Right Triangle 13">
                <a:extLst>
                  <a:ext uri="{FF2B5EF4-FFF2-40B4-BE49-F238E27FC236}">
                    <a16:creationId xmlns:a16="http://schemas.microsoft.com/office/drawing/2014/main" id="{5A7C53CF-C4C2-469A-8F37-D1B07D5E2A5F}"/>
                  </a:ext>
                </a:extLst>
              </p:cNvPr>
              <p:cNvSpPr/>
              <p:nvPr/>
            </p:nvSpPr>
            <p:spPr>
              <a:xfrm flipV="1">
                <a:off x="4918365" y="950151"/>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 name="Right Triangle 14">
                <a:extLst>
                  <a:ext uri="{FF2B5EF4-FFF2-40B4-BE49-F238E27FC236}">
                    <a16:creationId xmlns:a16="http://schemas.microsoft.com/office/drawing/2014/main" id="{11AFADF7-070E-4DCE-B53D-45718F0CB51F}"/>
                  </a:ext>
                </a:extLst>
              </p:cNvPr>
              <p:cNvSpPr/>
              <p:nvPr/>
            </p:nvSpPr>
            <p:spPr>
              <a:xfrm flipH="1">
                <a:off x="6135747" y="3205755"/>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Right Triangle 15">
                <a:extLst>
                  <a:ext uri="{FF2B5EF4-FFF2-40B4-BE49-F238E27FC236}">
                    <a16:creationId xmlns:a16="http://schemas.microsoft.com/office/drawing/2014/main" id="{5F8634F1-CFC6-45CF-9073-0E5F76B74CEC}"/>
                  </a:ext>
                </a:extLst>
              </p:cNvPr>
              <p:cNvSpPr/>
              <p:nvPr/>
            </p:nvSpPr>
            <p:spPr>
              <a:xfrm>
                <a:off x="4904558" y="3205754"/>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grpSp>
      <p:sp>
        <p:nvSpPr>
          <p:cNvPr id="19" name="Text Placeholder 1">
            <a:extLst>
              <a:ext uri="{FF2B5EF4-FFF2-40B4-BE49-F238E27FC236}">
                <a16:creationId xmlns:a16="http://schemas.microsoft.com/office/drawing/2014/main" id="{FF402A2B-C177-430D-B842-36DCE3BCAD0D}"/>
              </a:ext>
            </a:extLst>
          </p:cNvPr>
          <p:cNvSpPr txBox="1">
            <a:spLocks/>
          </p:cNvSpPr>
          <p:nvPr/>
        </p:nvSpPr>
        <p:spPr>
          <a:xfrm>
            <a:off x="220664" y="4673099"/>
            <a:ext cx="5437186" cy="1197129"/>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Arial" panose="020B0604020202020204"/>
                <a:ea typeface="+mn-ea"/>
                <a:cs typeface="+mn-cs"/>
              </a:rPr>
              <a:t>Technical Specialist, Machine Learning and Model Optimisation</a:t>
            </a:r>
          </a:p>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lang="en-GB" sz="2000" dirty="0">
                <a:solidFill>
                  <a:srgbClr val="FFFFFF"/>
                </a:solidFill>
                <a:latin typeface="Arial" panose="020B0604020202020204"/>
              </a:rPr>
              <a:t>Elysia (Battery Intelligence), Fortescue Zero</a:t>
            </a:r>
            <a:endParaRPr kumimoji="0" lang="en-GB" sz="2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 name="Title 2">
            <a:extLst>
              <a:ext uri="{FF2B5EF4-FFF2-40B4-BE49-F238E27FC236}">
                <a16:creationId xmlns:a16="http://schemas.microsoft.com/office/drawing/2014/main" id="{5B1789CE-0866-4240-A2C7-6FECB0F64D74}"/>
              </a:ext>
            </a:extLst>
          </p:cNvPr>
          <p:cNvSpPr>
            <a:spLocks noGrp="1"/>
          </p:cNvSpPr>
          <p:nvPr>
            <p:ph type="title"/>
          </p:nvPr>
        </p:nvSpPr>
        <p:spPr>
          <a:xfrm>
            <a:off x="220664" y="4034410"/>
            <a:ext cx="5437186" cy="467239"/>
          </a:xfrm>
        </p:spPr>
        <p:txBody>
          <a:bodyPr/>
          <a:lstStyle/>
          <a:p>
            <a:r>
              <a:rPr lang="en-GB" sz="2800" b="1" dirty="0">
                <a:solidFill>
                  <a:srgbClr val="006BB7"/>
                </a:solidFill>
              </a:rPr>
              <a:t>Farraen Mohd Azmin</a:t>
            </a:r>
          </a:p>
        </p:txBody>
      </p:sp>
      <p:cxnSp>
        <p:nvCxnSpPr>
          <p:cNvPr id="21" name="Straight Connector 20">
            <a:extLst>
              <a:ext uri="{FF2B5EF4-FFF2-40B4-BE49-F238E27FC236}">
                <a16:creationId xmlns:a16="http://schemas.microsoft.com/office/drawing/2014/main" id="{8344875C-FDD2-4A45-98C1-4710416324C7}"/>
              </a:ext>
            </a:extLst>
          </p:cNvPr>
          <p:cNvCxnSpPr/>
          <p:nvPr/>
        </p:nvCxnSpPr>
        <p:spPr>
          <a:xfrm>
            <a:off x="220664" y="4596899"/>
            <a:ext cx="550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65785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A97A-606F-4952-BABF-6C3E0D71E15C}"/>
              </a:ext>
            </a:extLst>
          </p:cNvPr>
          <p:cNvPicPr>
            <a:picLocks noChangeAspect="1"/>
          </p:cNvPicPr>
          <p:nvPr/>
        </p:nvPicPr>
        <p:blipFill>
          <a:blip r:embed="rId3"/>
          <a:stretch>
            <a:fillRect/>
          </a:stretch>
        </p:blipFill>
        <p:spPr>
          <a:xfrm>
            <a:off x="6602000" y="741675"/>
            <a:ext cx="5242942" cy="2363016"/>
          </a:xfrm>
          <a:prstGeom prst="rect">
            <a:avLst/>
          </a:prstGeom>
        </p:spPr>
      </p:pic>
      <p:pic>
        <p:nvPicPr>
          <p:cNvPr id="3" name="Picture 2">
            <a:extLst>
              <a:ext uri="{FF2B5EF4-FFF2-40B4-BE49-F238E27FC236}">
                <a16:creationId xmlns:a16="http://schemas.microsoft.com/office/drawing/2014/main" id="{43FF6B68-331A-4CCC-A4F4-394527FB7A3A}"/>
              </a:ext>
            </a:extLst>
          </p:cNvPr>
          <p:cNvPicPr>
            <a:picLocks noChangeAspect="1"/>
          </p:cNvPicPr>
          <p:nvPr/>
        </p:nvPicPr>
        <p:blipFill>
          <a:blip r:embed="rId4"/>
          <a:stretch>
            <a:fillRect/>
          </a:stretch>
        </p:blipFill>
        <p:spPr>
          <a:xfrm>
            <a:off x="6602000" y="3225921"/>
            <a:ext cx="5242942" cy="3260396"/>
          </a:xfrm>
          <a:prstGeom prst="rect">
            <a:avLst/>
          </a:prstGeom>
        </p:spPr>
      </p:pic>
      <p:sp>
        <p:nvSpPr>
          <p:cNvPr id="5" name="TextBox 4">
            <a:extLst>
              <a:ext uri="{FF2B5EF4-FFF2-40B4-BE49-F238E27FC236}">
                <a16:creationId xmlns:a16="http://schemas.microsoft.com/office/drawing/2014/main" id="{763F68EF-6500-44F3-8CA3-8F41AD17DE90}"/>
              </a:ext>
            </a:extLst>
          </p:cNvPr>
          <p:cNvSpPr txBox="1"/>
          <p:nvPr/>
        </p:nvSpPr>
        <p:spPr>
          <a:xfrm>
            <a:off x="262759" y="618017"/>
            <a:ext cx="6096000" cy="3416320"/>
          </a:xfrm>
          <a:prstGeom prst="rect">
            <a:avLst/>
          </a:prstGeom>
          <a:noFill/>
        </p:spPr>
        <p:txBody>
          <a:bodyPr wrap="square">
            <a:spAutoFit/>
          </a:bodyPr>
          <a:lstStyle/>
          <a:p>
            <a:pPr marL="180000" indent="-180000">
              <a:buFont typeface="Arial" panose="020B0604020202020204" pitchFamily="34" charset="0"/>
              <a:buChar char="•"/>
            </a:pPr>
            <a:r>
              <a:rPr lang="en-GB" dirty="0">
                <a:solidFill>
                  <a:schemeClr val="bg2"/>
                </a:solidFill>
              </a:rPr>
              <a:t>An after-treatment optimisation project</a:t>
            </a:r>
          </a:p>
          <a:p>
            <a:pPr marL="180000" indent="-180000">
              <a:buFont typeface="Arial" panose="020B0604020202020204" pitchFamily="34" charset="0"/>
              <a:buChar char="•"/>
            </a:pPr>
            <a:endParaRPr lang="en-GB" dirty="0">
              <a:solidFill>
                <a:schemeClr val="bg2"/>
              </a:solidFill>
            </a:endParaRPr>
          </a:p>
          <a:p>
            <a:pPr marL="180000" indent="-180000">
              <a:buFont typeface="Arial" panose="020B0604020202020204" pitchFamily="34" charset="0"/>
              <a:buChar char="•"/>
            </a:pPr>
            <a:r>
              <a:rPr lang="en-GB" dirty="0">
                <a:solidFill>
                  <a:schemeClr val="bg2"/>
                </a:solidFill>
              </a:rPr>
              <a:t>Filled up Lean NOx Trap (LNT) maps based on a recorded test cycle (time-series data)</a:t>
            </a:r>
          </a:p>
          <a:p>
            <a:pPr marL="180000" indent="-180000">
              <a:buFont typeface="Arial" panose="020B0604020202020204" pitchFamily="34" charset="0"/>
              <a:buChar char="•"/>
            </a:pPr>
            <a:r>
              <a:rPr lang="en-GB" dirty="0">
                <a:solidFill>
                  <a:schemeClr val="bg2"/>
                </a:solidFill>
              </a:rPr>
              <a:t>Maps are initially filled with random values as a starting point</a:t>
            </a:r>
          </a:p>
          <a:p>
            <a:pPr marL="180000" indent="-180000">
              <a:buFont typeface="Arial" panose="020B0604020202020204" pitchFamily="34" charset="0"/>
              <a:buChar char="•"/>
            </a:pPr>
            <a:r>
              <a:rPr lang="en-GB" dirty="0">
                <a:solidFill>
                  <a:schemeClr val="bg2"/>
                </a:solidFill>
              </a:rPr>
              <a:t>5 model temperature outputs simultaneously used to calibrate several maps</a:t>
            </a:r>
          </a:p>
          <a:p>
            <a:pPr marL="180000" indent="-180000">
              <a:buFont typeface="Arial" panose="020B0604020202020204" pitchFamily="34" charset="0"/>
              <a:buChar char="•"/>
            </a:pPr>
            <a:endParaRPr lang="en-GB" dirty="0">
              <a:solidFill>
                <a:schemeClr val="bg2"/>
              </a:solidFill>
            </a:endParaRPr>
          </a:p>
          <a:p>
            <a:pPr marL="180000" indent="-180000">
              <a:buFont typeface="Arial" panose="020B0604020202020204" pitchFamily="34" charset="0"/>
              <a:buChar char="•"/>
            </a:pPr>
            <a:r>
              <a:rPr lang="en-GB" dirty="0">
                <a:solidFill>
                  <a:schemeClr val="bg2"/>
                </a:solidFill>
              </a:rPr>
              <a:t>LNT model maps successfully calibrated using automatic map optimisation</a:t>
            </a:r>
          </a:p>
          <a:p>
            <a:pPr marL="180000" indent="-180000">
              <a:buFont typeface="Arial" panose="020B0604020202020204" pitchFamily="34" charset="0"/>
              <a:buChar char="•"/>
            </a:pPr>
            <a:r>
              <a:rPr lang="en-GB" dirty="0">
                <a:solidFill>
                  <a:schemeClr val="bg2"/>
                </a:solidFill>
              </a:rPr>
              <a:t>Model output matches well to the recorded test cycle</a:t>
            </a:r>
          </a:p>
        </p:txBody>
      </p:sp>
    </p:spTree>
    <p:custDataLst>
      <p:tags r:id="rId1"/>
    </p:custDataLst>
    <p:extLst>
      <p:ext uri="{BB962C8B-B14F-4D97-AF65-F5344CB8AC3E}">
        <p14:creationId xmlns:p14="http://schemas.microsoft.com/office/powerpoint/2010/main" val="2135137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72E41A-2E21-42A0-86B9-1701986A6512}"/>
              </a:ext>
            </a:extLst>
          </p:cNvPr>
          <p:cNvSpPr txBox="1">
            <a:spLocks/>
          </p:cNvSpPr>
          <p:nvPr/>
        </p:nvSpPr>
        <p:spPr>
          <a:xfrm>
            <a:off x="468922" y="272045"/>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 client’s project to optimise LQR controller for heavy duty engines</a:t>
            </a:r>
          </a:p>
          <a:p>
            <a:r>
              <a:rPr lang="en-GB" dirty="0"/>
              <a:t>LQR (Linear-quadratic regulator) controller can help to optimise the controller’s feedback gains and ensure overall stability of the controller but it needs design weights for the LQR which is not easy to get</a:t>
            </a:r>
          </a:p>
          <a:p>
            <a:r>
              <a:rPr lang="en-GB" dirty="0"/>
              <a:t>Developed a meta-optimisation method to use genetic algorithm (GA) optimisation to optimise LQR optimisation weights. The Simulink model consists of a feedforward controller and a plant model.</a:t>
            </a:r>
          </a:p>
        </p:txBody>
      </p:sp>
      <p:pic>
        <p:nvPicPr>
          <p:cNvPr id="309" name="Picture 308">
            <a:extLst>
              <a:ext uri="{FF2B5EF4-FFF2-40B4-BE49-F238E27FC236}">
                <a16:creationId xmlns:a16="http://schemas.microsoft.com/office/drawing/2014/main" id="{FB20E950-D67B-42E0-9856-75FF965F3450}"/>
              </a:ext>
            </a:extLst>
          </p:cNvPr>
          <p:cNvPicPr>
            <a:picLocks noChangeAspect="1"/>
          </p:cNvPicPr>
          <p:nvPr/>
        </p:nvPicPr>
        <p:blipFill>
          <a:blip r:embed="rId4"/>
          <a:stretch>
            <a:fillRect/>
          </a:stretch>
        </p:blipFill>
        <p:spPr>
          <a:xfrm>
            <a:off x="644485" y="2327561"/>
            <a:ext cx="11170683" cy="4092287"/>
          </a:xfrm>
          <a:prstGeom prst="rect">
            <a:avLst/>
          </a:prstGeom>
        </p:spPr>
      </p:pic>
      <p:cxnSp>
        <p:nvCxnSpPr>
          <p:cNvPr id="5" name="Straight Arrow Connector 4">
            <a:extLst>
              <a:ext uri="{FF2B5EF4-FFF2-40B4-BE49-F238E27FC236}">
                <a16:creationId xmlns:a16="http://schemas.microsoft.com/office/drawing/2014/main" id="{08648771-8969-4762-AD3F-4677B7962210}"/>
              </a:ext>
            </a:extLst>
          </p:cNvPr>
          <p:cNvCxnSpPr/>
          <p:nvPr/>
        </p:nvCxnSpPr>
        <p:spPr>
          <a:xfrm>
            <a:off x="3690939" y="3417165"/>
            <a:ext cx="312420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46230AB0-0ABA-43E3-9702-B9E54CF92F7C}"/>
              </a:ext>
            </a:extLst>
          </p:cNvPr>
          <p:cNvCxnSpPr>
            <a:cxnSpLocks/>
          </p:cNvCxnSpPr>
          <p:nvPr/>
        </p:nvCxnSpPr>
        <p:spPr>
          <a:xfrm rot="10800000">
            <a:off x="2257425" y="3514001"/>
            <a:ext cx="12700" cy="1003300"/>
          </a:xfrm>
          <a:prstGeom prst="bentConnector3">
            <a:avLst>
              <a:gd name="adj1" fmla="val 1725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3652439-E15A-4BC4-A681-5AAFFBD68C4C}"/>
              </a:ext>
            </a:extLst>
          </p:cNvPr>
          <p:cNvCxnSpPr>
            <a:cxnSpLocks/>
          </p:cNvCxnSpPr>
          <p:nvPr/>
        </p:nvCxnSpPr>
        <p:spPr>
          <a:xfrm flipH="1">
            <a:off x="3690939" y="3591787"/>
            <a:ext cx="12700" cy="925515"/>
          </a:xfrm>
          <a:prstGeom prst="bentConnector3">
            <a:avLst>
              <a:gd name="adj1" fmla="val -170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0DFC6950-45D2-456E-99FE-D50E34FE8181}"/>
              </a:ext>
            </a:extLst>
          </p:cNvPr>
          <p:cNvCxnSpPr>
            <a:cxnSpLocks/>
          </p:cNvCxnSpPr>
          <p:nvPr/>
        </p:nvCxnSpPr>
        <p:spPr>
          <a:xfrm flipV="1">
            <a:off x="1644650" y="4814164"/>
            <a:ext cx="1085850" cy="123825"/>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FF2169E-BDD6-4416-A722-E2FF1A885E13}"/>
              </a:ext>
            </a:extLst>
          </p:cNvPr>
          <p:cNvCxnSpPr>
            <a:cxnSpLocks/>
          </p:cNvCxnSpPr>
          <p:nvPr/>
        </p:nvCxnSpPr>
        <p:spPr>
          <a:xfrm flipV="1">
            <a:off x="2438400" y="4814164"/>
            <a:ext cx="774700" cy="723899"/>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BDC2535-EE7A-4372-8D29-38EC8658CBD0}"/>
              </a:ext>
            </a:extLst>
          </p:cNvPr>
          <p:cNvCxnSpPr/>
          <p:nvPr/>
        </p:nvCxnSpPr>
        <p:spPr>
          <a:xfrm flipH="1" flipV="1">
            <a:off x="2085975" y="5712689"/>
            <a:ext cx="384175" cy="3911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1B5478-C53C-4217-9F24-57B142486124}"/>
              </a:ext>
            </a:extLst>
          </p:cNvPr>
          <p:cNvCxnSpPr/>
          <p:nvPr/>
        </p:nvCxnSpPr>
        <p:spPr>
          <a:xfrm>
            <a:off x="2492375" y="6103797"/>
            <a:ext cx="307657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88242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5218199" y="2890391"/>
            <a:ext cx="1755609" cy="584775"/>
          </a:xfrm>
          <a:prstGeom prst="rect">
            <a:avLst/>
          </a:prstGeom>
          <a:noFill/>
        </p:spPr>
        <p:txBody>
          <a:bodyPr wrap="none" rtlCol="0">
            <a:spAutoFit/>
          </a:bodyPr>
          <a:lstStyle/>
          <a:p>
            <a:pPr algn="ctr"/>
            <a:r>
              <a:rPr lang="en-GB" sz="3200" dirty="0">
                <a:solidFill>
                  <a:schemeClr val="accent2"/>
                </a:solidFill>
              </a:rPr>
              <a:t>lqr-gif.gif</a:t>
            </a:r>
          </a:p>
        </p:txBody>
      </p:sp>
    </p:spTree>
    <p:custDataLst>
      <p:tags r:id="rId1"/>
    </p:custDataLst>
    <p:extLst>
      <p:ext uri="{BB962C8B-B14F-4D97-AF65-F5344CB8AC3E}">
        <p14:creationId xmlns:p14="http://schemas.microsoft.com/office/powerpoint/2010/main" val="1246114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84D8932-2BED-4E36-91A7-B28E2C5933BF}"/>
              </a:ext>
            </a:extLst>
          </p:cNvPr>
          <p:cNvGrpSpPr/>
          <p:nvPr/>
        </p:nvGrpSpPr>
        <p:grpSpPr>
          <a:xfrm>
            <a:off x="4304429" y="2938136"/>
            <a:ext cx="1295809" cy="3793573"/>
            <a:chOff x="4355917" y="2347092"/>
            <a:chExt cx="1295809" cy="3793573"/>
          </a:xfrm>
        </p:grpSpPr>
        <p:sp>
          <p:nvSpPr>
            <p:cNvPr id="3" name="TextBox 2">
              <a:extLst>
                <a:ext uri="{FF2B5EF4-FFF2-40B4-BE49-F238E27FC236}">
                  <a16:creationId xmlns:a16="http://schemas.microsoft.com/office/drawing/2014/main" id="{A7DAC596-D3FA-4459-9ED2-190A99FBEA31}"/>
                </a:ext>
              </a:extLst>
            </p:cNvPr>
            <p:cNvSpPr txBox="1"/>
            <p:nvPr/>
          </p:nvSpPr>
          <p:spPr>
            <a:xfrm>
              <a:off x="4459223" y="4094160"/>
              <a:ext cx="1190052" cy="2031325"/>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Maps Interpolation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p:txBody>
        </p:sp>
        <p:grpSp>
          <p:nvGrpSpPr>
            <p:cNvPr id="4" name="Group 3">
              <a:extLst>
                <a:ext uri="{FF2B5EF4-FFF2-40B4-BE49-F238E27FC236}">
                  <a16:creationId xmlns:a16="http://schemas.microsoft.com/office/drawing/2014/main" id="{5E273ED4-BA78-4AA7-AC3F-F9B3E4DD32B2}"/>
                </a:ext>
              </a:extLst>
            </p:cNvPr>
            <p:cNvGrpSpPr/>
            <p:nvPr/>
          </p:nvGrpSpPr>
          <p:grpSpPr>
            <a:xfrm>
              <a:off x="4661496" y="5462492"/>
              <a:ext cx="823213" cy="678173"/>
              <a:chOff x="4610437" y="3620833"/>
              <a:chExt cx="823213" cy="678173"/>
            </a:xfrm>
          </p:grpSpPr>
          <p:grpSp>
            <p:nvGrpSpPr>
              <p:cNvPr id="19" name="Group 18">
                <a:extLst>
                  <a:ext uri="{FF2B5EF4-FFF2-40B4-BE49-F238E27FC236}">
                    <a16:creationId xmlns:a16="http://schemas.microsoft.com/office/drawing/2014/main" id="{0B4F1D17-E533-452A-96A3-52A2F13CDAA4}"/>
                  </a:ext>
                </a:extLst>
              </p:cNvPr>
              <p:cNvGrpSpPr/>
              <p:nvPr/>
            </p:nvGrpSpPr>
            <p:grpSpPr>
              <a:xfrm>
                <a:off x="4639268" y="3620833"/>
                <a:ext cx="765550" cy="386599"/>
                <a:chOff x="4537668" y="3620833"/>
                <a:chExt cx="765550" cy="386599"/>
              </a:xfrm>
            </p:grpSpPr>
            <p:grpSp>
              <p:nvGrpSpPr>
                <p:cNvPr id="21" name="Group 20">
                  <a:extLst>
                    <a:ext uri="{FF2B5EF4-FFF2-40B4-BE49-F238E27FC236}">
                      <a16:creationId xmlns:a16="http://schemas.microsoft.com/office/drawing/2014/main" id="{1D710EB3-9884-460F-86B8-B1C57E03734C}"/>
                    </a:ext>
                  </a:extLst>
                </p:cNvPr>
                <p:cNvGrpSpPr/>
                <p:nvPr/>
              </p:nvGrpSpPr>
              <p:grpSpPr>
                <a:xfrm>
                  <a:off x="4791668" y="3620833"/>
                  <a:ext cx="511550" cy="379390"/>
                  <a:chOff x="615062" y="2955564"/>
                  <a:chExt cx="2084857" cy="1021363"/>
                </a:xfrm>
              </p:grpSpPr>
              <p:pic>
                <p:nvPicPr>
                  <p:cNvPr id="28" name="Picture 27">
                    <a:extLst>
                      <a:ext uri="{FF2B5EF4-FFF2-40B4-BE49-F238E27FC236}">
                        <a16:creationId xmlns:a16="http://schemas.microsoft.com/office/drawing/2014/main" id="{F80C03C1-71DD-4738-A2E1-D3030E019654}"/>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29" name="Picture 28">
                    <a:extLst>
                      <a:ext uri="{FF2B5EF4-FFF2-40B4-BE49-F238E27FC236}">
                        <a16:creationId xmlns:a16="http://schemas.microsoft.com/office/drawing/2014/main" id="{C3FC7475-EDBB-4643-820B-7700CB11A98E}"/>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30" name="Picture 29">
                    <a:extLst>
                      <a:ext uri="{FF2B5EF4-FFF2-40B4-BE49-F238E27FC236}">
                        <a16:creationId xmlns:a16="http://schemas.microsoft.com/office/drawing/2014/main" id="{DC0E2077-B16E-44A8-B03F-D51623B404CC}"/>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31" name="Picture 30">
                    <a:extLst>
                      <a:ext uri="{FF2B5EF4-FFF2-40B4-BE49-F238E27FC236}">
                        <a16:creationId xmlns:a16="http://schemas.microsoft.com/office/drawing/2014/main" id="{3CA77AC2-0CD6-4F63-98DF-1D066FA74BB9}"/>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32" name="Picture 31">
                    <a:extLst>
                      <a:ext uri="{FF2B5EF4-FFF2-40B4-BE49-F238E27FC236}">
                        <a16:creationId xmlns:a16="http://schemas.microsoft.com/office/drawing/2014/main" id="{86D3004A-E1EF-4865-93AE-D0790D077941}"/>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grpSp>
              <p:nvGrpSpPr>
                <p:cNvPr id="22" name="Group 21">
                  <a:extLst>
                    <a:ext uri="{FF2B5EF4-FFF2-40B4-BE49-F238E27FC236}">
                      <a16:creationId xmlns:a16="http://schemas.microsoft.com/office/drawing/2014/main" id="{D281B87D-DF61-44BA-B0E7-5C686A2413CD}"/>
                    </a:ext>
                  </a:extLst>
                </p:cNvPr>
                <p:cNvGrpSpPr/>
                <p:nvPr/>
              </p:nvGrpSpPr>
              <p:grpSpPr>
                <a:xfrm>
                  <a:off x="4537668" y="3628042"/>
                  <a:ext cx="511550" cy="379390"/>
                  <a:chOff x="615062" y="2955564"/>
                  <a:chExt cx="2084857" cy="1021363"/>
                </a:xfrm>
              </p:grpSpPr>
              <p:pic>
                <p:nvPicPr>
                  <p:cNvPr id="23" name="Picture 22">
                    <a:extLst>
                      <a:ext uri="{FF2B5EF4-FFF2-40B4-BE49-F238E27FC236}">
                        <a16:creationId xmlns:a16="http://schemas.microsoft.com/office/drawing/2014/main" id="{E2AB1C8D-59C2-4FE1-9D08-79920BB3C700}"/>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24" name="Picture 23">
                    <a:extLst>
                      <a:ext uri="{FF2B5EF4-FFF2-40B4-BE49-F238E27FC236}">
                        <a16:creationId xmlns:a16="http://schemas.microsoft.com/office/drawing/2014/main" id="{25863A58-D1B4-4906-9F64-1248BEE36C78}"/>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25" name="Picture 24">
                    <a:extLst>
                      <a:ext uri="{FF2B5EF4-FFF2-40B4-BE49-F238E27FC236}">
                        <a16:creationId xmlns:a16="http://schemas.microsoft.com/office/drawing/2014/main" id="{4C33B807-AE3D-416D-8BA3-6E135FE9A123}"/>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26" name="Picture 25">
                    <a:extLst>
                      <a:ext uri="{FF2B5EF4-FFF2-40B4-BE49-F238E27FC236}">
                        <a16:creationId xmlns:a16="http://schemas.microsoft.com/office/drawing/2014/main" id="{F33C6690-2ED3-4E7B-81EC-18B2BB0B64D7}"/>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27" name="Picture 26">
                    <a:extLst>
                      <a:ext uri="{FF2B5EF4-FFF2-40B4-BE49-F238E27FC236}">
                        <a16:creationId xmlns:a16="http://schemas.microsoft.com/office/drawing/2014/main" id="{4DE9D71D-5FAD-4125-95A1-7EA75054A609}"/>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grpSp>
          <p:sp>
            <p:nvSpPr>
              <p:cNvPr id="20" name="TextBox 19">
                <a:extLst>
                  <a:ext uri="{FF2B5EF4-FFF2-40B4-BE49-F238E27FC236}">
                    <a16:creationId xmlns:a16="http://schemas.microsoft.com/office/drawing/2014/main" id="{22439345-7D8E-4CFB-A75F-46C67FC7F25B}"/>
                  </a:ext>
                </a:extLst>
              </p:cNvPr>
              <p:cNvSpPr txBox="1"/>
              <p:nvPr/>
            </p:nvSpPr>
            <p:spPr>
              <a:xfrm>
                <a:off x="4610437" y="4022007"/>
                <a:ext cx="82321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Interpolated initial k-gain maps</a:t>
                </a:r>
              </a:p>
            </p:txBody>
          </p:sp>
        </p:grpSp>
        <p:cxnSp>
          <p:nvCxnSpPr>
            <p:cNvPr id="5" name="Straight Arrow Connector 4">
              <a:extLst>
                <a:ext uri="{FF2B5EF4-FFF2-40B4-BE49-F238E27FC236}">
                  <a16:creationId xmlns:a16="http://schemas.microsoft.com/office/drawing/2014/main" id="{51405B43-C756-481F-A6EB-CE0793FF7035}"/>
                </a:ext>
              </a:extLst>
            </p:cNvPr>
            <p:cNvCxnSpPr>
              <a:cxnSpLocks/>
            </p:cNvCxnSpPr>
            <p:nvPr/>
          </p:nvCxnSpPr>
          <p:spPr>
            <a:xfrm flipV="1">
              <a:off x="4355917" y="4721856"/>
              <a:ext cx="432000" cy="1"/>
            </a:xfrm>
            <a:prstGeom prst="straightConnector1">
              <a:avLst/>
            </a:prstGeom>
            <a:noFill/>
            <a:ln w="38100" cap="flat" cmpd="sng" algn="ctr">
              <a:solidFill>
                <a:srgbClr val="006BB7"/>
              </a:solidFill>
              <a:prstDash val="solid"/>
              <a:miter lim="800000"/>
              <a:tailEnd type="triangle"/>
            </a:ln>
            <a:effectLst/>
          </p:spPr>
        </p:cxnSp>
        <p:grpSp>
          <p:nvGrpSpPr>
            <p:cNvPr id="6" name="Group 5">
              <a:extLst>
                <a:ext uri="{FF2B5EF4-FFF2-40B4-BE49-F238E27FC236}">
                  <a16:creationId xmlns:a16="http://schemas.microsoft.com/office/drawing/2014/main" id="{25F18EB1-20A5-499F-9D21-285ED98D80E6}"/>
                </a:ext>
              </a:extLst>
            </p:cNvPr>
            <p:cNvGrpSpPr/>
            <p:nvPr/>
          </p:nvGrpSpPr>
          <p:grpSpPr>
            <a:xfrm>
              <a:off x="4641909" y="4541861"/>
              <a:ext cx="823213" cy="678173"/>
              <a:chOff x="4610437" y="5170635"/>
              <a:chExt cx="823213" cy="678173"/>
            </a:xfrm>
          </p:grpSpPr>
          <p:grpSp>
            <p:nvGrpSpPr>
              <p:cNvPr id="12" name="Group 11">
                <a:extLst>
                  <a:ext uri="{FF2B5EF4-FFF2-40B4-BE49-F238E27FC236}">
                    <a16:creationId xmlns:a16="http://schemas.microsoft.com/office/drawing/2014/main" id="{F960BE62-64CB-4C1A-9B73-E829CDE43E4D}"/>
                  </a:ext>
                </a:extLst>
              </p:cNvPr>
              <p:cNvGrpSpPr/>
              <p:nvPr/>
            </p:nvGrpSpPr>
            <p:grpSpPr>
              <a:xfrm>
                <a:off x="4766268" y="5170635"/>
                <a:ext cx="511550" cy="379390"/>
                <a:chOff x="615062" y="2955564"/>
                <a:chExt cx="2084857" cy="1021363"/>
              </a:xfrm>
            </p:grpSpPr>
            <p:pic>
              <p:nvPicPr>
                <p:cNvPr id="14" name="Picture 13">
                  <a:extLst>
                    <a:ext uri="{FF2B5EF4-FFF2-40B4-BE49-F238E27FC236}">
                      <a16:creationId xmlns:a16="http://schemas.microsoft.com/office/drawing/2014/main" id="{277CA045-5FBA-4C6A-86DE-4DFE248B9ED8}"/>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15" name="Picture 14">
                  <a:extLst>
                    <a:ext uri="{FF2B5EF4-FFF2-40B4-BE49-F238E27FC236}">
                      <a16:creationId xmlns:a16="http://schemas.microsoft.com/office/drawing/2014/main" id="{9B178995-6BE2-4801-BBCF-42C3E90AF36C}"/>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16" name="Picture 15">
                  <a:extLst>
                    <a:ext uri="{FF2B5EF4-FFF2-40B4-BE49-F238E27FC236}">
                      <a16:creationId xmlns:a16="http://schemas.microsoft.com/office/drawing/2014/main" id="{97EF8837-F32F-4EC5-BCF1-39A57A207078}"/>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17" name="Picture 16">
                  <a:extLst>
                    <a:ext uri="{FF2B5EF4-FFF2-40B4-BE49-F238E27FC236}">
                      <a16:creationId xmlns:a16="http://schemas.microsoft.com/office/drawing/2014/main" id="{092CC7CF-5EB1-49A5-947F-AA2C3DA75ABB}"/>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18" name="Picture 17">
                  <a:extLst>
                    <a:ext uri="{FF2B5EF4-FFF2-40B4-BE49-F238E27FC236}">
                      <a16:creationId xmlns:a16="http://schemas.microsoft.com/office/drawing/2014/main" id="{A1F54DA5-C3A2-4E1F-B1B1-B81CEB3326A7}"/>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13" name="TextBox 12">
                <a:extLst>
                  <a:ext uri="{FF2B5EF4-FFF2-40B4-BE49-F238E27FC236}">
                    <a16:creationId xmlns:a16="http://schemas.microsoft.com/office/drawing/2014/main" id="{31A8F7BA-B7C5-4537-8ADC-128FF6C22343}"/>
                  </a:ext>
                </a:extLst>
              </p:cNvPr>
              <p:cNvSpPr txBox="1"/>
              <p:nvPr/>
            </p:nvSpPr>
            <p:spPr>
              <a:xfrm>
                <a:off x="4610437" y="5571809"/>
                <a:ext cx="82321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Initial load step k-gain maps</a:t>
                </a:r>
              </a:p>
            </p:txBody>
          </p:sp>
        </p:grpSp>
        <p:sp>
          <p:nvSpPr>
            <p:cNvPr id="7" name="TextBox 6">
              <a:extLst>
                <a:ext uri="{FF2B5EF4-FFF2-40B4-BE49-F238E27FC236}">
                  <a16:creationId xmlns:a16="http://schemas.microsoft.com/office/drawing/2014/main" id="{155FD470-6393-4553-BD06-C98A0DC9406E}"/>
                </a:ext>
              </a:extLst>
            </p:cNvPr>
            <p:cNvSpPr txBox="1"/>
            <p:nvPr/>
          </p:nvSpPr>
          <p:spPr>
            <a:xfrm>
              <a:off x="4453407" y="2347092"/>
              <a:ext cx="1198319" cy="1620000"/>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Operating point selection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p:txBody>
        </p:sp>
        <p:sp>
          <p:nvSpPr>
            <p:cNvPr id="8" name="TextBox 7">
              <a:extLst>
                <a:ext uri="{FF2B5EF4-FFF2-40B4-BE49-F238E27FC236}">
                  <a16:creationId xmlns:a16="http://schemas.microsoft.com/office/drawing/2014/main" id="{EE758ADF-E40A-4452-B613-5C7C9C237E20}"/>
                </a:ext>
              </a:extLst>
            </p:cNvPr>
            <p:cNvSpPr txBox="1"/>
            <p:nvPr/>
          </p:nvSpPr>
          <p:spPr>
            <a:xfrm>
              <a:off x="4561393" y="2758477"/>
              <a:ext cx="965329" cy="215444"/>
            </a:xfrm>
            <a:prstGeom prst="rect">
              <a:avLst/>
            </a:prstGeom>
            <a:noFill/>
            <a:ln>
              <a:solidFill>
                <a:srgbClr val="80808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Model evaluation</a:t>
              </a:r>
            </a:p>
          </p:txBody>
        </p:sp>
        <p:pic>
          <p:nvPicPr>
            <p:cNvPr id="9" name="Picture 8">
              <a:extLst>
                <a:ext uri="{FF2B5EF4-FFF2-40B4-BE49-F238E27FC236}">
                  <a16:creationId xmlns:a16="http://schemas.microsoft.com/office/drawing/2014/main" id="{3775C373-1D70-4A7B-84F4-CC0DCAD7023C}"/>
                </a:ext>
              </a:extLst>
            </p:cNvPr>
            <p:cNvPicPr>
              <a:picLocks noChangeAspect="1"/>
            </p:cNvPicPr>
            <p:nvPr/>
          </p:nvPicPr>
          <p:blipFill rotWithShape="1">
            <a:blip r:embed="rId5"/>
            <a:srcRect r="19521"/>
            <a:stretch/>
          </p:blipFill>
          <p:spPr>
            <a:xfrm>
              <a:off x="4496488" y="3134686"/>
              <a:ext cx="1095138" cy="813220"/>
            </a:xfrm>
            <a:prstGeom prst="rect">
              <a:avLst/>
            </a:prstGeom>
          </p:spPr>
        </p:pic>
        <p:cxnSp>
          <p:nvCxnSpPr>
            <p:cNvPr id="10" name="Straight Arrow Connector 9">
              <a:extLst>
                <a:ext uri="{FF2B5EF4-FFF2-40B4-BE49-F238E27FC236}">
                  <a16:creationId xmlns:a16="http://schemas.microsoft.com/office/drawing/2014/main" id="{4027FC99-D68C-4C5A-AF3A-832F00C622D8}"/>
                </a:ext>
              </a:extLst>
            </p:cNvPr>
            <p:cNvCxnSpPr>
              <a:cxnSpLocks/>
              <a:stCxn id="8" idx="2"/>
              <a:endCxn id="9" idx="0"/>
            </p:cNvCxnSpPr>
            <p:nvPr/>
          </p:nvCxnSpPr>
          <p:spPr>
            <a:xfrm flipH="1">
              <a:off x="5044057" y="2973921"/>
              <a:ext cx="1" cy="160765"/>
            </a:xfrm>
            <a:prstGeom prst="straightConnector1">
              <a:avLst/>
            </a:prstGeom>
            <a:noFill/>
            <a:ln w="6350" cap="flat" cmpd="sng" algn="ctr">
              <a:solidFill>
                <a:srgbClr val="006BB7"/>
              </a:solidFill>
              <a:prstDash val="solid"/>
              <a:miter lim="800000"/>
              <a:tailEnd type="triangle"/>
            </a:ln>
            <a:effectLst/>
          </p:spPr>
        </p:cxnSp>
        <p:cxnSp>
          <p:nvCxnSpPr>
            <p:cNvPr id="11" name="Straight Arrow Connector 10">
              <a:extLst>
                <a:ext uri="{FF2B5EF4-FFF2-40B4-BE49-F238E27FC236}">
                  <a16:creationId xmlns:a16="http://schemas.microsoft.com/office/drawing/2014/main" id="{2F0995C3-C322-44A7-9874-61E4A99872EE}"/>
                </a:ext>
              </a:extLst>
            </p:cNvPr>
            <p:cNvCxnSpPr>
              <a:cxnSpLocks/>
            </p:cNvCxnSpPr>
            <p:nvPr/>
          </p:nvCxnSpPr>
          <p:spPr>
            <a:xfrm>
              <a:off x="5053516" y="5220034"/>
              <a:ext cx="0" cy="202956"/>
            </a:xfrm>
            <a:prstGeom prst="straightConnector1">
              <a:avLst/>
            </a:prstGeom>
            <a:noFill/>
            <a:ln w="38100" cap="flat" cmpd="sng" algn="ctr">
              <a:solidFill>
                <a:srgbClr val="006BB7"/>
              </a:solidFill>
              <a:prstDash val="solid"/>
              <a:miter lim="800000"/>
              <a:tailEnd type="triangle"/>
            </a:ln>
            <a:effectLst/>
          </p:spPr>
        </p:cxnSp>
      </p:grpSp>
      <p:grpSp>
        <p:nvGrpSpPr>
          <p:cNvPr id="33" name="Group 32">
            <a:extLst>
              <a:ext uri="{FF2B5EF4-FFF2-40B4-BE49-F238E27FC236}">
                <a16:creationId xmlns:a16="http://schemas.microsoft.com/office/drawing/2014/main" id="{3C7D6B8C-10B3-4A19-B5BB-CF88C544D825}"/>
              </a:ext>
            </a:extLst>
          </p:cNvPr>
          <p:cNvGrpSpPr/>
          <p:nvPr/>
        </p:nvGrpSpPr>
        <p:grpSpPr>
          <a:xfrm>
            <a:off x="673556" y="2192708"/>
            <a:ext cx="4162239" cy="4449379"/>
            <a:chOff x="725044" y="1601664"/>
            <a:chExt cx="4162239" cy="4449379"/>
          </a:xfrm>
        </p:grpSpPr>
        <p:sp>
          <p:nvSpPr>
            <p:cNvPr id="34" name="Rectangle 33">
              <a:extLst>
                <a:ext uri="{FF2B5EF4-FFF2-40B4-BE49-F238E27FC236}">
                  <a16:creationId xmlns:a16="http://schemas.microsoft.com/office/drawing/2014/main" id="{95A7FAC1-464D-4ED8-B3C6-9C85D295B96A}"/>
                </a:ext>
              </a:extLst>
            </p:cNvPr>
            <p:cNvSpPr/>
            <p:nvPr/>
          </p:nvSpPr>
          <p:spPr>
            <a:xfrm>
              <a:off x="770894" y="3305785"/>
              <a:ext cx="3579164" cy="2745258"/>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nvGrpSpPr>
            <p:cNvPr id="35" name="Group 34">
              <a:extLst>
                <a:ext uri="{FF2B5EF4-FFF2-40B4-BE49-F238E27FC236}">
                  <a16:creationId xmlns:a16="http://schemas.microsoft.com/office/drawing/2014/main" id="{E1E8FFC6-BEF0-4D76-924A-C8A1C9B0CBBB}"/>
                </a:ext>
              </a:extLst>
            </p:cNvPr>
            <p:cNvGrpSpPr/>
            <p:nvPr/>
          </p:nvGrpSpPr>
          <p:grpSpPr>
            <a:xfrm>
              <a:off x="770894" y="1601664"/>
              <a:ext cx="1061843" cy="1449069"/>
              <a:chOff x="281265" y="4140412"/>
              <a:chExt cx="1061843" cy="1449069"/>
            </a:xfrm>
          </p:grpSpPr>
          <p:grpSp>
            <p:nvGrpSpPr>
              <p:cNvPr id="94" name="Group 93">
                <a:extLst>
                  <a:ext uri="{FF2B5EF4-FFF2-40B4-BE49-F238E27FC236}">
                    <a16:creationId xmlns:a16="http://schemas.microsoft.com/office/drawing/2014/main" id="{2D25901F-86AC-4EED-B7A7-E1BF0623F8A7}"/>
                  </a:ext>
                </a:extLst>
              </p:cNvPr>
              <p:cNvGrpSpPr/>
              <p:nvPr/>
            </p:nvGrpSpPr>
            <p:grpSpPr>
              <a:xfrm>
                <a:off x="295324" y="4140412"/>
                <a:ext cx="1047784" cy="1449069"/>
                <a:chOff x="4648166" y="2198725"/>
                <a:chExt cx="1047784" cy="1449069"/>
              </a:xfrm>
            </p:grpSpPr>
            <p:sp>
              <p:nvSpPr>
                <p:cNvPr id="96" name="Rectangle 95">
                  <a:extLst>
                    <a:ext uri="{FF2B5EF4-FFF2-40B4-BE49-F238E27FC236}">
                      <a16:creationId xmlns:a16="http://schemas.microsoft.com/office/drawing/2014/main" id="{3C8B11A3-E76B-4784-A767-D0D248B457D1}"/>
                    </a:ext>
                  </a:extLst>
                </p:cNvPr>
                <p:cNvSpPr/>
                <p:nvPr/>
              </p:nvSpPr>
              <p:spPr>
                <a:xfrm>
                  <a:off x="4657725" y="2230359"/>
                  <a:ext cx="1038225" cy="1417435"/>
                </a:xfrm>
                <a:prstGeom prst="rect">
                  <a:avLst/>
                </a:prstGeom>
                <a:solidFill>
                  <a:srgbClr val="FFFFFF">
                    <a:alpha val="89804"/>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7" name="TextBox 96">
                  <a:extLst>
                    <a:ext uri="{FF2B5EF4-FFF2-40B4-BE49-F238E27FC236}">
                      <a16:creationId xmlns:a16="http://schemas.microsoft.com/office/drawing/2014/main" id="{C0A1C6B6-D618-4A23-85AB-5F80C0338961}"/>
                    </a:ext>
                  </a:extLst>
                </p:cNvPr>
                <p:cNvSpPr txBox="1"/>
                <p:nvPr/>
              </p:nvSpPr>
              <p:spPr>
                <a:xfrm>
                  <a:off x="4648166" y="2198725"/>
                  <a:ext cx="1038225"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254E53"/>
                      </a:solidFill>
                      <a:effectLst/>
                      <a:uLnTx/>
                      <a:uFillTx/>
                    </a:rPr>
                    <a:t>Load Steps</a:t>
                  </a:r>
                </a:p>
              </p:txBody>
            </p:sp>
          </p:grpSp>
          <p:sp>
            <p:nvSpPr>
              <p:cNvPr id="95" name="Rectangle 94">
                <a:extLst>
                  <a:ext uri="{FF2B5EF4-FFF2-40B4-BE49-F238E27FC236}">
                    <a16:creationId xmlns:a16="http://schemas.microsoft.com/office/drawing/2014/main" id="{397D2B84-C1D8-499F-9630-EB3EE9EED9BC}"/>
                  </a:ext>
                </a:extLst>
              </p:cNvPr>
              <p:cNvSpPr/>
              <p:nvPr/>
            </p:nvSpPr>
            <p:spPr>
              <a:xfrm>
                <a:off x="281265" y="5126987"/>
                <a:ext cx="1038225"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Pedal Position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Fuel Quantity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Engine Speed</a:t>
                </a:r>
              </a:p>
            </p:txBody>
          </p:sp>
        </p:grpSp>
        <p:cxnSp>
          <p:nvCxnSpPr>
            <p:cNvPr id="36" name="Connector: Elbow 35">
              <a:extLst>
                <a:ext uri="{FF2B5EF4-FFF2-40B4-BE49-F238E27FC236}">
                  <a16:creationId xmlns:a16="http://schemas.microsoft.com/office/drawing/2014/main" id="{0EED4836-0985-4061-BCF6-84AEA9C32603}"/>
                </a:ext>
              </a:extLst>
            </p:cNvPr>
            <p:cNvCxnSpPr>
              <a:cxnSpLocks/>
            </p:cNvCxnSpPr>
            <p:nvPr/>
          </p:nvCxnSpPr>
          <p:spPr>
            <a:xfrm flipV="1">
              <a:off x="866611" y="18721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7" name="Connector: Elbow 36">
              <a:extLst>
                <a:ext uri="{FF2B5EF4-FFF2-40B4-BE49-F238E27FC236}">
                  <a16:creationId xmlns:a16="http://schemas.microsoft.com/office/drawing/2014/main" id="{3706D723-0F08-4F8B-AF7B-CFFF2B453243}"/>
                </a:ext>
              </a:extLst>
            </p:cNvPr>
            <p:cNvCxnSpPr>
              <a:cxnSpLocks/>
            </p:cNvCxnSpPr>
            <p:nvPr/>
          </p:nvCxnSpPr>
          <p:spPr>
            <a:xfrm flipV="1">
              <a:off x="1019011" y="20245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8" name="Connector: Elbow 37">
              <a:extLst>
                <a:ext uri="{FF2B5EF4-FFF2-40B4-BE49-F238E27FC236}">
                  <a16:creationId xmlns:a16="http://schemas.microsoft.com/office/drawing/2014/main" id="{67DE8D67-8B5F-4456-8377-56FEACBAF27B}"/>
                </a:ext>
              </a:extLst>
            </p:cNvPr>
            <p:cNvCxnSpPr>
              <a:cxnSpLocks/>
            </p:cNvCxnSpPr>
            <p:nvPr/>
          </p:nvCxnSpPr>
          <p:spPr>
            <a:xfrm flipV="1">
              <a:off x="1171411" y="21769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9" name="Connector: Elbow 38">
              <a:extLst>
                <a:ext uri="{FF2B5EF4-FFF2-40B4-BE49-F238E27FC236}">
                  <a16:creationId xmlns:a16="http://schemas.microsoft.com/office/drawing/2014/main" id="{3833A377-CBCA-4B49-BF40-95FB34880D19}"/>
                </a:ext>
              </a:extLst>
            </p:cNvPr>
            <p:cNvCxnSpPr>
              <a:cxnSpLocks/>
            </p:cNvCxnSpPr>
            <p:nvPr/>
          </p:nvCxnSpPr>
          <p:spPr>
            <a:xfrm flipV="1">
              <a:off x="1323811" y="2329397"/>
              <a:ext cx="432000" cy="255869"/>
            </a:xfrm>
            <a:prstGeom prst="bentConnector3">
              <a:avLst>
                <a:gd name="adj1" fmla="val 50000"/>
              </a:avLst>
            </a:prstGeom>
            <a:noFill/>
            <a:ln w="57150" cap="flat" cmpd="sng" algn="ctr">
              <a:solidFill>
                <a:srgbClr val="006BB7"/>
              </a:solidFill>
              <a:prstDash val="solid"/>
              <a:miter lim="800000"/>
            </a:ln>
            <a:effectLst/>
          </p:spPr>
        </p:cxnSp>
        <p:sp>
          <p:nvSpPr>
            <p:cNvPr id="40" name="TextBox 39">
              <a:extLst>
                <a:ext uri="{FF2B5EF4-FFF2-40B4-BE49-F238E27FC236}">
                  <a16:creationId xmlns:a16="http://schemas.microsoft.com/office/drawing/2014/main" id="{7BB74E20-5351-44D3-89C1-E4DE29488705}"/>
                </a:ext>
              </a:extLst>
            </p:cNvPr>
            <p:cNvSpPr txBox="1"/>
            <p:nvPr/>
          </p:nvSpPr>
          <p:spPr>
            <a:xfrm>
              <a:off x="1881028" y="1692477"/>
              <a:ext cx="9573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VGT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EGR Valve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Throttle Valve Position</a:t>
              </a:r>
            </a:p>
          </p:txBody>
        </p:sp>
        <p:sp>
          <p:nvSpPr>
            <p:cNvPr id="41" name="TextBox 40">
              <a:extLst>
                <a:ext uri="{FF2B5EF4-FFF2-40B4-BE49-F238E27FC236}">
                  <a16:creationId xmlns:a16="http://schemas.microsoft.com/office/drawing/2014/main" id="{17BA43F3-2A3F-49BC-9E13-23380CF09B81}"/>
                </a:ext>
              </a:extLst>
            </p:cNvPr>
            <p:cNvSpPr txBox="1"/>
            <p:nvPr/>
          </p:nvSpPr>
          <p:spPr>
            <a:xfrm>
              <a:off x="3689296" y="2673181"/>
              <a:ext cx="40267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States</a:t>
              </a:r>
            </a:p>
          </p:txBody>
        </p:sp>
        <p:cxnSp>
          <p:nvCxnSpPr>
            <p:cNvPr id="42" name="Connector: Elbow 41">
              <a:extLst>
                <a:ext uri="{FF2B5EF4-FFF2-40B4-BE49-F238E27FC236}">
                  <a16:creationId xmlns:a16="http://schemas.microsoft.com/office/drawing/2014/main" id="{07A017C0-0FBD-476B-9557-017B7B19901A}"/>
                </a:ext>
              </a:extLst>
            </p:cNvPr>
            <p:cNvCxnSpPr>
              <a:cxnSpLocks/>
            </p:cNvCxnSpPr>
            <p:nvPr/>
          </p:nvCxnSpPr>
          <p:spPr>
            <a:xfrm flipH="1">
              <a:off x="3764124" y="2295042"/>
              <a:ext cx="20283" cy="362007"/>
            </a:xfrm>
            <a:prstGeom prst="bentConnector3">
              <a:avLst>
                <a:gd name="adj1" fmla="val -1127052"/>
              </a:avLst>
            </a:prstGeom>
            <a:noFill/>
            <a:ln w="6350" cap="flat" cmpd="sng" algn="ctr">
              <a:solidFill>
                <a:srgbClr val="006BB7"/>
              </a:solidFill>
              <a:prstDash val="solid"/>
              <a:miter lim="800000"/>
              <a:tailEnd type="triangle"/>
            </a:ln>
            <a:effectLst/>
          </p:spPr>
        </p:cxnSp>
        <p:sp>
          <p:nvSpPr>
            <p:cNvPr id="43" name="TextBox 42">
              <a:extLst>
                <a:ext uri="{FF2B5EF4-FFF2-40B4-BE49-F238E27FC236}">
                  <a16:creationId xmlns:a16="http://schemas.microsoft.com/office/drawing/2014/main" id="{7C28C036-EC26-4316-AD0F-E57686911BBB}"/>
                </a:ext>
              </a:extLst>
            </p:cNvPr>
            <p:cNvSpPr txBox="1"/>
            <p:nvPr/>
          </p:nvSpPr>
          <p:spPr>
            <a:xfrm>
              <a:off x="3734787" y="1722208"/>
              <a:ext cx="1031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Intake manifold pressure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EGR ratio</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Actuator position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rgbClr val="FFFFFF"/>
                </a:solidFill>
                <a:effectLst/>
                <a:uLnTx/>
                <a:uFillTx/>
              </a:endParaRPr>
            </a:p>
          </p:txBody>
        </p:sp>
        <p:cxnSp>
          <p:nvCxnSpPr>
            <p:cNvPr id="44" name="Connector: Elbow 43">
              <a:extLst>
                <a:ext uri="{FF2B5EF4-FFF2-40B4-BE49-F238E27FC236}">
                  <a16:creationId xmlns:a16="http://schemas.microsoft.com/office/drawing/2014/main" id="{DA44C68A-036D-4E55-B9B3-92C192D1845D}"/>
                </a:ext>
              </a:extLst>
            </p:cNvPr>
            <p:cNvCxnSpPr>
              <a:cxnSpLocks/>
            </p:cNvCxnSpPr>
            <p:nvPr/>
          </p:nvCxnSpPr>
          <p:spPr>
            <a:xfrm rot="10800000">
              <a:off x="2244824" y="2217229"/>
              <a:ext cx="12700" cy="439821"/>
            </a:xfrm>
            <a:prstGeom prst="bentConnector3">
              <a:avLst>
                <a:gd name="adj1" fmla="val 1800000"/>
              </a:avLst>
            </a:prstGeom>
            <a:noFill/>
            <a:ln w="6350" cap="flat" cmpd="sng" algn="ctr">
              <a:solidFill>
                <a:srgbClr val="006BB7"/>
              </a:solidFill>
              <a:prstDash val="solid"/>
              <a:miter lim="800000"/>
              <a:tailEnd type="triangle"/>
            </a:ln>
            <a:effectLst/>
          </p:spPr>
        </p:cxnSp>
        <p:grpSp>
          <p:nvGrpSpPr>
            <p:cNvPr id="45" name="Group 44">
              <a:extLst>
                <a:ext uri="{FF2B5EF4-FFF2-40B4-BE49-F238E27FC236}">
                  <a16:creationId xmlns:a16="http://schemas.microsoft.com/office/drawing/2014/main" id="{818C7BF1-C4B5-4E1A-93B0-F8B349A3BAC6}"/>
                </a:ext>
              </a:extLst>
            </p:cNvPr>
            <p:cNvGrpSpPr/>
            <p:nvPr/>
          </p:nvGrpSpPr>
          <p:grpSpPr>
            <a:xfrm>
              <a:off x="2244824" y="2448532"/>
              <a:ext cx="1519300" cy="436435"/>
              <a:chOff x="1297053" y="4405420"/>
              <a:chExt cx="1519300" cy="436435"/>
            </a:xfrm>
          </p:grpSpPr>
          <p:grpSp>
            <p:nvGrpSpPr>
              <p:cNvPr id="89" name="Group 88">
                <a:extLst>
                  <a:ext uri="{FF2B5EF4-FFF2-40B4-BE49-F238E27FC236}">
                    <a16:creationId xmlns:a16="http://schemas.microsoft.com/office/drawing/2014/main" id="{2FEF3E18-8C4B-4EAB-AEE8-306BAFE2864B}"/>
                  </a:ext>
                </a:extLst>
              </p:cNvPr>
              <p:cNvGrpSpPr/>
              <p:nvPr/>
            </p:nvGrpSpPr>
            <p:grpSpPr>
              <a:xfrm>
                <a:off x="1297053" y="4405420"/>
                <a:ext cx="1519300" cy="415498"/>
                <a:chOff x="1297053" y="4405420"/>
                <a:chExt cx="1519300" cy="415498"/>
              </a:xfrm>
            </p:grpSpPr>
            <p:sp>
              <p:nvSpPr>
                <p:cNvPr id="92" name="Rectangle 91">
                  <a:extLst>
                    <a:ext uri="{FF2B5EF4-FFF2-40B4-BE49-F238E27FC236}">
                      <a16:creationId xmlns:a16="http://schemas.microsoft.com/office/drawing/2014/main" id="{C1B11778-641C-4E47-92AD-26209ABE12BC}"/>
                    </a:ext>
                  </a:extLst>
                </p:cNvPr>
                <p:cNvSpPr/>
                <p:nvPr/>
              </p:nvSpPr>
              <p:spPr>
                <a:xfrm>
                  <a:off x="1297053" y="4405420"/>
                  <a:ext cx="1519300" cy="415498"/>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3" name="TextBox 92">
                  <a:extLst>
                    <a:ext uri="{FF2B5EF4-FFF2-40B4-BE49-F238E27FC236}">
                      <a16:creationId xmlns:a16="http://schemas.microsoft.com/office/drawing/2014/main" id="{780CD273-0415-42E3-8197-ADF04B3FF66D}"/>
                    </a:ext>
                  </a:extLst>
                </p:cNvPr>
                <p:cNvSpPr txBox="1"/>
                <p:nvPr/>
              </p:nvSpPr>
              <p:spPr>
                <a:xfrm>
                  <a:off x="1297053" y="4486979"/>
                  <a:ext cx="1519300"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Multivariable Control</a:t>
                  </a:r>
                </a:p>
              </p:txBody>
            </p:sp>
          </p:grpSp>
          <p:sp>
            <p:nvSpPr>
              <p:cNvPr id="90" name="Rectangle 89">
                <a:extLst>
                  <a:ext uri="{FF2B5EF4-FFF2-40B4-BE49-F238E27FC236}">
                    <a16:creationId xmlns:a16="http://schemas.microsoft.com/office/drawing/2014/main" id="{D12B1643-70E4-48FB-BAFA-23067AD518F8}"/>
                  </a:ext>
                </a:extLst>
              </p:cNvPr>
              <p:cNvSpPr/>
              <p:nvPr/>
            </p:nvSpPr>
            <p:spPr>
              <a:xfrm>
                <a:off x="1786643" y="4802641"/>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1" name="Rectangle 90">
                <a:extLst>
                  <a:ext uri="{FF2B5EF4-FFF2-40B4-BE49-F238E27FC236}">
                    <a16:creationId xmlns:a16="http://schemas.microsoft.com/office/drawing/2014/main" id="{8B59A0A0-BF3D-42E4-A837-08DD0AD4DDD8}"/>
                  </a:ext>
                </a:extLst>
              </p:cNvPr>
              <p:cNvSpPr/>
              <p:nvPr/>
            </p:nvSpPr>
            <p:spPr>
              <a:xfrm>
                <a:off x="2294234" y="480585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46" name="Connector: Elbow 45">
              <a:extLst>
                <a:ext uri="{FF2B5EF4-FFF2-40B4-BE49-F238E27FC236}">
                  <a16:creationId xmlns:a16="http://schemas.microsoft.com/office/drawing/2014/main" id="{F2BA0253-6C8C-4709-9FCE-4EB3544C2A1C}"/>
                </a:ext>
              </a:extLst>
            </p:cNvPr>
            <p:cNvCxnSpPr>
              <a:cxnSpLocks/>
            </p:cNvCxnSpPr>
            <p:nvPr/>
          </p:nvCxnSpPr>
          <p:spPr>
            <a:xfrm rot="5400000" flipH="1" flipV="1">
              <a:off x="1937134" y="2234625"/>
              <a:ext cx="168151" cy="1462407"/>
            </a:xfrm>
            <a:prstGeom prst="bentConnector3">
              <a:avLst>
                <a:gd name="adj1" fmla="val -67975"/>
              </a:avLst>
            </a:prstGeom>
            <a:noFill/>
            <a:ln w="6350" cap="flat" cmpd="sng" algn="ctr">
              <a:solidFill>
                <a:srgbClr val="006BB7"/>
              </a:solidFill>
              <a:prstDash val="solid"/>
              <a:miter lim="800000"/>
              <a:tailEnd type="triangle"/>
            </a:ln>
            <a:effectLst/>
          </p:spPr>
        </p:cxnSp>
        <p:grpSp>
          <p:nvGrpSpPr>
            <p:cNvPr id="47" name="Group 46">
              <a:extLst>
                <a:ext uri="{FF2B5EF4-FFF2-40B4-BE49-F238E27FC236}">
                  <a16:creationId xmlns:a16="http://schemas.microsoft.com/office/drawing/2014/main" id="{790A8EF0-E4FC-4498-8526-5444B7E7EB17}"/>
                </a:ext>
              </a:extLst>
            </p:cNvPr>
            <p:cNvGrpSpPr/>
            <p:nvPr/>
          </p:nvGrpSpPr>
          <p:grpSpPr>
            <a:xfrm>
              <a:off x="2752413" y="4386409"/>
              <a:ext cx="775537" cy="639267"/>
              <a:chOff x="2752413" y="4561893"/>
              <a:chExt cx="775537" cy="639267"/>
            </a:xfrm>
          </p:grpSpPr>
          <p:pic>
            <p:nvPicPr>
              <p:cNvPr id="87" name="Picture 2">
                <a:extLst>
                  <a:ext uri="{FF2B5EF4-FFF2-40B4-BE49-F238E27FC236}">
                    <a16:creationId xmlns:a16="http://schemas.microsoft.com/office/drawing/2014/main" id="{4B4ABA07-E93B-4C42-A4A3-51F6A12EF67E}"/>
                  </a:ext>
                </a:extLst>
              </p:cNvPr>
              <p:cNvPicPr>
                <a:picLocks noChangeAspect="1" noChangeArrowheads="1"/>
              </p:cNvPicPr>
              <p:nvPr/>
            </p:nvPicPr>
            <p:blipFill>
              <a:blip r:embed="rId6" cstate="print">
                <a:duotone>
                  <a:srgbClr val="007EC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2798048" y="4561893"/>
                <a:ext cx="684267" cy="639267"/>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42FAD83A-0D21-445D-8FB8-3984FECEFE66}"/>
                  </a:ext>
                </a:extLst>
              </p:cNvPr>
              <p:cNvSpPr txBox="1"/>
              <p:nvPr/>
            </p:nvSpPr>
            <p:spPr>
              <a:xfrm>
                <a:off x="2752413" y="4783619"/>
                <a:ext cx="775537" cy="195814"/>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254E53"/>
                    </a:solidFill>
                    <a:effectLst/>
                    <a:uLnTx/>
                    <a:uFillTx/>
                  </a:rPr>
                  <a:t>Min Cost</a:t>
                </a:r>
                <a:endParaRPr kumimoji="0" lang="en-GB" sz="800" b="1" i="0" u="none" strike="noStrike" kern="0" cap="none" spc="0" normalizeH="0" baseline="0" noProof="0">
                  <a:ln>
                    <a:noFill/>
                  </a:ln>
                  <a:solidFill>
                    <a:srgbClr val="000000"/>
                  </a:solidFill>
                  <a:effectLst/>
                  <a:uLnTx/>
                  <a:uFillTx/>
                </a:endParaRPr>
              </a:p>
            </p:txBody>
          </p:sp>
        </p:grpSp>
        <p:sp>
          <p:nvSpPr>
            <p:cNvPr id="48" name="TextBox 47">
              <a:extLst>
                <a:ext uri="{FF2B5EF4-FFF2-40B4-BE49-F238E27FC236}">
                  <a16:creationId xmlns:a16="http://schemas.microsoft.com/office/drawing/2014/main" id="{E9B17031-63EA-4C7F-AE88-450B30ADC010}"/>
                </a:ext>
              </a:extLst>
            </p:cNvPr>
            <p:cNvSpPr txBox="1"/>
            <p:nvPr/>
          </p:nvSpPr>
          <p:spPr>
            <a:xfrm>
              <a:off x="725044" y="3270945"/>
              <a:ext cx="135005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Genetic Algorithm</a:t>
              </a:r>
            </a:p>
          </p:txBody>
        </p:sp>
        <p:sp>
          <p:nvSpPr>
            <p:cNvPr id="49" name="TextBox 48">
              <a:extLst>
                <a:ext uri="{FF2B5EF4-FFF2-40B4-BE49-F238E27FC236}">
                  <a16:creationId xmlns:a16="http://schemas.microsoft.com/office/drawing/2014/main" id="{64BFC7C4-993F-4C2A-9DB8-E9B0685967BA}"/>
                </a:ext>
              </a:extLst>
            </p:cNvPr>
            <p:cNvSpPr txBox="1"/>
            <p:nvPr/>
          </p:nvSpPr>
          <p:spPr>
            <a:xfrm>
              <a:off x="2339961" y="5220034"/>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cxnSp>
          <p:nvCxnSpPr>
            <p:cNvPr id="50" name="Connector: Elbow 49">
              <a:extLst>
                <a:ext uri="{FF2B5EF4-FFF2-40B4-BE49-F238E27FC236}">
                  <a16:creationId xmlns:a16="http://schemas.microsoft.com/office/drawing/2014/main" id="{951C1D15-BDF8-4BC0-A39F-3CB424249631}"/>
                </a:ext>
              </a:extLst>
            </p:cNvPr>
            <p:cNvCxnSpPr>
              <a:cxnSpLocks/>
            </p:cNvCxnSpPr>
            <p:nvPr/>
          </p:nvCxnSpPr>
          <p:spPr>
            <a:xfrm>
              <a:off x="3784407" y="2208536"/>
              <a:ext cx="59601" cy="3253956"/>
            </a:xfrm>
            <a:prstGeom prst="bentConnector3">
              <a:avLst>
                <a:gd name="adj1" fmla="val 483551"/>
              </a:avLst>
            </a:prstGeom>
            <a:noFill/>
            <a:ln w="6350" cap="flat" cmpd="sng" algn="ctr">
              <a:solidFill>
                <a:srgbClr val="006BB7"/>
              </a:solidFill>
              <a:prstDash val="solid"/>
              <a:miter lim="800000"/>
              <a:tailEnd type="triangle"/>
            </a:ln>
            <a:effectLst/>
          </p:spPr>
        </p:cxnSp>
        <p:sp>
          <p:nvSpPr>
            <p:cNvPr id="51" name="TextBox 50">
              <a:extLst>
                <a:ext uri="{FF2B5EF4-FFF2-40B4-BE49-F238E27FC236}">
                  <a16:creationId xmlns:a16="http://schemas.microsoft.com/office/drawing/2014/main" id="{F6B36E75-E45B-4EF0-ADDC-FF2054543C41}"/>
                </a:ext>
              </a:extLst>
            </p:cNvPr>
            <p:cNvSpPr txBox="1"/>
            <p:nvPr/>
          </p:nvSpPr>
          <p:spPr>
            <a:xfrm>
              <a:off x="1881027" y="3642841"/>
              <a:ext cx="1117249" cy="577081"/>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Rescale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mixed-integers</a:t>
              </a:r>
            </a:p>
          </p:txBody>
        </p:sp>
        <p:cxnSp>
          <p:nvCxnSpPr>
            <p:cNvPr id="52" name="Connector: Elbow 51">
              <a:extLst>
                <a:ext uri="{FF2B5EF4-FFF2-40B4-BE49-F238E27FC236}">
                  <a16:creationId xmlns:a16="http://schemas.microsoft.com/office/drawing/2014/main" id="{95BE5A96-01B2-41AE-92F8-6D0F36372F31}"/>
                </a:ext>
              </a:extLst>
            </p:cNvPr>
            <p:cNvCxnSpPr>
              <a:cxnSpLocks/>
            </p:cNvCxnSpPr>
            <p:nvPr/>
          </p:nvCxnSpPr>
          <p:spPr>
            <a:xfrm rot="10800000">
              <a:off x="1594316" y="5560125"/>
              <a:ext cx="752328" cy="181055"/>
            </a:xfrm>
            <a:prstGeom prst="bentConnector2">
              <a:avLst/>
            </a:prstGeom>
            <a:noFill/>
            <a:ln w="6350" cap="flat" cmpd="sng" algn="ctr">
              <a:solidFill>
                <a:srgbClr val="006BB7"/>
              </a:solidFill>
              <a:prstDash val="solid"/>
              <a:miter lim="800000"/>
              <a:tailEnd type="triangle"/>
            </a:ln>
            <a:effectLst/>
          </p:spPr>
        </p:cxnSp>
        <p:grpSp>
          <p:nvGrpSpPr>
            <p:cNvPr id="53" name="Group 52">
              <a:extLst>
                <a:ext uri="{FF2B5EF4-FFF2-40B4-BE49-F238E27FC236}">
                  <a16:creationId xmlns:a16="http://schemas.microsoft.com/office/drawing/2014/main" id="{C49DB845-6D5B-401C-A261-85E00582EBC4}"/>
                </a:ext>
              </a:extLst>
            </p:cNvPr>
            <p:cNvGrpSpPr/>
            <p:nvPr/>
          </p:nvGrpSpPr>
          <p:grpSpPr>
            <a:xfrm>
              <a:off x="994960" y="4336712"/>
              <a:ext cx="1198712" cy="1223412"/>
              <a:chOff x="994960" y="4512196"/>
              <a:chExt cx="1198712" cy="1223412"/>
            </a:xfrm>
          </p:grpSpPr>
          <p:sp>
            <p:nvSpPr>
              <p:cNvPr id="83" name="TextBox 82">
                <a:extLst>
                  <a:ext uri="{FF2B5EF4-FFF2-40B4-BE49-F238E27FC236}">
                    <a16:creationId xmlns:a16="http://schemas.microsoft.com/office/drawing/2014/main" id="{6F4C9B71-FEE2-4107-BABD-D3F67D5DE730}"/>
                  </a:ext>
                </a:extLst>
              </p:cNvPr>
              <p:cNvSpPr txBox="1"/>
              <p:nvPr/>
            </p:nvSpPr>
            <p:spPr>
              <a:xfrm>
                <a:off x="994960" y="4512196"/>
                <a:ext cx="1198712" cy="1223412"/>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GA Operators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p:txBody>
          </p:sp>
          <p:sp>
            <p:nvSpPr>
              <p:cNvPr id="84" name="TextBox 83">
                <a:extLst>
                  <a:ext uri="{FF2B5EF4-FFF2-40B4-BE49-F238E27FC236}">
                    <a16:creationId xmlns:a16="http://schemas.microsoft.com/office/drawing/2014/main" id="{D8353F9E-54FE-43B0-8A99-0523248E411B}"/>
                  </a:ext>
                </a:extLst>
              </p:cNvPr>
              <p:cNvSpPr txBox="1"/>
              <p:nvPr/>
            </p:nvSpPr>
            <p:spPr>
              <a:xfrm>
                <a:off x="1141248" y="5088785"/>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Crossover</a:t>
                </a:r>
              </a:p>
            </p:txBody>
          </p:sp>
          <p:sp>
            <p:nvSpPr>
              <p:cNvPr id="85" name="TextBox 84">
                <a:extLst>
                  <a:ext uri="{FF2B5EF4-FFF2-40B4-BE49-F238E27FC236}">
                    <a16:creationId xmlns:a16="http://schemas.microsoft.com/office/drawing/2014/main" id="{AC68B2DE-64CE-423B-802E-4AA44979CE76}"/>
                  </a:ext>
                </a:extLst>
              </p:cNvPr>
              <p:cNvSpPr txBox="1"/>
              <p:nvPr/>
            </p:nvSpPr>
            <p:spPr>
              <a:xfrm>
                <a:off x="1141248" y="4743947"/>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Mutation</a:t>
                </a:r>
              </a:p>
            </p:txBody>
          </p:sp>
          <p:sp>
            <p:nvSpPr>
              <p:cNvPr id="86" name="TextBox 85">
                <a:extLst>
                  <a:ext uri="{FF2B5EF4-FFF2-40B4-BE49-F238E27FC236}">
                    <a16:creationId xmlns:a16="http://schemas.microsoft.com/office/drawing/2014/main" id="{9F73AC90-0046-4A01-B400-3C0F1F99FEA2}"/>
                  </a:ext>
                </a:extLst>
              </p:cNvPr>
              <p:cNvSpPr txBox="1"/>
              <p:nvPr/>
            </p:nvSpPr>
            <p:spPr>
              <a:xfrm>
                <a:off x="1141248" y="5443151"/>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Selection</a:t>
                </a:r>
              </a:p>
            </p:txBody>
          </p:sp>
        </p:grpSp>
        <p:sp>
          <p:nvSpPr>
            <p:cNvPr id="54" name="TextBox 53">
              <a:extLst>
                <a:ext uri="{FF2B5EF4-FFF2-40B4-BE49-F238E27FC236}">
                  <a16:creationId xmlns:a16="http://schemas.microsoft.com/office/drawing/2014/main" id="{9701B247-6449-42E3-8EB6-62C7766B7C58}"/>
                </a:ext>
              </a:extLst>
            </p:cNvPr>
            <p:cNvSpPr txBox="1"/>
            <p:nvPr/>
          </p:nvSpPr>
          <p:spPr>
            <a:xfrm>
              <a:off x="2073141" y="5725740"/>
              <a:ext cx="34336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Cost</a:t>
              </a:r>
            </a:p>
          </p:txBody>
        </p:sp>
        <p:grpSp>
          <p:nvGrpSpPr>
            <p:cNvPr id="55" name="Group 54">
              <a:extLst>
                <a:ext uri="{FF2B5EF4-FFF2-40B4-BE49-F238E27FC236}">
                  <a16:creationId xmlns:a16="http://schemas.microsoft.com/office/drawing/2014/main" id="{3B2CC6E4-DA04-41DD-9519-B8398E5EFCEC}"/>
                </a:ext>
              </a:extLst>
            </p:cNvPr>
            <p:cNvGrpSpPr/>
            <p:nvPr/>
          </p:nvGrpSpPr>
          <p:grpSpPr>
            <a:xfrm>
              <a:off x="3278005" y="3457383"/>
              <a:ext cx="735371" cy="585840"/>
              <a:chOff x="3628850" y="3211979"/>
              <a:chExt cx="735371" cy="585840"/>
            </a:xfrm>
          </p:grpSpPr>
          <p:grpSp>
            <p:nvGrpSpPr>
              <p:cNvPr id="76" name="Group 75">
                <a:extLst>
                  <a:ext uri="{FF2B5EF4-FFF2-40B4-BE49-F238E27FC236}">
                    <a16:creationId xmlns:a16="http://schemas.microsoft.com/office/drawing/2014/main" id="{8EFBB2FF-C215-4BB0-9C8B-4160CD6C690B}"/>
                  </a:ext>
                </a:extLst>
              </p:cNvPr>
              <p:cNvGrpSpPr/>
              <p:nvPr/>
            </p:nvGrpSpPr>
            <p:grpSpPr>
              <a:xfrm>
                <a:off x="3740760" y="3211979"/>
                <a:ext cx="511550" cy="379390"/>
                <a:chOff x="615062" y="2955564"/>
                <a:chExt cx="2084857" cy="1021363"/>
              </a:xfrm>
            </p:grpSpPr>
            <p:pic>
              <p:nvPicPr>
                <p:cNvPr id="78" name="Picture 77">
                  <a:extLst>
                    <a:ext uri="{FF2B5EF4-FFF2-40B4-BE49-F238E27FC236}">
                      <a16:creationId xmlns:a16="http://schemas.microsoft.com/office/drawing/2014/main" id="{4960BE94-DDB0-47AB-BB92-73A7187992B3}"/>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79" name="Picture 78">
                  <a:extLst>
                    <a:ext uri="{FF2B5EF4-FFF2-40B4-BE49-F238E27FC236}">
                      <a16:creationId xmlns:a16="http://schemas.microsoft.com/office/drawing/2014/main" id="{BBE5EF51-2BAD-4BFD-815B-6B0E00340889}"/>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80" name="Picture 79">
                  <a:extLst>
                    <a:ext uri="{FF2B5EF4-FFF2-40B4-BE49-F238E27FC236}">
                      <a16:creationId xmlns:a16="http://schemas.microsoft.com/office/drawing/2014/main" id="{0AE06E50-CAFC-4A33-B2C3-92204EB4D034}"/>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81" name="Picture 80">
                  <a:extLst>
                    <a:ext uri="{FF2B5EF4-FFF2-40B4-BE49-F238E27FC236}">
                      <a16:creationId xmlns:a16="http://schemas.microsoft.com/office/drawing/2014/main" id="{EBC07898-636D-4396-AAE8-6197A46417FE}"/>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82" name="Picture 81">
                  <a:extLst>
                    <a:ext uri="{FF2B5EF4-FFF2-40B4-BE49-F238E27FC236}">
                      <a16:creationId xmlns:a16="http://schemas.microsoft.com/office/drawing/2014/main" id="{3BA4EE1B-E0D0-4643-AC1B-515001ABDBDD}"/>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77" name="TextBox 76">
                <a:extLst>
                  <a:ext uri="{FF2B5EF4-FFF2-40B4-BE49-F238E27FC236}">
                    <a16:creationId xmlns:a16="http://schemas.microsoft.com/office/drawing/2014/main" id="{A15FA495-A6BB-43EF-96F8-3388950E173C}"/>
                  </a:ext>
                </a:extLst>
              </p:cNvPr>
              <p:cNvSpPr txBox="1"/>
              <p:nvPr/>
            </p:nvSpPr>
            <p:spPr>
              <a:xfrm>
                <a:off x="3628850" y="3613153"/>
                <a:ext cx="735371"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K-gain maps</a:t>
                </a:r>
              </a:p>
            </p:txBody>
          </p:sp>
        </p:grpSp>
        <p:cxnSp>
          <p:nvCxnSpPr>
            <p:cNvPr id="56" name="Connector: Elbow 55">
              <a:extLst>
                <a:ext uri="{FF2B5EF4-FFF2-40B4-BE49-F238E27FC236}">
                  <a16:creationId xmlns:a16="http://schemas.microsoft.com/office/drawing/2014/main" id="{1D8CAC65-3D12-4F81-83D1-9F5FF4C45AA4}"/>
                </a:ext>
              </a:extLst>
            </p:cNvPr>
            <p:cNvCxnSpPr>
              <a:cxnSpLocks/>
              <a:endCxn id="51" idx="1"/>
            </p:cNvCxnSpPr>
            <p:nvPr/>
          </p:nvCxnSpPr>
          <p:spPr>
            <a:xfrm rot="5400000" flipH="1" flipV="1">
              <a:off x="1576915" y="4032603"/>
              <a:ext cx="405332" cy="202891"/>
            </a:xfrm>
            <a:prstGeom prst="bentConnector2">
              <a:avLst/>
            </a:prstGeom>
            <a:noFill/>
            <a:ln w="6350" cap="flat" cmpd="sng" algn="ctr">
              <a:solidFill>
                <a:srgbClr val="006BB7"/>
              </a:solidFill>
              <a:prstDash val="solid"/>
              <a:miter lim="800000"/>
              <a:tailEnd type="triangle"/>
            </a:ln>
            <a:effectLst/>
          </p:spPr>
        </p:cxnSp>
        <p:cxnSp>
          <p:nvCxnSpPr>
            <p:cNvPr id="57" name="Connector: Elbow 56">
              <a:extLst>
                <a:ext uri="{FF2B5EF4-FFF2-40B4-BE49-F238E27FC236}">
                  <a16:creationId xmlns:a16="http://schemas.microsoft.com/office/drawing/2014/main" id="{E2AA97D8-824C-44C6-8C24-47BBCB61A298}"/>
                </a:ext>
              </a:extLst>
            </p:cNvPr>
            <p:cNvCxnSpPr>
              <a:cxnSpLocks/>
              <a:stCxn id="51" idx="3"/>
            </p:cNvCxnSpPr>
            <p:nvPr/>
          </p:nvCxnSpPr>
          <p:spPr>
            <a:xfrm flipV="1">
              <a:off x="2998276" y="2884967"/>
              <a:ext cx="261729" cy="1046415"/>
            </a:xfrm>
            <a:prstGeom prst="bentConnector2">
              <a:avLst/>
            </a:prstGeom>
            <a:noFill/>
            <a:ln w="6350" cap="flat" cmpd="sng" algn="ctr">
              <a:solidFill>
                <a:srgbClr val="006BB7"/>
              </a:solidFill>
              <a:prstDash val="solid"/>
              <a:miter lim="800000"/>
              <a:tailEnd type="triangle"/>
            </a:ln>
            <a:effectLst/>
          </p:spPr>
        </p:cxnSp>
        <p:sp>
          <p:nvSpPr>
            <p:cNvPr id="58" name="TextBox 57">
              <a:extLst>
                <a:ext uri="{FF2B5EF4-FFF2-40B4-BE49-F238E27FC236}">
                  <a16:creationId xmlns:a16="http://schemas.microsoft.com/office/drawing/2014/main" id="{56C4D681-F0CD-4163-9371-F49B62452C82}"/>
                </a:ext>
              </a:extLst>
            </p:cNvPr>
            <p:cNvSpPr txBox="1"/>
            <p:nvPr/>
          </p:nvSpPr>
          <p:spPr>
            <a:xfrm>
              <a:off x="737039" y="3538528"/>
              <a:ext cx="1326059"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lumMod val="50000"/>
                    </a:srgbClr>
                  </a:solidFill>
                  <a:effectLst/>
                  <a:uLnTx/>
                  <a:uFillTx/>
                </a:rPr>
                <a:t>Gains (integers)</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DFF13C7-7EFE-4290-8772-C2D09A2DCD8F}"/>
                    </a:ext>
                  </a:extLst>
                </p:cNvPr>
                <p:cNvSpPr txBox="1"/>
                <p:nvPr/>
              </p:nvSpPr>
              <p:spPr>
                <a:xfrm>
                  <a:off x="838513" y="3773493"/>
                  <a:ext cx="824906" cy="36817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𝐾</m:t>
                        </m:r>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d>
                          <m:dPr>
                            <m:begChr m:val="["/>
                            <m:endChr m:val="]"/>
                            <m:ctrl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ctrlPr>
                          </m:dPr>
                          <m:e>
                            <m:m>
                              <m:mPr>
                                <m:mcs>
                                  <m:mc>
                                    <m:mcPr>
                                      <m:count m:val="3"/>
                                      <m:mcJc m:val="center"/>
                                    </m:mcPr>
                                  </m:mc>
                                </m:mcs>
                                <m:ctrl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ctrlPr>
                              </m:mPr>
                              <m:mr>
                                <m:e>
                                  <m:r>
                                    <m:rPr>
                                      <m:brk m:alnAt="7"/>
                                    </m:r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2</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5</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r>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r>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4</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1</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
                          </m:e>
                        </m:d>
                      </m:oMath>
                    </m:oMathPara>
                  </a14:m>
                  <a:endParaRPr kumimoji="0" lang="en-GB" sz="900" b="0" i="0" u="none" strike="noStrike" kern="0" cap="none" spc="0" normalizeH="0" baseline="0" noProof="0">
                    <a:ln>
                      <a:noFill/>
                    </a:ln>
                    <a:solidFill>
                      <a:srgbClr val="254E53"/>
                    </a:solidFill>
                    <a:effectLst/>
                    <a:uLnTx/>
                    <a:uFillTx/>
                  </a:endParaRPr>
                </a:p>
              </p:txBody>
            </p:sp>
          </mc:Choice>
          <mc:Fallback xmlns="">
            <p:sp>
              <p:nvSpPr>
                <p:cNvPr id="262" name="TextBox 261">
                  <a:extLst>
                    <a:ext uri="{FF2B5EF4-FFF2-40B4-BE49-F238E27FC236}">
                      <a16:creationId xmlns:a16="http://schemas.microsoft.com/office/drawing/2014/main" id="{C471E39E-42EC-4C6C-A830-B63442603BA6}"/>
                    </a:ext>
                  </a:extLst>
                </p:cNvPr>
                <p:cNvSpPr txBox="1">
                  <a:spLocks noRot="1" noChangeAspect="1" noMove="1" noResize="1" noEditPoints="1" noAdjustHandles="1" noChangeArrowheads="1" noChangeShapeType="1" noTextEdit="1"/>
                </p:cNvSpPr>
                <p:nvPr/>
              </p:nvSpPr>
              <p:spPr>
                <a:xfrm>
                  <a:off x="838513" y="3773493"/>
                  <a:ext cx="824906" cy="368178"/>
                </a:xfrm>
                <a:prstGeom prst="rect">
                  <a:avLst/>
                </a:prstGeom>
                <a:blipFill>
                  <a:blip r:embed="rId7"/>
                  <a:stretch>
                    <a:fillRect l="-2963" t="-3333" b="-11667"/>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665239DF-8CF2-45D5-BDA5-5D78C928C24D}"/>
                </a:ext>
              </a:extLst>
            </p:cNvPr>
            <p:cNvGrpSpPr/>
            <p:nvPr/>
          </p:nvGrpSpPr>
          <p:grpSpPr>
            <a:xfrm>
              <a:off x="2244824" y="2068268"/>
              <a:ext cx="1539583" cy="297920"/>
              <a:chOff x="2244824" y="2243752"/>
              <a:chExt cx="1539583" cy="297920"/>
            </a:xfrm>
          </p:grpSpPr>
          <p:grpSp>
            <p:nvGrpSpPr>
              <p:cNvPr id="69" name="Group 68">
                <a:extLst>
                  <a:ext uri="{FF2B5EF4-FFF2-40B4-BE49-F238E27FC236}">
                    <a16:creationId xmlns:a16="http://schemas.microsoft.com/office/drawing/2014/main" id="{32602350-26A8-499C-BA08-2EA16EE317E2}"/>
                  </a:ext>
                </a:extLst>
              </p:cNvPr>
              <p:cNvGrpSpPr/>
              <p:nvPr/>
            </p:nvGrpSpPr>
            <p:grpSpPr>
              <a:xfrm>
                <a:off x="2244824" y="2243752"/>
                <a:ext cx="1519300" cy="297920"/>
                <a:chOff x="1297053" y="3307606"/>
                <a:chExt cx="1519300" cy="297920"/>
              </a:xfrm>
            </p:grpSpPr>
            <p:sp>
              <p:nvSpPr>
                <p:cNvPr id="74" name="Rectangle 73">
                  <a:extLst>
                    <a:ext uri="{FF2B5EF4-FFF2-40B4-BE49-F238E27FC236}">
                      <a16:creationId xmlns:a16="http://schemas.microsoft.com/office/drawing/2014/main" id="{85AF80A0-E5ED-40DA-81B8-ABAEDDEC4EFE}"/>
                    </a:ext>
                  </a:extLst>
                </p:cNvPr>
                <p:cNvSpPr/>
                <p:nvPr/>
              </p:nvSpPr>
              <p:spPr>
                <a:xfrm>
                  <a:off x="1297053" y="3307606"/>
                  <a:ext cx="1519300" cy="297920"/>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5" name="TextBox 74">
                  <a:extLst>
                    <a:ext uri="{FF2B5EF4-FFF2-40B4-BE49-F238E27FC236}">
                      <a16:creationId xmlns:a16="http://schemas.microsoft.com/office/drawing/2014/main" id="{DE63B895-2C54-4500-BFB0-F0D36D1DD1E1}"/>
                    </a:ext>
                  </a:extLst>
                </p:cNvPr>
                <p:cNvSpPr txBox="1"/>
                <p:nvPr/>
              </p:nvSpPr>
              <p:spPr>
                <a:xfrm>
                  <a:off x="1537591" y="3316725"/>
                  <a:ext cx="1038225"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Plant Model</a:t>
                  </a:r>
                </a:p>
              </p:txBody>
            </p:sp>
          </p:grpSp>
          <p:grpSp>
            <p:nvGrpSpPr>
              <p:cNvPr id="70" name="Group 69">
                <a:extLst>
                  <a:ext uri="{FF2B5EF4-FFF2-40B4-BE49-F238E27FC236}">
                    <a16:creationId xmlns:a16="http://schemas.microsoft.com/office/drawing/2014/main" id="{1098F507-67A3-4D02-AB27-19E0A17C7040}"/>
                  </a:ext>
                </a:extLst>
              </p:cNvPr>
              <p:cNvGrpSpPr/>
              <p:nvPr/>
            </p:nvGrpSpPr>
            <p:grpSpPr>
              <a:xfrm>
                <a:off x="3748407" y="2279515"/>
                <a:ext cx="36000" cy="209011"/>
                <a:chOff x="3748407" y="2279515"/>
                <a:chExt cx="36000" cy="209011"/>
              </a:xfrm>
            </p:grpSpPr>
            <p:sp>
              <p:nvSpPr>
                <p:cNvPr id="71" name="Rectangle 70">
                  <a:extLst>
                    <a:ext uri="{FF2B5EF4-FFF2-40B4-BE49-F238E27FC236}">
                      <a16:creationId xmlns:a16="http://schemas.microsoft.com/office/drawing/2014/main" id="{8B82FB14-6BE7-4F7A-8DA5-99BA42C6C3B0}"/>
                    </a:ext>
                  </a:extLst>
                </p:cNvPr>
                <p:cNvSpPr/>
                <p:nvPr/>
              </p:nvSpPr>
              <p:spPr>
                <a:xfrm>
                  <a:off x="3748407" y="227951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2" name="Rectangle 71">
                  <a:extLst>
                    <a:ext uri="{FF2B5EF4-FFF2-40B4-BE49-F238E27FC236}">
                      <a16:creationId xmlns:a16="http://schemas.microsoft.com/office/drawing/2014/main" id="{9CA4EB7C-87E2-461E-A497-8013C89BFA97}"/>
                    </a:ext>
                  </a:extLst>
                </p:cNvPr>
                <p:cNvSpPr/>
                <p:nvPr/>
              </p:nvSpPr>
              <p:spPr>
                <a:xfrm>
                  <a:off x="3748407" y="245252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3" name="Rectangle 72">
                  <a:extLst>
                    <a:ext uri="{FF2B5EF4-FFF2-40B4-BE49-F238E27FC236}">
                      <a16:creationId xmlns:a16="http://schemas.microsoft.com/office/drawing/2014/main" id="{8B808B21-357E-40AF-8BF6-521D5FF856D3}"/>
                    </a:ext>
                  </a:extLst>
                </p:cNvPr>
                <p:cNvSpPr/>
                <p:nvPr/>
              </p:nvSpPr>
              <p:spPr>
                <a:xfrm>
                  <a:off x="3748407" y="2366020"/>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grpSp>
          <p:nvGrpSpPr>
            <p:cNvPr id="61" name="Group 60">
              <a:extLst>
                <a:ext uri="{FF2B5EF4-FFF2-40B4-BE49-F238E27FC236}">
                  <a16:creationId xmlns:a16="http://schemas.microsoft.com/office/drawing/2014/main" id="{8FE3BC29-0C39-4322-AF30-AE4AA17CA98D}"/>
                </a:ext>
              </a:extLst>
            </p:cNvPr>
            <p:cNvGrpSpPr/>
            <p:nvPr/>
          </p:nvGrpSpPr>
          <p:grpSpPr>
            <a:xfrm>
              <a:off x="3808008" y="5444492"/>
              <a:ext cx="36000" cy="279507"/>
              <a:chOff x="3808008" y="5619976"/>
              <a:chExt cx="36000" cy="279507"/>
            </a:xfrm>
          </p:grpSpPr>
          <p:sp>
            <p:nvSpPr>
              <p:cNvPr id="67" name="Rectangle 66">
                <a:extLst>
                  <a:ext uri="{FF2B5EF4-FFF2-40B4-BE49-F238E27FC236}">
                    <a16:creationId xmlns:a16="http://schemas.microsoft.com/office/drawing/2014/main" id="{2027A2CA-E12B-4AF8-9F05-2C7B5BA3CAD7}"/>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68" name="Rectangle 67">
                <a:extLst>
                  <a:ext uri="{FF2B5EF4-FFF2-40B4-BE49-F238E27FC236}">
                    <a16:creationId xmlns:a16="http://schemas.microsoft.com/office/drawing/2014/main" id="{CC83BE42-F359-4D12-B50D-F88931F93081}"/>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62" name="Connector: Elbow 61">
              <a:extLst>
                <a:ext uri="{FF2B5EF4-FFF2-40B4-BE49-F238E27FC236}">
                  <a16:creationId xmlns:a16="http://schemas.microsoft.com/office/drawing/2014/main" id="{0ED0A960-ACC6-4230-B3B1-A4AB4D34AAE3}"/>
                </a:ext>
              </a:extLst>
            </p:cNvPr>
            <p:cNvCxnSpPr>
              <a:cxnSpLocks/>
            </p:cNvCxnSpPr>
            <p:nvPr/>
          </p:nvCxnSpPr>
          <p:spPr>
            <a:xfrm>
              <a:off x="3784407" y="2122031"/>
              <a:ext cx="59601" cy="3583968"/>
            </a:xfrm>
            <a:prstGeom prst="bentConnector3">
              <a:avLst>
                <a:gd name="adj1" fmla="val 587428"/>
              </a:avLst>
            </a:prstGeom>
            <a:noFill/>
            <a:ln w="6350" cap="flat" cmpd="sng" algn="ctr">
              <a:solidFill>
                <a:srgbClr val="006BB7"/>
              </a:solidFill>
              <a:prstDash val="solid"/>
              <a:miter lim="800000"/>
              <a:tailEnd type="triangle"/>
            </a:ln>
            <a:effectLst/>
          </p:spPr>
        </p:cxnSp>
        <p:sp>
          <p:nvSpPr>
            <p:cNvPr id="63" name="Rectangle 62">
              <a:extLst>
                <a:ext uri="{FF2B5EF4-FFF2-40B4-BE49-F238E27FC236}">
                  <a16:creationId xmlns:a16="http://schemas.microsoft.com/office/drawing/2014/main" id="{681449F6-C572-47B2-8AA8-6C075C1DC952}"/>
                </a:ext>
              </a:extLst>
            </p:cNvPr>
            <p:cNvSpPr/>
            <p:nvPr/>
          </p:nvSpPr>
          <p:spPr>
            <a:xfrm>
              <a:off x="4101490" y="2103872"/>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FFFFFF"/>
                  </a:solidFill>
                  <a:effectLst/>
                  <a:uLnTx/>
                  <a:uFillTx/>
                </a:rPr>
                <a:t>Target responses</a:t>
              </a:r>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D0EC25E-A0B6-4E4E-9754-F675EC1BC5B9}"/>
                    </a:ext>
                  </a:extLst>
                </p:cNvPr>
                <p:cNvSpPr/>
                <p:nvPr/>
              </p:nvSpPr>
              <p:spPr>
                <a:xfrm>
                  <a:off x="2354076" y="5486570"/>
                  <a:ext cx="1480855"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t>
                  </a:r>
                  <a:r>
                    <a:rPr kumimoji="0" lang="en-GB" sz="600" b="0" i="0" u="none" strike="noStrike" kern="0" cap="none" spc="0" normalizeH="0" baseline="0" noProof="0" err="1">
                      <a:ln>
                        <a:noFill/>
                      </a:ln>
                      <a:solidFill>
                        <a:srgbClr val="254E53"/>
                      </a:solidFill>
                      <a:effectLst/>
                      <a:uLnTx/>
                      <a:uFillTx/>
                    </a:rPr>
                    <a:t>bias.MSE</a:t>
                  </a:r>
                  <a:r>
                    <a:rPr kumimoji="0" lang="en-GB" sz="600" b="0" i="0" u="none" strike="noStrike" kern="0" cap="none" spc="0" normalizeH="0" baseline="0" noProof="0">
                      <a:ln>
                        <a:noFill/>
                      </a:ln>
                      <a:solidFill>
                        <a:srgbClr val="254E53"/>
                      </a:solidFill>
                      <a:effectLst/>
                      <a:uLnTx/>
                      <a:uFillTx/>
                    </a:rPr>
                    <a:t>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267" name="Rectangle 266">
                  <a:extLst>
                    <a:ext uri="{FF2B5EF4-FFF2-40B4-BE49-F238E27FC236}">
                      <a16:creationId xmlns:a16="http://schemas.microsoft.com/office/drawing/2014/main" id="{C1AE587D-833A-49FD-BD42-B394CBDD8114}"/>
                    </a:ext>
                  </a:extLst>
                </p:cNvPr>
                <p:cNvSpPr>
                  <a:spLocks noRot="1" noChangeAspect="1" noMove="1" noResize="1" noEditPoints="1" noAdjustHandles="1" noChangeArrowheads="1" noChangeShapeType="1" noTextEdit="1"/>
                </p:cNvSpPr>
                <p:nvPr/>
              </p:nvSpPr>
              <p:spPr>
                <a:xfrm>
                  <a:off x="2354076" y="5486570"/>
                  <a:ext cx="1480855" cy="315536"/>
                </a:xfrm>
                <a:prstGeom prst="rect">
                  <a:avLst/>
                </a:prstGeom>
                <a:blipFill>
                  <a:blip r:embed="rId8"/>
                  <a:stretch>
                    <a:fillRect t="-34615" b="-28846"/>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E44DD9C9-E6D5-4439-AE30-5C973F99CE3C}"/>
                </a:ext>
              </a:extLst>
            </p:cNvPr>
            <p:cNvCxnSpPr>
              <a:cxnSpLocks/>
            </p:cNvCxnSpPr>
            <p:nvPr/>
          </p:nvCxnSpPr>
          <p:spPr>
            <a:xfrm flipV="1">
              <a:off x="1583144" y="5128745"/>
              <a:ext cx="0" cy="138922"/>
            </a:xfrm>
            <a:prstGeom prst="straightConnector1">
              <a:avLst/>
            </a:prstGeom>
            <a:noFill/>
            <a:ln w="6350" cap="flat" cmpd="sng" algn="ctr">
              <a:solidFill>
                <a:srgbClr val="006BB7"/>
              </a:solidFill>
              <a:prstDash val="solid"/>
              <a:miter lim="800000"/>
              <a:tailEnd type="triangle"/>
            </a:ln>
            <a:effectLst/>
          </p:spPr>
        </p:cxnSp>
        <p:cxnSp>
          <p:nvCxnSpPr>
            <p:cNvPr id="66" name="Straight Arrow Connector 65">
              <a:extLst>
                <a:ext uri="{FF2B5EF4-FFF2-40B4-BE49-F238E27FC236}">
                  <a16:creationId xmlns:a16="http://schemas.microsoft.com/office/drawing/2014/main" id="{774C0CFF-FBCF-4172-AD0F-867EE7009798}"/>
                </a:ext>
              </a:extLst>
            </p:cNvPr>
            <p:cNvCxnSpPr>
              <a:cxnSpLocks/>
            </p:cNvCxnSpPr>
            <p:nvPr/>
          </p:nvCxnSpPr>
          <p:spPr>
            <a:xfrm flipV="1">
              <a:off x="1583144" y="4783907"/>
              <a:ext cx="0" cy="129394"/>
            </a:xfrm>
            <a:prstGeom prst="straightConnector1">
              <a:avLst/>
            </a:prstGeom>
            <a:noFill/>
            <a:ln w="6350" cap="flat" cmpd="sng" algn="ctr">
              <a:solidFill>
                <a:srgbClr val="006BB7"/>
              </a:solidFill>
              <a:prstDash val="solid"/>
              <a:miter lim="800000"/>
              <a:tailEnd type="triangle"/>
            </a:ln>
            <a:effectLst/>
          </p:spPr>
        </p:cxnSp>
      </p:grpSp>
      <p:grpSp>
        <p:nvGrpSpPr>
          <p:cNvPr id="98" name="Group 97">
            <a:extLst>
              <a:ext uri="{FF2B5EF4-FFF2-40B4-BE49-F238E27FC236}">
                <a16:creationId xmlns:a16="http://schemas.microsoft.com/office/drawing/2014/main" id="{C5381016-672B-45F1-9D6C-550987141FD8}"/>
              </a:ext>
            </a:extLst>
          </p:cNvPr>
          <p:cNvGrpSpPr/>
          <p:nvPr/>
        </p:nvGrpSpPr>
        <p:grpSpPr>
          <a:xfrm>
            <a:off x="4619662" y="2141063"/>
            <a:ext cx="5236427" cy="4102168"/>
            <a:chOff x="4453407" y="2067180"/>
            <a:chExt cx="5236427" cy="4102168"/>
          </a:xfrm>
        </p:grpSpPr>
        <p:sp>
          <p:nvSpPr>
            <p:cNvPr id="99" name="TextBox 98">
              <a:extLst>
                <a:ext uri="{FF2B5EF4-FFF2-40B4-BE49-F238E27FC236}">
                  <a16:creationId xmlns:a16="http://schemas.microsoft.com/office/drawing/2014/main" id="{1526BDE6-FB66-4C97-B0CC-CA2455F1A636}"/>
                </a:ext>
              </a:extLst>
            </p:cNvPr>
            <p:cNvSpPr txBox="1"/>
            <p:nvPr/>
          </p:nvSpPr>
          <p:spPr>
            <a:xfrm>
              <a:off x="5085222" y="3974271"/>
              <a:ext cx="436338" cy="2000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254E53"/>
                  </a:solidFill>
                  <a:effectLst/>
                  <a:uLnTx/>
                  <a:uFillTx/>
                </a:rPr>
                <a:t>[1,2,6]</a:t>
              </a:r>
            </a:p>
          </p:txBody>
        </p:sp>
        <p:grpSp>
          <p:nvGrpSpPr>
            <p:cNvPr id="100" name="Group 99">
              <a:extLst>
                <a:ext uri="{FF2B5EF4-FFF2-40B4-BE49-F238E27FC236}">
                  <a16:creationId xmlns:a16="http://schemas.microsoft.com/office/drawing/2014/main" id="{AA7A7957-F500-4B49-8BDD-448C16E5E5FF}"/>
                </a:ext>
              </a:extLst>
            </p:cNvPr>
            <p:cNvGrpSpPr/>
            <p:nvPr/>
          </p:nvGrpSpPr>
          <p:grpSpPr>
            <a:xfrm>
              <a:off x="4453407" y="2067180"/>
              <a:ext cx="5236427" cy="4102168"/>
              <a:chOff x="4453407" y="2067180"/>
              <a:chExt cx="5236427" cy="4102168"/>
            </a:xfrm>
          </p:grpSpPr>
          <p:sp>
            <p:nvSpPr>
              <p:cNvPr id="101" name="Oval 100">
                <a:extLst>
                  <a:ext uri="{FF2B5EF4-FFF2-40B4-BE49-F238E27FC236}">
                    <a16:creationId xmlns:a16="http://schemas.microsoft.com/office/drawing/2014/main" id="{1ADCD460-6827-4772-8423-1F248E0ABC6A}"/>
                  </a:ext>
                </a:extLst>
              </p:cNvPr>
              <p:cNvSpPr/>
              <p:nvPr/>
            </p:nvSpPr>
            <p:spPr>
              <a:xfrm>
                <a:off x="4453407" y="3769997"/>
                <a:ext cx="326132" cy="304302"/>
              </a:xfrm>
              <a:prstGeom prst="ellipse">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nvGrpSpPr>
              <p:cNvPr id="102" name="Group 101">
                <a:extLst>
                  <a:ext uri="{FF2B5EF4-FFF2-40B4-BE49-F238E27FC236}">
                    <a16:creationId xmlns:a16="http://schemas.microsoft.com/office/drawing/2014/main" id="{EA47651B-8975-4FEE-9AD9-530D87610761}"/>
                  </a:ext>
                </a:extLst>
              </p:cNvPr>
              <p:cNvGrpSpPr/>
              <p:nvPr/>
            </p:nvGrpSpPr>
            <p:grpSpPr>
              <a:xfrm>
                <a:off x="5571506" y="2067180"/>
                <a:ext cx="1061843" cy="1097371"/>
                <a:chOff x="281265" y="4140412"/>
                <a:chExt cx="1061843" cy="1097371"/>
              </a:xfrm>
            </p:grpSpPr>
            <p:grpSp>
              <p:nvGrpSpPr>
                <p:cNvPr id="156" name="Group 155">
                  <a:extLst>
                    <a:ext uri="{FF2B5EF4-FFF2-40B4-BE49-F238E27FC236}">
                      <a16:creationId xmlns:a16="http://schemas.microsoft.com/office/drawing/2014/main" id="{31956F4B-3906-46A6-A783-074279A6B28B}"/>
                    </a:ext>
                  </a:extLst>
                </p:cNvPr>
                <p:cNvGrpSpPr/>
                <p:nvPr/>
              </p:nvGrpSpPr>
              <p:grpSpPr>
                <a:xfrm>
                  <a:off x="295324" y="4140412"/>
                  <a:ext cx="1047784" cy="1097371"/>
                  <a:chOff x="7606175" y="2640794"/>
                  <a:chExt cx="1047784" cy="1097371"/>
                </a:xfrm>
              </p:grpSpPr>
              <p:grpSp>
                <p:nvGrpSpPr>
                  <p:cNvPr id="158" name="Group 157">
                    <a:extLst>
                      <a:ext uri="{FF2B5EF4-FFF2-40B4-BE49-F238E27FC236}">
                        <a16:creationId xmlns:a16="http://schemas.microsoft.com/office/drawing/2014/main" id="{B47C721E-1403-426F-A970-C071CC34359D}"/>
                      </a:ext>
                    </a:extLst>
                  </p:cNvPr>
                  <p:cNvGrpSpPr/>
                  <p:nvPr/>
                </p:nvGrpSpPr>
                <p:grpSpPr>
                  <a:xfrm>
                    <a:off x="7606175" y="2640794"/>
                    <a:ext cx="1047784" cy="1097371"/>
                    <a:chOff x="4648166" y="2198725"/>
                    <a:chExt cx="1047784" cy="1097371"/>
                  </a:xfrm>
                </p:grpSpPr>
                <p:sp>
                  <p:nvSpPr>
                    <p:cNvPr id="160" name="Rectangle 159">
                      <a:extLst>
                        <a:ext uri="{FF2B5EF4-FFF2-40B4-BE49-F238E27FC236}">
                          <a16:creationId xmlns:a16="http://schemas.microsoft.com/office/drawing/2014/main" id="{D9637F2B-6AD8-4744-9360-DEB9D7AE7439}"/>
                        </a:ext>
                      </a:extLst>
                    </p:cNvPr>
                    <p:cNvSpPr/>
                    <p:nvPr/>
                  </p:nvSpPr>
                  <p:spPr>
                    <a:xfrm>
                      <a:off x="4657725" y="2230359"/>
                      <a:ext cx="1038225" cy="1065737"/>
                    </a:xfrm>
                    <a:prstGeom prst="rect">
                      <a:avLst/>
                    </a:prstGeom>
                    <a:no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ndParaRPr>
                    </a:p>
                  </p:txBody>
                </p:sp>
                <p:sp>
                  <p:nvSpPr>
                    <p:cNvPr id="161" name="TextBox 160">
                      <a:extLst>
                        <a:ext uri="{FF2B5EF4-FFF2-40B4-BE49-F238E27FC236}">
                          <a16:creationId xmlns:a16="http://schemas.microsoft.com/office/drawing/2014/main" id="{89600081-1C3E-4E74-A13D-014320F50AD0}"/>
                        </a:ext>
                      </a:extLst>
                    </p:cNvPr>
                    <p:cNvSpPr txBox="1"/>
                    <p:nvPr/>
                  </p:nvSpPr>
                  <p:spPr>
                    <a:xfrm>
                      <a:off x="4648166" y="2198725"/>
                      <a:ext cx="1038225"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Test Cycle</a:t>
                      </a:r>
                    </a:p>
                  </p:txBody>
                </p:sp>
              </p:grpSp>
              <p:sp>
                <p:nvSpPr>
                  <p:cNvPr id="159" name="Freeform: Shape 158">
                    <a:extLst>
                      <a:ext uri="{FF2B5EF4-FFF2-40B4-BE49-F238E27FC236}">
                        <a16:creationId xmlns:a16="http://schemas.microsoft.com/office/drawing/2014/main" id="{0180B2F8-21E3-4657-833D-24639FDDA89C}"/>
                      </a:ext>
                    </a:extLst>
                  </p:cNvPr>
                  <p:cNvSpPr/>
                  <p:nvPr/>
                </p:nvSpPr>
                <p:spPr bwMode="auto">
                  <a:xfrm flipH="1">
                    <a:off x="7868284" y="2936788"/>
                    <a:ext cx="533125" cy="268508"/>
                  </a:xfrm>
                  <a:custGeom>
                    <a:avLst/>
                    <a:gdLst>
                      <a:gd name="connsiteX0" fmla="*/ 0 w 419450"/>
                      <a:gd name="connsiteY0" fmla="*/ 268508 h 268508"/>
                      <a:gd name="connsiteX1" fmla="*/ 41945 w 419450"/>
                      <a:gd name="connsiteY1" fmla="*/ 50395 h 268508"/>
                      <a:gd name="connsiteX2" fmla="*/ 100668 w 419450"/>
                      <a:gd name="connsiteY2" fmla="*/ 226563 h 268508"/>
                      <a:gd name="connsiteX3" fmla="*/ 176169 w 419450"/>
                      <a:gd name="connsiteY3" fmla="*/ 151063 h 268508"/>
                      <a:gd name="connsiteX4" fmla="*/ 276837 w 419450"/>
                      <a:gd name="connsiteY4" fmla="*/ 201396 h 268508"/>
                      <a:gd name="connsiteX5" fmla="*/ 360727 w 419450"/>
                      <a:gd name="connsiteY5" fmla="*/ 61 h 268508"/>
                      <a:gd name="connsiteX6" fmla="*/ 419450 w 419450"/>
                      <a:gd name="connsiteY6" fmla="*/ 184618 h 26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450" h="268508">
                        <a:moveTo>
                          <a:pt x="0" y="268508"/>
                        </a:moveTo>
                        <a:cubicBezTo>
                          <a:pt x="12583" y="162947"/>
                          <a:pt x="25167" y="57386"/>
                          <a:pt x="41945" y="50395"/>
                        </a:cubicBezTo>
                        <a:cubicBezTo>
                          <a:pt x="58723" y="43404"/>
                          <a:pt x="78297" y="209785"/>
                          <a:pt x="100668" y="226563"/>
                        </a:cubicBezTo>
                        <a:cubicBezTo>
                          <a:pt x="123039" y="243341"/>
                          <a:pt x="146808" y="155257"/>
                          <a:pt x="176169" y="151063"/>
                        </a:cubicBezTo>
                        <a:cubicBezTo>
                          <a:pt x="205530" y="146869"/>
                          <a:pt x="246077" y="226563"/>
                          <a:pt x="276837" y="201396"/>
                        </a:cubicBezTo>
                        <a:cubicBezTo>
                          <a:pt x="307597" y="176229"/>
                          <a:pt x="336958" y="2857"/>
                          <a:pt x="360727" y="61"/>
                        </a:cubicBezTo>
                        <a:cubicBezTo>
                          <a:pt x="384496" y="-2735"/>
                          <a:pt x="401973" y="90941"/>
                          <a:pt x="419450" y="184618"/>
                        </a:cubicBezTo>
                      </a:path>
                    </a:pathLst>
                  </a:custGeom>
                  <a:noFill/>
                  <a:ln w="57150" cap="flat" cmpd="sng" algn="ctr">
                    <a:solidFill>
                      <a:srgbClr val="006BB7"/>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54E53"/>
                      </a:solidFill>
                      <a:effectLst/>
                      <a:uLnTx/>
                      <a:uFillTx/>
                    </a:endParaRPr>
                  </a:p>
                </p:txBody>
              </p:sp>
            </p:grpSp>
            <p:sp>
              <p:nvSpPr>
                <p:cNvPr id="157" name="Rectangle 156">
                  <a:extLst>
                    <a:ext uri="{FF2B5EF4-FFF2-40B4-BE49-F238E27FC236}">
                      <a16:creationId xmlns:a16="http://schemas.microsoft.com/office/drawing/2014/main" id="{FDAD2309-993D-491F-8FE4-D95CB78C3C88}"/>
                    </a:ext>
                  </a:extLst>
                </p:cNvPr>
                <p:cNvSpPr/>
                <p:nvPr/>
              </p:nvSpPr>
              <p:spPr>
                <a:xfrm>
                  <a:off x="281265" y="4745987"/>
                  <a:ext cx="1038225"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Pedal Position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Fuel Quantity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Engine Speed</a:t>
                  </a:r>
                </a:p>
              </p:txBody>
            </p:sp>
          </p:grpSp>
          <p:sp>
            <p:nvSpPr>
              <p:cNvPr id="103" name="Rectangle 102">
                <a:extLst>
                  <a:ext uri="{FF2B5EF4-FFF2-40B4-BE49-F238E27FC236}">
                    <a16:creationId xmlns:a16="http://schemas.microsoft.com/office/drawing/2014/main" id="{E4B65353-072B-49B4-824C-D38CEE6B15CC}"/>
                  </a:ext>
                </a:extLst>
              </p:cNvPr>
              <p:cNvSpPr/>
              <p:nvPr/>
            </p:nvSpPr>
            <p:spPr>
              <a:xfrm>
                <a:off x="5554903" y="3597533"/>
                <a:ext cx="3498270" cy="2318517"/>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04" name="TextBox 103">
                <a:extLst>
                  <a:ext uri="{FF2B5EF4-FFF2-40B4-BE49-F238E27FC236}">
                    <a16:creationId xmlns:a16="http://schemas.microsoft.com/office/drawing/2014/main" id="{12E3F0FF-0074-4F7B-820E-220A2F376C18}"/>
                  </a:ext>
                </a:extLst>
              </p:cNvPr>
              <p:cNvSpPr txBox="1"/>
              <p:nvPr/>
            </p:nvSpPr>
            <p:spPr>
              <a:xfrm>
                <a:off x="6683579" y="2168312"/>
                <a:ext cx="9573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VGT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EGR Valve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Throttle Valve Position</a:t>
                </a:r>
              </a:p>
            </p:txBody>
          </p:sp>
          <p:sp>
            <p:nvSpPr>
              <p:cNvPr id="105" name="TextBox 104">
                <a:extLst>
                  <a:ext uri="{FF2B5EF4-FFF2-40B4-BE49-F238E27FC236}">
                    <a16:creationId xmlns:a16="http://schemas.microsoft.com/office/drawing/2014/main" id="{9CB024AB-9F5D-4457-8F0F-EC97A6656448}"/>
                  </a:ext>
                </a:extLst>
              </p:cNvPr>
              <p:cNvSpPr txBox="1"/>
              <p:nvPr/>
            </p:nvSpPr>
            <p:spPr>
              <a:xfrm>
                <a:off x="8491847" y="3149016"/>
                <a:ext cx="40267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States</a:t>
                </a:r>
              </a:p>
            </p:txBody>
          </p:sp>
          <p:cxnSp>
            <p:nvCxnSpPr>
              <p:cNvPr id="106" name="Connector: Elbow 105">
                <a:extLst>
                  <a:ext uri="{FF2B5EF4-FFF2-40B4-BE49-F238E27FC236}">
                    <a16:creationId xmlns:a16="http://schemas.microsoft.com/office/drawing/2014/main" id="{D9097A3C-0EEA-44B2-ABB0-379F91F5C1F6}"/>
                  </a:ext>
                </a:extLst>
              </p:cNvPr>
              <p:cNvCxnSpPr>
                <a:cxnSpLocks/>
              </p:cNvCxnSpPr>
              <p:nvPr/>
            </p:nvCxnSpPr>
            <p:spPr>
              <a:xfrm flipH="1">
                <a:off x="8566675" y="2770877"/>
                <a:ext cx="20283" cy="368357"/>
              </a:xfrm>
              <a:prstGeom prst="bentConnector3">
                <a:avLst>
                  <a:gd name="adj1" fmla="val -1127052"/>
                </a:avLst>
              </a:prstGeom>
              <a:noFill/>
              <a:ln w="6350" cap="flat" cmpd="sng" algn="ctr">
                <a:solidFill>
                  <a:srgbClr val="006BB7"/>
                </a:solidFill>
                <a:prstDash val="solid"/>
                <a:miter lim="800000"/>
                <a:tailEnd type="triangle"/>
              </a:ln>
              <a:effectLst/>
            </p:spPr>
          </p:cxnSp>
          <p:sp>
            <p:nvSpPr>
              <p:cNvPr id="107" name="TextBox 106">
                <a:extLst>
                  <a:ext uri="{FF2B5EF4-FFF2-40B4-BE49-F238E27FC236}">
                    <a16:creationId xmlns:a16="http://schemas.microsoft.com/office/drawing/2014/main" id="{638D34E4-3E79-42C8-9754-541C754820EE}"/>
                  </a:ext>
                </a:extLst>
              </p:cNvPr>
              <p:cNvSpPr txBox="1"/>
              <p:nvPr/>
            </p:nvSpPr>
            <p:spPr>
              <a:xfrm>
                <a:off x="8537338" y="2198043"/>
                <a:ext cx="1031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Intake manifold pressure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EGR ratio</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Actuator position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a:ln>
                    <a:noFill/>
                  </a:ln>
                  <a:solidFill>
                    <a:schemeClr val="bg1"/>
                  </a:solidFill>
                  <a:effectLst/>
                  <a:uLnTx/>
                  <a:uFillTx/>
                </a:endParaRPr>
              </a:p>
            </p:txBody>
          </p:sp>
          <p:cxnSp>
            <p:nvCxnSpPr>
              <p:cNvPr id="108" name="Connector: Elbow 107">
                <a:extLst>
                  <a:ext uri="{FF2B5EF4-FFF2-40B4-BE49-F238E27FC236}">
                    <a16:creationId xmlns:a16="http://schemas.microsoft.com/office/drawing/2014/main" id="{F6FC6FEE-4B25-4031-9B9B-B68760D7CAF5}"/>
                  </a:ext>
                </a:extLst>
              </p:cNvPr>
              <p:cNvCxnSpPr>
                <a:cxnSpLocks/>
              </p:cNvCxnSpPr>
              <p:nvPr/>
            </p:nvCxnSpPr>
            <p:spPr>
              <a:xfrm rot="10800000">
                <a:off x="7047375" y="2693064"/>
                <a:ext cx="12700" cy="446171"/>
              </a:xfrm>
              <a:prstGeom prst="bentConnector3">
                <a:avLst>
                  <a:gd name="adj1" fmla="val 1800000"/>
                </a:avLst>
              </a:prstGeom>
              <a:noFill/>
              <a:ln w="6350" cap="flat" cmpd="sng" algn="ctr">
                <a:solidFill>
                  <a:srgbClr val="006BB7"/>
                </a:solidFill>
                <a:prstDash val="solid"/>
                <a:miter lim="800000"/>
                <a:tailEnd type="triangle"/>
              </a:ln>
              <a:effectLst/>
            </p:spPr>
          </p:cxnSp>
          <p:grpSp>
            <p:nvGrpSpPr>
              <p:cNvPr id="109" name="Group 108">
                <a:extLst>
                  <a:ext uri="{FF2B5EF4-FFF2-40B4-BE49-F238E27FC236}">
                    <a16:creationId xmlns:a16="http://schemas.microsoft.com/office/drawing/2014/main" id="{1DC097B2-2E6F-494E-8F06-55418F5C83BA}"/>
                  </a:ext>
                </a:extLst>
              </p:cNvPr>
              <p:cNvGrpSpPr/>
              <p:nvPr/>
            </p:nvGrpSpPr>
            <p:grpSpPr>
              <a:xfrm>
                <a:off x="7047375" y="2924367"/>
                <a:ext cx="1519300" cy="436435"/>
                <a:chOff x="1297053" y="4405420"/>
                <a:chExt cx="1519300" cy="436435"/>
              </a:xfrm>
            </p:grpSpPr>
            <p:grpSp>
              <p:nvGrpSpPr>
                <p:cNvPr id="151" name="Group 150">
                  <a:extLst>
                    <a:ext uri="{FF2B5EF4-FFF2-40B4-BE49-F238E27FC236}">
                      <a16:creationId xmlns:a16="http://schemas.microsoft.com/office/drawing/2014/main" id="{36A9D3E9-105D-4DF5-8C8F-A3B5E885765C}"/>
                    </a:ext>
                  </a:extLst>
                </p:cNvPr>
                <p:cNvGrpSpPr/>
                <p:nvPr/>
              </p:nvGrpSpPr>
              <p:grpSpPr>
                <a:xfrm>
                  <a:off x="1297053" y="4405420"/>
                  <a:ext cx="1519300" cy="415498"/>
                  <a:chOff x="1297053" y="4405420"/>
                  <a:chExt cx="1519300" cy="415498"/>
                </a:xfrm>
              </p:grpSpPr>
              <p:sp>
                <p:nvSpPr>
                  <p:cNvPr id="154" name="Rectangle 153">
                    <a:extLst>
                      <a:ext uri="{FF2B5EF4-FFF2-40B4-BE49-F238E27FC236}">
                        <a16:creationId xmlns:a16="http://schemas.microsoft.com/office/drawing/2014/main" id="{5D74C1A2-908B-46B8-B9C4-716D2CE8E752}"/>
                      </a:ext>
                    </a:extLst>
                  </p:cNvPr>
                  <p:cNvSpPr/>
                  <p:nvPr/>
                </p:nvSpPr>
                <p:spPr>
                  <a:xfrm>
                    <a:off x="1297053" y="4405420"/>
                    <a:ext cx="1519300" cy="415498"/>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endParaRPr>
                  </a:p>
                </p:txBody>
              </p:sp>
              <p:sp>
                <p:nvSpPr>
                  <p:cNvPr id="155" name="TextBox 154">
                    <a:extLst>
                      <a:ext uri="{FF2B5EF4-FFF2-40B4-BE49-F238E27FC236}">
                        <a16:creationId xmlns:a16="http://schemas.microsoft.com/office/drawing/2014/main" id="{73585C65-A85A-4AE6-82F8-E3BFDF86987D}"/>
                      </a:ext>
                    </a:extLst>
                  </p:cNvPr>
                  <p:cNvSpPr txBox="1"/>
                  <p:nvPr/>
                </p:nvSpPr>
                <p:spPr>
                  <a:xfrm>
                    <a:off x="1297053" y="4493329"/>
                    <a:ext cx="1519300"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Multivariable Control</a:t>
                    </a:r>
                  </a:p>
                </p:txBody>
              </p:sp>
            </p:grpSp>
            <p:sp>
              <p:nvSpPr>
                <p:cNvPr id="152" name="Rectangle 151">
                  <a:extLst>
                    <a:ext uri="{FF2B5EF4-FFF2-40B4-BE49-F238E27FC236}">
                      <a16:creationId xmlns:a16="http://schemas.microsoft.com/office/drawing/2014/main" id="{31D8F63F-C5AE-479F-A369-C7ADBA70CC9E}"/>
                    </a:ext>
                  </a:extLst>
                </p:cNvPr>
                <p:cNvSpPr/>
                <p:nvPr/>
              </p:nvSpPr>
              <p:spPr>
                <a:xfrm>
                  <a:off x="1786643" y="4802641"/>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53" name="Rectangle 152">
                  <a:extLst>
                    <a:ext uri="{FF2B5EF4-FFF2-40B4-BE49-F238E27FC236}">
                      <a16:creationId xmlns:a16="http://schemas.microsoft.com/office/drawing/2014/main" id="{A836AAB7-563C-448F-807B-BBED6A30DBA8}"/>
                    </a:ext>
                  </a:extLst>
                </p:cNvPr>
                <p:cNvSpPr/>
                <p:nvPr/>
              </p:nvSpPr>
              <p:spPr>
                <a:xfrm>
                  <a:off x="2294234" y="480585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10" name="Connector: Elbow 109">
                <a:extLst>
                  <a:ext uri="{FF2B5EF4-FFF2-40B4-BE49-F238E27FC236}">
                    <a16:creationId xmlns:a16="http://schemas.microsoft.com/office/drawing/2014/main" id="{9807341B-7877-433C-8231-8D4092C9D262}"/>
                  </a:ext>
                </a:extLst>
              </p:cNvPr>
              <p:cNvCxnSpPr>
                <a:cxnSpLocks/>
              </p:cNvCxnSpPr>
              <p:nvPr/>
            </p:nvCxnSpPr>
            <p:spPr>
              <a:xfrm rot="16200000" flipH="1">
                <a:off x="6738083" y="2540705"/>
                <a:ext cx="193037" cy="1440728"/>
              </a:xfrm>
              <a:prstGeom prst="bentConnector3">
                <a:avLst>
                  <a:gd name="adj1" fmla="val 178948"/>
                </a:avLst>
              </a:prstGeom>
              <a:noFill/>
              <a:ln w="6350" cap="flat" cmpd="sng" algn="ctr">
                <a:solidFill>
                  <a:srgbClr val="006BB7"/>
                </a:solidFill>
                <a:prstDash val="solid"/>
                <a:miter lim="800000"/>
                <a:tailEnd type="triangle"/>
              </a:ln>
              <a:effectLst/>
            </p:spPr>
          </p:cxnSp>
          <p:grpSp>
            <p:nvGrpSpPr>
              <p:cNvPr id="111" name="Group 110">
                <a:extLst>
                  <a:ext uri="{FF2B5EF4-FFF2-40B4-BE49-F238E27FC236}">
                    <a16:creationId xmlns:a16="http://schemas.microsoft.com/office/drawing/2014/main" id="{59D6B94E-7415-4ED6-9FD2-0144B3D1A8A4}"/>
                  </a:ext>
                </a:extLst>
              </p:cNvPr>
              <p:cNvGrpSpPr/>
              <p:nvPr/>
            </p:nvGrpSpPr>
            <p:grpSpPr>
              <a:xfrm>
                <a:off x="7587948" y="4373168"/>
                <a:ext cx="775537" cy="639267"/>
                <a:chOff x="2752413" y="4561893"/>
                <a:chExt cx="775537" cy="639267"/>
              </a:xfrm>
            </p:grpSpPr>
            <p:pic>
              <p:nvPicPr>
                <p:cNvPr id="149" name="Picture 2">
                  <a:extLst>
                    <a:ext uri="{FF2B5EF4-FFF2-40B4-BE49-F238E27FC236}">
                      <a16:creationId xmlns:a16="http://schemas.microsoft.com/office/drawing/2014/main" id="{192ED2ED-146C-4985-B0F0-62466FECC0B6}"/>
                    </a:ext>
                  </a:extLst>
                </p:cNvPr>
                <p:cNvPicPr>
                  <a:picLocks noChangeAspect="1" noChangeArrowheads="1"/>
                </p:cNvPicPr>
                <p:nvPr/>
              </p:nvPicPr>
              <p:blipFill>
                <a:blip r:embed="rId6" cstate="print">
                  <a:duotone>
                    <a:srgbClr val="007EC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2798048" y="4561893"/>
                  <a:ext cx="684267" cy="639267"/>
                </a:xfrm>
                <a:prstGeom prst="rect">
                  <a:avLst/>
                </a:prstGeom>
                <a:noFill/>
                <a:extLst>
                  <a:ext uri="{909E8E84-426E-40DD-AFC4-6F175D3DCCD1}">
                    <a14:hiddenFill xmlns:a14="http://schemas.microsoft.com/office/drawing/2010/main">
                      <a:solidFill>
                        <a:srgbClr val="FFFFFF"/>
                      </a:solidFill>
                    </a14:hiddenFill>
                  </a:ext>
                </a:extLst>
              </p:spPr>
            </p:pic>
            <p:sp>
              <p:nvSpPr>
                <p:cNvPr id="150" name="TextBox 149">
                  <a:extLst>
                    <a:ext uri="{FF2B5EF4-FFF2-40B4-BE49-F238E27FC236}">
                      <a16:creationId xmlns:a16="http://schemas.microsoft.com/office/drawing/2014/main" id="{CA1E3B31-23C6-44F1-A5DF-A5568DFE03EE}"/>
                    </a:ext>
                  </a:extLst>
                </p:cNvPr>
                <p:cNvSpPr txBox="1"/>
                <p:nvPr/>
              </p:nvSpPr>
              <p:spPr>
                <a:xfrm>
                  <a:off x="2752413" y="4783619"/>
                  <a:ext cx="775537" cy="195814"/>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254E53"/>
                      </a:solidFill>
                      <a:effectLst/>
                      <a:uLnTx/>
                      <a:uFillTx/>
                    </a:rPr>
                    <a:t>Min Cost</a:t>
                  </a:r>
                  <a:endParaRPr kumimoji="0" lang="en-GB" sz="800" b="1" i="0" u="none" strike="noStrike" kern="0" cap="none" spc="0" normalizeH="0" baseline="0" noProof="0">
                    <a:ln>
                      <a:noFill/>
                    </a:ln>
                    <a:solidFill>
                      <a:srgbClr val="000000"/>
                    </a:solidFill>
                    <a:effectLst/>
                    <a:uLnTx/>
                    <a:uFillTx/>
                  </a:endParaRPr>
                </a:p>
              </p:txBody>
            </p:sp>
          </p:grpSp>
          <p:sp>
            <p:nvSpPr>
              <p:cNvPr id="112" name="TextBox 111">
                <a:extLst>
                  <a:ext uri="{FF2B5EF4-FFF2-40B4-BE49-F238E27FC236}">
                    <a16:creationId xmlns:a16="http://schemas.microsoft.com/office/drawing/2014/main" id="{59765DBA-8A75-4BEF-8E9E-CBD385624033}"/>
                  </a:ext>
                </a:extLst>
              </p:cNvPr>
              <p:cNvSpPr txBox="1"/>
              <p:nvPr/>
            </p:nvSpPr>
            <p:spPr>
              <a:xfrm>
                <a:off x="5563213" y="3594319"/>
                <a:ext cx="2157963"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Gradient Descent Optimisation</a:t>
                </a:r>
              </a:p>
            </p:txBody>
          </p:sp>
          <p:sp>
            <p:nvSpPr>
              <p:cNvPr id="113" name="TextBox 112">
                <a:extLst>
                  <a:ext uri="{FF2B5EF4-FFF2-40B4-BE49-F238E27FC236}">
                    <a16:creationId xmlns:a16="http://schemas.microsoft.com/office/drawing/2014/main" id="{8412AF1C-D5C2-4EEA-B061-9258838C6028}"/>
                  </a:ext>
                </a:extLst>
              </p:cNvPr>
              <p:cNvSpPr txBox="1"/>
              <p:nvPr/>
            </p:nvSpPr>
            <p:spPr>
              <a:xfrm>
                <a:off x="7142512" y="5101509"/>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cxnSp>
            <p:nvCxnSpPr>
              <p:cNvPr id="114" name="Connector: Elbow 113">
                <a:extLst>
                  <a:ext uri="{FF2B5EF4-FFF2-40B4-BE49-F238E27FC236}">
                    <a16:creationId xmlns:a16="http://schemas.microsoft.com/office/drawing/2014/main" id="{1BB4DEAC-35BC-492E-99A2-92F78E8EBA74}"/>
                  </a:ext>
                </a:extLst>
              </p:cNvPr>
              <p:cNvCxnSpPr>
                <a:cxnSpLocks/>
              </p:cNvCxnSpPr>
              <p:nvPr/>
            </p:nvCxnSpPr>
            <p:spPr>
              <a:xfrm>
                <a:off x="8586958" y="2684371"/>
                <a:ext cx="59601" cy="2659596"/>
              </a:xfrm>
              <a:prstGeom prst="bentConnector3">
                <a:avLst>
                  <a:gd name="adj1" fmla="val 483551"/>
                </a:avLst>
              </a:prstGeom>
              <a:noFill/>
              <a:ln w="6350" cap="flat" cmpd="sng" algn="ctr">
                <a:solidFill>
                  <a:srgbClr val="006BB7"/>
                </a:solidFill>
                <a:prstDash val="solid"/>
                <a:miter lim="800000"/>
                <a:tailEnd type="triangle"/>
              </a:ln>
              <a:effectLst/>
            </p:spPr>
          </p:cxnSp>
          <p:sp>
            <p:nvSpPr>
              <p:cNvPr id="115" name="TextBox 114">
                <a:extLst>
                  <a:ext uri="{FF2B5EF4-FFF2-40B4-BE49-F238E27FC236}">
                    <a16:creationId xmlns:a16="http://schemas.microsoft.com/office/drawing/2014/main" id="{66A2E685-AE5E-4048-9635-810080A524A0}"/>
                  </a:ext>
                </a:extLst>
              </p:cNvPr>
              <p:cNvSpPr txBox="1"/>
              <p:nvPr/>
            </p:nvSpPr>
            <p:spPr>
              <a:xfrm>
                <a:off x="6195237" y="3887318"/>
                <a:ext cx="1183832" cy="415498"/>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Optimisation Process</a:t>
                </a:r>
              </a:p>
            </p:txBody>
          </p:sp>
          <p:sp>
            <p:nvSpPr>
              <p:cNvPr id="116" name="TextBox 115">
                <a:extLst>
                  <a:ext uri="{FF2B5EF4-FFF2-40B4-BE49-F238E27FC236}">
                    <a16:creationId xmlns:a16="http://schemas.microsoft.com/office/drawing/2014/main" id="{CF22194E-65B8-4395-9401-0938B58E16A2}"/>
                  </a:ext>
                </a:extLst>
              </p:cNvPr>
              <p:cNvSpPr txBox="1"/>
              <p:nvPr/>
            </p:nvSpPr>
            <p:spPr>
              <a:xfrm>
                <a:off x="6888038" y="4396908"/>
                <a:ext cx="697989"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Cost,</a:t>
                </a:r>
                <a:r>
                  <a:rPr kumimoji="0" lang="en-GB" sz="600" b="0" i="1" u="none" strike="noStrike" kern="0" cap="none" spc="0" normalizeH="0" baseline="0" noProof="0">
                    <a:ln>
                      <a:noFill/>
                    </a:ln>
                    <a:solidFill>
                      <a:srgbClr val="000000"/>
                    </a:solidFill>
                    <a:effectLst/>
                    <a:uLnTx/>
                    <a:uFillTx/>
                    <a:sym typeface="Symbol" panose="05050102010706020507" pitchFamily="18" charset="2"/>
                  </a:rPr>
                  <a:t> </a:t>
                </a:r>
                <a:r>
                  <a:rPr kumimoji="0" lang="en-GB" altLang="en-US" sz="600" b="0" i="1" u="none" strike="noStrike" kern="0" cap="none" spc="0" normalizeH="0" baseline="0" noProof="0">
                    <a:ln>
                      <a:noFill/>
                    </a:ln>
                    <a:solidFill>
                      <a:srgbClr val="003300"/>
                    </a:solidFill>
                    <a:effectLst/>
                    <a:uLnTx/>
                    <a:uFillTx/>
                    <a:sym typeface="Symbol" panose="05050102010706020507" pitchFamily="18" charset="2"/>
                  </a:rPr>
                  <a:t> </a:t>
                </a:r>
                <a:r>
                  <a:rPr kumimoji="0" lang="en-GB" altLang="en-US" sz="600" b="0" i="1" u="none" strike="noStrike" kern="0" cap="none" spc="0" normalizeH="0" baseline="0" noProof="0">
                    <a:ln>
                      <a:noFill/>
                    </a:ln>
                    <a:solidFill>
                      <a:srgbClr val="003300"/>
                    </a:solidFill>
                    <a:effectLst/>
                    <a:uLnTx/>
                    <a:uFillTx/>
                  </a:rPr>
                  <a:t>(Error) </a:t>
                </a:r>
                <a:endParaRPr kumimoji="0" lang="en-GB" sz="600" b="0" i="1" u="none" strike="noStrike" kern="0" cap="none" spc="0" normalizeH="0" baseline="0" noProof="0">
                  <a:ln>
                    <a:noFill/>
                  </a:ln>
                  <a:solidFill>
                    <a:srgbClr val="003300"/>
                  </a:solidFill>
                  <a:effectLst/>
                  <a:uLnTx/>
                  <a:uFillTx/>
                </a:endParaRPr>
              </a:p>
            </p:txBody>
          </p:sp>
          <p:grpSp>
            <p:nvGrpSpPr>
              <p:cNvPr id="117" name="Group 116">
                <a:extLst>
                  <a:ext uri="{FF2B5EF4-FFF2-40B4-BE49-F238E27FC236}">
                    <a16:creationId xmlns:a16="http://schemas.microsoft.com/office/drawing/2014/main" id="{021A0B5E-D877-4F85-8D8D-6596D664D056}"/>
                  </a:ext>
                </a:extLst>
              </p:cNvPr>
              <p:cNvGrpSpPr/>
              <p:nvPr/>
            </p:nvGrpSpPr>
            <p:grpSpPr>
              <a:xfrm>
                <a:off x="8034559" y="3720164"/>
                <a:ext cx="735371" cy="585840"/>
                <a:chOff x="3628850" y="3211979"/>
                <a:chExt cx="735371" cy="585840"/>
              </a:xfrm>
            </p:grpSpPr>
            <p:grpSp>
              <p:nvGrpSpPr>
                <p:cNvPr id="142" name="Group 141">
                  <a:extLst>
                    <a:ext uri="{FF2B5EF4-FFF2-40B4-BE49-F238E27FC236}">
                      <a16:creationId xmlns:a16="http://schemas.microsoft.com/office/drawing/2014/main" id="{F6F0EEA9-7F9F-42B0-B66F-E79968265641}"/>
                    </a:ext>
                  </a:extLst>
                </p:cNvPr>
                <p:cNvGrpSpPr/>
                <p:nvPr/>
              </p:nvGrpSpPr>
              <p:grpSpPr>
                <a:xfrm>
                  <a:off x="3740760" y="3211979"/>
                  <a:ext cx="511550" cy="379390"/>
                  <a:chOff x="615062" y="2955564"/>
                  <a:chExt cx="2084857" cy="1021363"/>
                </a:xfrm>
              </p:grpSpPr>
              <p:pic>
                <p:nvPicPr>
                  <p:cNvPr id="144" name="Picture 143">
                    <a:extLst>
                      <a:ext uri="{FF2B5EF4-FFF2-40B4-BE49-F238E27FC236}">
                        <a16:creationId xmlns:a16="http://schemas.microsoft.com/office/drawing/2014/main" id="{ED06087E-0424-4329-B295-57CB8210D837}"/>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145" name="Picture 144">
                    <a:extLst>
                      <a:ext uri="{FF2B5EF4-FFF2-40B4-BE49-F238E27FC236}">
                        <a16:creationId xmlns:a16="http://schemas.microsoft.com/office/drawing/2014/main" id="{006FA310-34C2-4B4E-BE5C-E21B2DFDC32B}"/>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146" name="Picture 145">
                    <a:extLst>
                      <a:ext uri="{FF2B5EF4-FFF2-40B4-BE49-F238E27FC236}">
                        <a16:creationId xmlns:a16="http://schemas.microsoft.com/office/drawing/2014/main" id="{DE165D6A-4432-4227-AFCD-5687DF837E74}"/>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147" name="Picture 146">
                    <a:extLst>
                      <a:ext uri="{FF2B5EF4-FFF2-40B4-BE49-F238E27FC236}">
                        <a16:creationId xmlns:a16="http://schemas.microsoft.com/office/drawing/2014/main" id="{1F721C60-A554-48A3-AE8D-814FE07D5501}"/>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148" name="Picture 147">
                    <a:extLst>
                      <a:ext uri="{FF2B5EF4-FFF2-40B4-BE49-F238E27FC236}">
                        <a16:creationId xmlns:a16="http://schemas.microsoft.com/office/drawing/2014/main" id="{E8E4D663-9EB9-45C8-9505-6CD65B8F23FB}"/>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143" name="TextBox 142">
                  <a:extLst>
                    <a:ext uri="{FF2B5EF4-FFF2-40B4-BE49-F238E27FC236}">
                      <a16:creationId xmlns:a16="http://schemas.microsoft.com/office/drawing/2014/main" id="{F8CD7B56-6BB0-4206-837B-5AA1079E9B6A}"/>
                    </a:ext>
                  </a:extLst>
                </p:cNvPr>
                <p:cNvSpPr txBox="1"/>
                <p:nvPr/>
              </p:nvSpPr>
              <p:spPr>
                <a:xfrm>
                  <a:off x="3628850" y="3613153"/>
                  <a:ext cx="735371"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K-gain maps</a:t>
                  </a:r>
                </a:p>
              </p:txBody>
            </p:sp>
          </p:grpSp>
          <p:cxnSp>
            <p:nvCxnSpPr>
              <p:cNvPr id="118" name="Connector: Elbow 117">
                <a:extLst>
                  <a:ext uri="{FF2B5EF4-FFF2-40B4-BE49-F238E27FC236}">
                    <a16:creationId xmlns:a16="http://schemas.microsoft.com/office/drawing/2014/main" id="{2126C530-5E07-49EF-89CD-B87486A58FE1}"/>
                  </a:ext>
                </a:extLst>
              </p:cNvPr>
              <p:cNvCxnSpPr>
                <a:cxnSpLocks/>
                <a:stCxn id="115" idx="3"/>
              </p:cNvCxnSpPr>
              <p:nvPr/>
            </p:nvCxnSpPr>
            <p:spPr>
              <a:xfrm flipV="1">
                <a:off x="7379069" y="3360802"/>
                <a:ext cx="683487" cy="734265"/>
              </a:xfrm>
              <a:prstGeom prst="bentConnector2">
                <a:avLst/>
              </a:prstGeom>
              <a:noFill/>
              <a:ln w="6350" cap="flat" cmpd="sng" algn="ctr">
                <a:solidFill>
                  <a:srgbClr val="006BB7"/>
                </a:solidFill>
                <a:prstDash val="solid"/>
                <a:miter lim="800000"/>
                <a:tailEnd type="triangle"/>
              </a:ln>
              <a:effectLst/>
            </p:spPr>
          </p:cxnSp>
          <p:grpSp>
            <p:nvGrpSpPr>
              <p:cNvPr id="119" name="Group 118">
                <a:extLst>
                  <a:ext uri="{FF2B5EF4-FFF2-40B4-BE49-F238E27FC236}">
                    <a16:creationId xmlns:a16="http://schemas.microsoft.com/office/drawing/2014/main" id="{02847C36-F8E2-4D62-AF41-5F43FC42D184}"/>
                  </a:ext>
                </a:extLst>
              </p:cNvPr>
              <p:cNvGrpSpPr/>
              <p:nvPr/>
            </p:nvGrpSpPr>
            <p:grpSpPr>
              <a:xfrm>
                <a:off x="7047375" y="2544103"/>
                <a:ext cx="1539583" cy="297920"/>
                <a:chOff x="2244824" y="2243752"/>
                <a:chExt cx="1539583" cy="297920"/>
              </a:xfrm>
            </p:grpSpPr>
            <p:grpSp>
              <p:nvGrpSpPr>
                <p:cNvPr id="135" name="Group 134">
                  <a:extLst>
                    <a:ext uri="{FF2B5EF4-FFF2-40B4-BE49-F238E27FC236}">
                      <a16:creationId xmlns:a16="http://schemas.microsoft.com/office/drawing/2014/main" id="{1992A8A0-A030-45E6-9ABE-82368CA7433C}"/>
                    </a:ext>
                  </a:extLst>
                </p:cNvPr>
                <p:cNvGrpSpPr/>
                <p:nvPr/>
              </p:nvGrpSpPr>
              <p:grpSpPr>
                <a:xfrm>
                  <a:off x="2244824" y="2243752"/>
                  <a:ext cx="1519300" cy="297920"/>
                  <a:chOff x="1297053" y="3307606"/>
                  <a:chExt cx="1519300" cy="297920"/>
                </a:xfrm>
              </p:grpSpPr>
              <p:sp>
                <p:nvSpPr>
                  <p:cNvPr id="140" name="Rectangle 139">
                    <a:extLst>
                      <a:ext uri="{FF2B5EF4-FFF2-40B4-BE49-F238E27FC236}">
                        <a16:creationId xmlns:a16="http://schemas.microsoft.com/office/drawing/2014/main" id="{DBD8FEEF-A608-47DD-B8B5-C877D894E49B}"/>
                      </a:ext>
                    </a:extLst>
                  </p:cNvPr>
                  <p:cNvSpPr/>
                  <p:nvPr/>
                </p:nvSpPr>
                <p:spPr>
                  <a:xfrm>
                    <a:off x="1297053" y="3307606"/>
                    <a:ext cx="1519300" cy="297920"/>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41" name="TextBox 140">
                    <a:extLst>
                      <a:ext uri="{FF2B5EF4-FFF2-40B4-BE49-F238E27FC236}">
                        <a16:creationId xmlns:a16="http://schemas.microsoft.com/office/drawing/2014/main" id="{72568552-1A32-47B7-B9FD-5733465DA42D}"/>
                      </a:ext>
                    </a:extLst>
                  </p:cNvPr>
                  <p:cNvSpPr txBox="1"/>
                  <p:nvPr/>
                </p:nvSpPr>
                <p:spPr>
                  <a:xfrm>
                    <a:off x="1537591" y="3316725"/>
                    <a:ext cx="1038225"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Plant Model</a:t>
                    </a:r>
                  </a:p>
                </p:txBody>
              </p:sp>
            </p:grpSp>
            <p:grpSp>
              <p:nvGrpSpPr>
                <p:cNvPr id="136" name="Group 135">
                  <a:extLst>
                    <a:ext uri="{FF2B5EF4-FFF2-40B4-BE49-F238E27FC236}">
                      <a16:creationId xmlns:a16="http://schemas.microsoft.com/office/drawing/2014/main" id="{D88B5E36-60A7-4A46-A63E-E3167024807C}"/>
                    </a:ext>
                  </a:extLst>
                </p:cNvPr>
                <p:cNvGrpSpPr/>
                <p:nvPr/>
              </p:nvGrpSpPr>
              <p:grpSpPr>
                <a:xfrm>
                  <a:off x="3748407" y="2279515"/>
                  <a:ext cx="36000" cy="209011"/>
                  <a:chOff x="3748407" y="2279515"/>
                  <a:chExt cx="36000" cy="209011"/>
                </a:xfrm>
              </p:grpSpPr>
              <p:sp>
                <p:nvSpPr>
                  <p:cNvPr id="137" name="Rectangle 136">
                    <a:extLst>
                      <a:ext uri="{FF2B5EF4-FFF2-40B4-BE49-F238E27FC236}">
                        <a16:creationId xmlns:a16="http://schemas.microsoft.com/office/drawing/2014/main" id="{7D2E0156-107E-4D74-9C7D-13200193E965}"/>
                      </a:ext>
                    </a:extLst>
                  </p:cNvPr>
                  <p:cNvSpPr/>
                  <p:nvPr/>
                </p:nvSpPr>
                <p:spPr>
                  <a:xfrm>
                    <a:off x="3748407" y="227951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8" name="Rectangle 137">
                    <a:extLst>
                      <a:ext uri="{FF2B5EF4-FFF2-40B4-BE49-F238E27FC236}">
                        <a16:creationId xmlns:a16="http://schemas.microsoft.com/office/drawing/2014/main" id="{6528160B-20C1-42D5-897B-F72D5E5D6D79}"/>
                      </a:ext>
                    </a:extLst>
                  </p:cNvPr>
                  <p:cNvSpPr/>
                  <p:nvPr/>
                </p:nvSpPr>
                <p:spPr>
                  <a:xfrm>
                    <a:off x="3748407" y="245252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9" name="Rectangle 138">
                    <a:extLst>
                      <a:ext uri="{FF2B5EF4-FFF2-40B4-BE49-F238E27FC236}">
                        <a16:creationId xmlns:a16="http://schemas.microsoft.com/office/drawing/2014/main" id="{534ED714-9AB7-42FF-8160-FA3682EFB2BE}"/>
                      </a:ext>
                    </a:extLst>
                  </p:cNvPr>
                  <p:cNvSpPr/>
                  <p:nvPr/>
                </p:nvSpPr>
                <p:spPr>
                  <a:xfrm>
                    <a:off x="3748407" y="2366020"/>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grpSp>
            <p:nvGrpSpPr>
              <p:cNvPr id="120" name="Group 119">
                <a:extLst>
                  <a:ext uri="{FF2B5EF4-FFF2-40B4-BE49-F238E27FC236}">
                    <a16:creationId xmlns:a16="http://schemas.microsoft.com/office/drawing/2014/main" id="{AD52C79B-2341-4276-A2B6-3FE9F9274EEB}"/>
                  </a:ext>
                </a:extLst>
              </p:cNvPr>
              <p:cNvGrpSpPr/>
              <p:nvPr/>
            </p:nvGrpSpPr>
            <p:grpSpPr>
              <a:xfrm>
                <a:off x="8610559" y="5325967"/>
                <a:ext cx="36000" cy="279507"/>
                <a:chOff x="3808008" y="5619976"/>
                <a:chExt cx="36000" cy="279507"/>
              </a:xfrm>
            </p:grpSpPr>
            <p:sp>
              <p:nvSpPr>
                <p:cNvPr id="133" name="Rectangle 132">
                  <a:extLst>
                    <a:ext uri="{FF2B5EF4-FFF2-40B4-BE49-F238E27FC236}">
                      <a16:creationId xmlns:a16="http://schemas.microsoft.com/office/drawing/2014/main" id="{94038ED1-140E-4679-9681-FE91DA642F64}"/>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4" name="Rectangle 133">
                  <a:extLst>
                    <a:ext uri="{FF2B5EF4-FFF2-40B4-BE49-F238E27FC236}">
                      <a16:creationId xmlns:a16="http://schemas.microsoft.com/office/drawing/2014/main" id="{7BD64428-DB6C-4D9E-A693-6278A9D4E3AD}"/>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21" name="Connector: Elbow 120">
                <a:extLst>
                  <a:ext uri="{FF2B5EF4-FFF2-40B4-BE49-F238E27FC236}">
                    <a16:creationId xmlns:a16="http://schemas.microsoft.com/office/drawing/2014/main" id="{72683F3D-4A07-408A-A3E6-164688D27B50}"/>
                  </a:ext>
                </a:extLst>
              </p:cNvPr>
              <p:cNvCxnSpPr>
                <a:cxnSpLocks/>
              </p:cNvCxnSpPr>
              <p:nvPr/>
            </p:nvCxnSpPr>
            <p:spPr>
              <a:xfrm>
                <a:off x="8586958" y="2597866"/>
                <a:ext cx="59601" cy="2989608"/>
              </a:xfrm>
              <a:prstGeom prst="bentConnector3">
                <a:avLst>
                  <a:gd name="adj1" fmla="val 573046"/>
                </a:avLst>
              </a:prstGeom>
              <a:noFill/>
              <a:ln w="6350" cap="flat" cmpd="sng" algn="ctr">
                <a:solidFill>
                  <a:srgbClr val="006BB7"/>
                </a:solidFill>
                <a:prstDash val="solid"/>
                <a:miter lim="800000"/>
                <a:tailEnd type="triangle"/>
              </a:ln>
              <a:effectLst/>
            </p:spPr>
          </p:cxnSp>
          <p:sp>
            <p:nvSpPr>
              <p:cNvPr id="122" name="Rectangle 121">
                <a:extLst>
                  <a:ext uri="{FF2B5EF4-FFF2-40B4-BE49-F238E27FC236}">
                    <a16:creationId xmlns:a16="http://schemas.microsoft.com/office/drawing/2014/main" id="{53E1E66B-47F3-44F4-B88F-F482708CF073}"/>
                  </a:ext>
                </a:extLst>
              </p:cNvPr>
              <p:cNvSpPr/>
              <p:nvPr/>
            </p:nvSpPr>
            <p:spPr>
              <a:xfrm>
                <a:off x="8904041" y="2579707"/>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Target responses</a:t>
                </a:r>
              </a:p>
            </p:txBody>
          </p:sp>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9B76A2B4-1B70-4880-907D-546B2AA70DF5}"/>
                      </a:ext>
                    </a:extLst>
                  </p:cNvPr>
                  <p:cNvSpPr/>
                  <p:nvPr/>
                </p:nvSpPr>
                <p:spPr>
                  <a:xfrm>
                    <a:off x="7156627" y="5368045"/>
                    <a:ext cx="1317348"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MSE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326" name="Rectangle 325">
                    <a:extLst>
                      <a:ext uri="{FF2B5EF4-FFF2-40B4-BE49-F238E27FC236}">
                        <a16:creationId xmlns:a16="http://schemas.microsoft.com/office/drawing/2014/main" id="{986C4695-A9E3-4B3F-A493-42EACE28C982}"/>
                      </a:ext>
                    </a:extLst>
                  </p:cNvPr>
                  <p:cNvSpPr>
                    <a:spLocks noRot="1" noChangeAspect="1" noMove="1" noResize="1" noEditPoints="1" noAdjustHandles="1" noChangeArrowheads="1" noChangeShapeType="1" noTextEdit="1"/>
                  </p:cNvSpPr>
                  <p:nvPr/>
                </p:nvSpPr>
                <p:spPr>
                  <a:xfrm>
                    <a:off x="7156627" y="5368045"/>
                    <a:ext cx="1317348" cy="315536"/>
                  </a:xfrm>
                  <a:prstGeom prst="rect">
                    <a:avLst/>
                  </a:prstGeom>
                  <a:blipFill>
                    <a:blip r:embed="rId9"/>
                    <a:stretch>
                      <a:fillRect t="-35294" b="-31373"/>
                    </a:stretch>
                  </a:blipFill>
                </p:spPr>
                <p:txBody>
                  <a:bodyPr/>
                  <a:lstStyle/>
                  <a:p>
                    <a:r>
                      <a:rPr lang="en-GB">
                        <a:noFill/>
                      </a:rPr>
                      <a:t> </a:t>
                    </a:r>
                  </a:p>
                </p:txBody>
              </p:sp>
            </mc:Fallback>
          </mc:AlternateContent>
          <p:sp>
            <p:nvSpPr>
              <p:cNvPr id="124" name="TextBox 123">
                <a:extLst>
                  <a:ext uri="{FF2B5EF4-FFF2-40B4-BE49-F238E27FC236}">
                    <a16:creationId xmlns:a16="http://schemas.microsoft.com/office/drawing/2014/main" id="{60D8CA69-FD22-4FAE-9C6B-8AFC592268EC}"/>
                  </a:ext>
                </a:extLst>
              </p:cNvPr>
              <p:cNvSpPr txBox="1"/>
              <p:nvPr/>
            </p:nvSpPr>
            <p:spPr>
              <a:xfrm>
                <a:off x="6152529" y="4387788"/>
                <a:ext cx="51969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Gradients</a:t>
                </a:r>
              </a:p>
            </p:txBody>
          </p:sp>
          <p:sp>
            <p:nvSpPr>
              <p:cNvPr id="125" name="TextBox 124">
                <a:extLst>
                  <a:ext uri="{FF2B5EF4-FFF2-40B4-BE49-F238E27FC236}">
                    <a16:creationId xmlns:a16="http://schemas.microsoft.com/office/drawing/2014/main" id="{3158F5E2-8AD4-402D-B79B-CC645AA15D57}"/>
                  </a:ext>
                </a:extLst>
              </p:cNvPr>
              <p:cNvSpPr txBox="1"/>
              <p:nvPr/>
            </p:nvSpPr>
            <p:spPr>
              <a:xfrm>
                <a:off x="5682255" y="4218915"/>
                <a:ext cx="60325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Initial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start maps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(from GA)</a:t>
                </a:r>
              </a:p>
            </p:txBody>
          </p:sp>
          <p:cxnSp>
            <p:nvCxnSpPr>
              <p:cNvPr id="126" name="Connector: Elbow 125">
                <a:extLst>
                  <a:ext uri="{FF2B5EF4-FFF2-40B4-BE49-F238E27FC236}">
                    <a16:creationId xmlns:a16="http://schemas.microsoft.com/office/drawing/2014/main" id="{F93FDF9B-D40D-49D5-9AED-2DD1F34D5072}"/>
                  </a:ext>
                </a:extLst>
              </p:cNvPr>
              <p:cNvCxnSpPr>
                <a:cxnSpLocks/>
              </p:cNvCxnSpPr>
              <p:nvPr/>
            </p:nvCxnSpPr>
            <p:spPr>
              <a:xfrm flipV="1">
                <a:off x="5238135" y="4215857"/>
                <a:ext cx="938497" cy="1953491"/>
              </a:xfrm>
              <a:prstGeom prst="bentConnector3">
                <a:avLst>
                  <a:gd name="adj1" fmla="val 50000"/>
                </a:avLst>
              </a:prstGeom>
              <a:noFill/>
              <a:ln w="38100" cap="flat" cmpd="sng" algn="ctr">
                <a:solidFill>
                  <a:srgbClr val="006BB7"/>
                </a:solidFill>
                <a:prstDash val="solid"/>
                <a:miter lim="800000"/>
                <a:tailEnd type="triangle"/>
              </a:ln>
              <a:effectLst/>
            </p:spPr>
          </p:cxnSp>
          <p:cxnSp>
            <p:nvCxnSpPr>
              <p:cNvPr id="127" name="Connector: Elbow 126">
                <a:extLst>
                  <a:ext uri="{FF2B5EF4-FFF2-40B4-BE49-F238E27FC236}">
                    <a16:creationId xmlns:a16="http://schemas.microsoft.com/office/drawing/2014/main" id="{82BEE511-268B-4DB3-955F-AE0366ADB67D}"/>
                  </a:ext>
                </a:extLst>
              </p:cNvPr>
              <p:cNvCxnSpPr>
                <a:cxnSpLocks/>
                <a:stCxn id="113" idx="1"/>
              </p:cNvCxnSpPr>
              <p:nvPr/>
            </p:nvCxnSpPr>
            <p:spPr>
              <a:xfrm rot="10800000">
                <a:off x="6916994" y="4300845"/>
                <a:ext cx="225518" cy="1169996"/>
              </a:xfrm>
              <a:prstGeom prst="bentConnector2">
                <a:avLst/>
              </a:prstGeom>
              <a:noFill/>
              <a:ln w="6350" cap="flat" cmpd="sng" algn="ctr">
                <a:solidFill>
                  <a:srgbClr val="006BB7"/>
                </a:solidFill>
                <a:prstDash val="solid"/>
                <a:miter lim="800000"/>
                <a:tailEnd type="triangle"/>
              </a:ln>
              <a:effectLst/>
            </p:spPr>
          </p:cxnSp>
          <p:grpSp>
            <p:nvGrpSpPr>
              <p:cNvPr id="128" name="Group 127">
                <a:extLst>
                  <a:ext uri="{FF2B5EF4-FFF2-40B4-BE49-F238E27FC236}">
                    <a16:creationId xmlns:a16="http://schemas.microsoft.com/office/drawing/2014/main" id="{C2DAE9DC-D4F5-4E1F-8E65-92A841B1593E}"/>
                  </a:ext>
                </a:extLst>
              </p:cNvPr>
              <p:cNvGrpSpPr/>
              <p:nvPr/>
            </p:nvGrpSpPr>
            <p:grpSpPr>
              <a:xfrm>
                <a:off x="6176632" y="3954350"/>
                <a:ext cx="36000" cy="279507"/>
                <a:chOff x="3808008" y="5619976"/>
                <a:chExt cx="36000" cy="279507"/>
              </a:xfrm>
            </p:grpSpPr>
            <p:sp>
              <p:nvSpPr>
                <p:cNvPr id="131" name="Rectangle 130">
                  <a:extLst>
                    <a:ext uri="{FF2B5EF4-FFF2-40B4-BE49-F238E27FC236}">
                      <a16:creationId xmlns:a16="http://schemas.microsoft.com/office/drawing/2014/main" id="{00520F5D-492B-465E-BB2A-F0292E878500}"/>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2" name="Rectangle 131">
                  <a:extLst>
                    <a:ext uri="{FF2B5EF4-FFF2-40B4-BE49-F238E27FC236}">
                      <a16:creationId xmlns:a16="http://schemas.microsoft.com/office/drawing/2014/main" id="{EFE07285-532F-4841-B000-EF754854B32B}"/>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sp>
            <p:nvSpPr>
              <p:cNvPr id="129" name="TextBox 128">
                <a:extLst>
                  <a:ext uri="{FF2B5EF4-FFF2-40B4-BE49-F238E27FC236}">
                    <a16:creationId xmlns:a16="http://schemas.microsoft.com/office/drawing/2014/main" id="{BF61839F-EA9E-42B3-8974-01FBBC5DABCF}"/>
                  </a:ext>
                </a:extLst>
              </p:cNvPr>
              <p:cNvSpPr txBox="1"/>
              <p:nvPr/>
            </p:nvSpPr>
            <p:spPr>
              <a:xfrm>
                <a:off x="5494803" y="3940444"/>
                <a:ext cx="691899"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Operating point selection</a:t>
                </a:r>
              </a:p>
            </p:txBody>
          </p:sp>
          <p:cxnSp>
            <p:nvCxnSpPr>
              <p:cNvPr id="130" name="Connector: Elbow 129">
                <a:extLst>
                  <a:ext uri="{FF2B5EF4-FFF2-40B4-BE49-F238E27FC236}">
                    <a16:creationId xmlns:a16="http://schemas.microsoft.com/office/drawing/2014/main" id="{5B331546-8DE1-424E-837B-C4D4C7212DD2}"/>
                  </a:ext>
                </a:extLst>
              </p:cNvPr>
              <p:cNvCxnSpPr>
                <a:cxnSpLocks/>
                <a:stCxn id="101" idx="4"/>
              </p:cNvCxnSpPr>
              <p:nvPr/>
            </p:nvCxnSpPr>
            <p:spPr>
              <a:xfrm rot="5400000" flipH="1" flipV="1">
                <a:off x="5345577" y="3243245"/>
                <a:ext cx="101949" cy="1560159"/>
              </a:xfrm>
              <a:prstGeom prst="bentConnector4">
                <a:avLst>
                  <a:gd name="adj1" fmla="val -77858"/>
                  <a:gd name="adj2" fmla="val 55226"/>
                </a:avLst>
              </a:prstGeom>
              <a:noFill/>
              <a:ln w="6350" cap="flat" cmpd="sng" algn="ctr">
                <a:solidFill>
                  <a:srgbClr val="FF0000"/>
                </a:solidFill>
                <a:prstDash val="solid"/>
                <a:miter lim="800000"/>
                <a:tailEnd type="triangle"/>
              </a:ln>
              <a:effectLst/>
            </p:spPr>
          </p:cxnSp>
        </p:grpSp>
      </p:grpSp>
      <p:grpSp>
        <p:nvGrpSpPr>
          <p:cNvPr id="162" name="Group 161">
            <a:extLst>
              <a:ext uri="{FF2B5EF4-FFF2-40B4-BE49-F238E27FC236}">
                <a16:creationId xmlns:a16="http://schemas.microsoft.com/office/drawing/2014/main" id="{6DE16B5D-C40E-4A9F-AB3E-2237EE02B6C3}"/>
              </a:ext>
            </a:extLst>
          </p:cNvPr>
          <p:cNvGrpSpPr/>
          <p:nvPr/>
        </p:nvGrpSpPr>
        <p:grpSpPr>
          <a:xfrm>
            <a:off x="635175" y="1793324"/>
            <a:ext cx="5085861" cy="288000"/>
            <a:chOff x="256772" y="2048307"/>
            <a:chExt cx="4560497" cy="288000"/>
          </a:xfrm>
        </p:grpSpPr>
        <p:sp>
          <p:nvSpPr>
            <p:cNvPr id="163" name="Arrow: Pentagon 162">
              <a:extLst>
                <a:ext uri="{FF2B5EF4-FFF2-40B4-BE49-F238E27FC236}">
                  <a16:creationId xmlns:a16="http://schemas.microsoft.com/office/drawing/2014/main" id="{8DF51407-C5DB-4FA9-B6EF-3A74228BEBF7}"/>
                </a:ext>
              </a:extLst>
            </p:cNvPr>
            <p:cNvSpPr/>
            <p:nvPr/>
          </p:nvSpPr>
          <p:spPr bwMode="auto">
            <a:xfrm>
              <a:off x="4507274"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4" name="Arrow: Pentagon 163">
              <a:extLst>
                <a:ext uri="{FF2B5EF4-FFF2-40B4-BE49-F238E27FC236}">
                  <a16:creationId xmlns:a16="http://schemas.microsoft.com/office/drawing/2014/main" id="{3C0BEBA3-640B-4EAC-B05B-CEEE036F75C9}"/>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5" name="Rectangle 164">
              <a:extLst>
                <a:ext uri="{FF2B5EF4-FFF2-40B4-BE49-F238E27FC236}">
                  <a16:creationId xmlns:a16="http://schemas.microsoft.com/office/drawing/2014/main" id="{5995FD85-1229-4835-906F-2449786B8720}"/>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Stage 1: Optimise using GA for all operating points</a:t>
              </a:r>
            </a:p>
          </p:txBody>
        </p:sp>
      </p:grpSp>
      <p:grpSp>
        <p:nvGrpSpPr>
          <p:cNvPr id="166" name="Group 165">
            <a:extLst>
              <a:ext uri="{FF2B5EF4-FFF2-40B4-BE49-F238E27FC236}">
                <a16:creationId xmlns:a16="http://schemas.microsoft.com/office/drawing/2014/main" id="{F0DCEA7D-3D32-4811-AFA9-9AAF9754442B}"/>
              </a:ext>
            </a:extLst>
          </p:cNvPr>
          <p:cNvGrpSpPr/>
          <p:nvPr/>
        </p:nvGrpSpPr>
        <p:grpSpPr>
          <a:xfrm>
            <a:off x="5721157" y="1793324"/>
            <a:ext cx="6168173" cy="288000"/>
            <a:chOff x="256772" y="2048307"/>
            <a:chExt cx="5892258" cy="288000"/>
          </a:xfrm>
        </p:grpSpPr>
        <p:sp>
          <p:nvSpPr>
            <p:cNvPr id="167" name="Arrow: Pentagon 166">
              <a:extLst>
                <a:ext uri="{FF2B5EF4-FFF2-40B4-BE49-F238E27FC236}">
                  <a16:creationId xmlns:a16="http://schemas.microsoft.com/office/drawing/2014/main" id="{25FCA200-AF55-42AD-950A-61AF5E9EE624}"/>
                </a:ext>
              </a:extLst>
            </p:cNvPr>
            <p:cNvSpPr/>
            <p:nvPr/>
          </p:nvSpPr>
          <p:spPr bwMode="auto">
            <a:xfrm>
              <a:off x="5839035"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8" name="Arrow: Pentagon 167">
              <a:extLst>
                <a:ext uri="{FF2B5EF4-FFF2-40B4-BE49-F238E27FC236}">
                  <a16:creationId xmlns:a16="http://schemas.microsoft.com/office/drawing/2014/main" id="{6963E7A8-FD71-4324-A747-5D23AF4A462E}"/>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9" name="Rectangle 168">
              <a:extLst>
                <a:ext uri="{FF2B5EF4-FFF2-40B4-BE49-F238E27FC236}">
                  <a16:creationId xmlns:a16="http://schemas.microsoft.com/office/drawing/2014/main" id="{8BD843CA-1D23-4B10-BD28-6B17BE0D3D68}"/>
                </a:ext>
              </a:extLst>
            </p:cNvPr>
            <p:cNvSpPr/>
            <p:nvPr/>
          </p:nvSpPr>
          <p:spPr bwMode="auto">
            <a:xfrm>
              <a:off x="566883" y="2048307"/>
              <a:ext cx="5370671"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Stage 2: Fine tune gain map for full test cycle</a:t>
              </a:r>
            </a:p>
          </p:txBody>
        </p:sp>
      </p:grpSp>
      <p:grpSp>
        <p:nvGrpSpPr>
          <p:cNvPr id="170" name="Group 169">
            <a:extLst>
              <a:ext uri="{FF2B5EF4-FFF2-40B4-BE49-F238E27FC236}">
                <a16:creationId xmlns:a16="http://schemas.microsoft.com/office/drawing/2014/main" id="{1C747995-2DE3-44CE-BCC6-9A4DFDA14938}"/>
              </a:ext>
            </a:extLst>
          </p:cNvPr>
          <p:cNvGrpSpPr/>
          <p:nvPr/>
        </p:nvGrpSpPr>
        <p:grpSpPr>
          <a:xfrm>
            <a:off x="6565979" y="2141063"/>
            <a:ext cx="5165838" cy="4562403"/>
            <a:chOff x="6399724" y="2067180"/>
            <a:chExt cx="5165838" cy="4562403"/>
          </a:xfrm>
        </p:grpSpPr>
        <p:sp>
          <p:nvSpPr>
            <p:cNvPr id="171" name="Freeform: Shape 170">
              <a:extLst>
                <a:ext uri="{FF2B5EF4-FFF2-40B4-BE49-F238E27FC236}">
                  <a16:creationId xmlns:a16="http://schemas.microsoft.com/office/drawing/2014/main" id="{C376A63D-DB10-465C-9985-3BC33FA20BCB}"/>
                </a:ext>
              </a:extLst>
            </p:cNvPr>
            <p:cNvSpPr/>
            <p:nvPr/>
          </p:nvSpPr>
          <p:spPr>
            <a:xfrm>
              <a:off x="6399724" y="3594319"/>
              <a:ext cx="5129025" cy="3035264"/>
            </a:xfrm>
            <a:custGeom>
              <a:avLst/>
              <a:gdLst>
                <a:gd name="connsiteX0" fmla="*/ 2739146 w 5129025"/>
                <a:gd name="connsiteY0" fmla="*/ 0 h 3035264"/>
                <a:gd name="connsiteX1" fmla="*/ 5129025 w 5129025"/>
                <a:gd name="connsiteY1" fmla="*/ 0 h 3035264"/>
                <a:gd name="connsiteX2" fmla="*/ 5129025 w 5129025"/>
                <a:gd name="connsiteY2" fmla="*/ 2392420 h 3035264"/>
                <a:gd name="connsiteX3" fmla="*/ 5129025 w 5129025"/>
                <a:gd name="connsiteY3" fmla="*/ 2991324 h 3035264"/>
                <a:gd name="connsiteX4" fmla="*/ 5129025 w 5129025"/>
                <a:gd name="connsiteY4" fmla="*/ 3035264 h 3035264"/>
                <a:gd name="connsiteX5" fmla="*/ 0 w 5129025"/>
                <a:gd name="connsiteY5" fmla="*/ 3035264 h 3035264"/>
                <a:gd name="connsiteX6" fmla="*/ 0 w 5129025"/>
                <a:gd name="connsiteY6" fmla="*/ 2392420 h 3035264"/>
                <a:gd name="connsiteX7" fmla="*/ 2739146 w 5129025"/>
                <a:gd name="connsiteY7" fmla="*/ 2392420 h 303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025" h="3035264">
                  <a:moveTo>
                    <a:pt x="2739146" y="0"/>
                  </a:moveTo>
                  <a:lnTo>
                    <a:pt x="5129025" y="0"/>
                  </a:lnTo>
                  <a:lnTo>
                    <a:pt x="5129025" y="2392420"/>
                  </a:lnTo>
                  <a:lnTo>
                    <a:pt x="5129025" y="2991324"/>
                  </a:lnTo>
                  <a:lnTo>
                    <a:pt x="5129025" y="3035264"/>
                  </a:lnTo>
                  <a:lnTo>
                    <a:pt x="0" y="3035264"/>
                  </a:lnTo>
                  <a:lnTo>
                    <a:pt x="0" y="2392420"/>
                  </a:lnTo>
                  <a:lnTo>
                    <a:pt x="2739146" y="2392420"/>
                  </a:lnTo>
                  <a:close/>
                </a:path>
              </a:pathLst>
            </a:custGeom>
            <a:solidFill>
              <a:srgbClr val="FFFFFF">
                <a:lumMod val="95000"/>
              </a:srgbClr>
            </a:solidFill>
            <a:ln w="12700" cap="flat" cmpd="sng" algn="ctr">
              <a:solidFill>
                <a:srgbClr val="80808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72" name="TextBox 171">
              <a:extLst>
                <a:ext uri="{FF2B5EF4-FFF2-40B4-BE49-F238E27FC236}">
                  <a16:creationId xmlns:a16="http://schemas.microsoft.com/office/drawing/2014/main" id="{EDE33691-573F-4C7A-B8D1-5EE13F858A95}"/>
                </a:ext>
              </a:extLst>
            </p:cNvPr>
            <p:cNvSpPr txBox="1"/>
            <p:nvPr/>
          </p:nvSpPr>
          <p:spPr>
            <a:xfrm>
              <a:off x="9097235" y="3584315"/>
              <a:ext cx="140936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Parallel Computing</a:t>
              </a:r>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EF8C50F-E18B-4316-BCA3-4E04CC09D8E5}"/>
                    </a:ext>
                  </a:extLst>
                </p:cNvPr>
                <p:cNvSpPr txBox="1"/>
                <p:nvPr/>
              </p:nvSpPr>
              <p:spPr>
                <a:xfrm>
                  <a:off x="9200597" y="3959662"/>
                  <a:ext cx="1598526" cy="443382"/>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rPr>
                    <a:t>Add infinitesimal to maps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x</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x</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dirty="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000000"/>
                      </a:solidFill>
                      <a:effectLst/>
                      <a:uLnTx/>
                      <a:uFillTx/>
                    </a:rPr>
                    <a:t>Where: </a:t>
                  </a:r>
                  <a14:m>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=1</m:t>
                      </m:r>
                      <m:sSup>
                        <m:sSupPr>
                          <m:ctrlP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𝑒</m:t>
                          </m:r>
                        </m:e>
                        <m:sup>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−5</m:t>
                          </m:r>
                        </m:sup>
                      </m:sSup>
                    </m:oMath>
                  </a14:m>
                  <a:endParaRPr kumimoji="0" lang="en-GB" sz="800" b="0" i="0" u="none" strike="noStrike" kern="0" cap="none" spc="0" normalizeH="0" baseline="0" noProof="0" dirty="0">
                    <a:ln>
                      <a:noFill/>
                    </a:ln>
                    <a:solidFill>
                      <a:srgbClr val="000000"/>
                    </a:solidFill>
                    <a:effectLst/>
                    <a:uLnTx/>
                    <a:uFillTx/>
                  </a:endParaRPr>
                </a:p>
              </p:txBody>
            </p:sp>
          </mc:Choice>
          <mc:Fallback xmlns="">
            <p:sp>
              <p:nvSpPr>
                <p:cNvPr id="329" name="TextBox 328">
                  <a:extLst>
                    <a:ext uri="{FF2B5EF4-FFF2-40B4-BE49-F238E27FC236}">
                      <a16:creationId xmlns:a16="http://schemas.microsoft.com/office/drawing/2014/main" id="{B6095F58-6231-42FD-A74A-BE951DCF9185}"/>
                    </a:ext>
                  </a:extLst>
                </p:cNvPr>
                <p:cNvSpPr txBox="1">
                  <a:spLocks noRot="1" noChangeAspect="1" noMove="1" noResize="1" noEditPoints="1" noAdjustHandles="1" noChangeArrowheads="1" noChangeShapeType="1" noTextEdit="1"/>
                </p:cNvSpPr>
                <p:nvPr/>
              </p:nvSpPr>
              <p:spPr>
                <a:xfrm>
                  <a:off x="9200597" y="3959662"/>
                  <a:ext cx="1598526" cy="443382"/>
                </a:xfrm>
                <a:prstGeom prst="rect">
                  <a:avLst/>
                </a:prstGeom>
                <a:blipFill>
                  <a:blip r:embed="rId10"/>
                  <a:stretch>
                    <a:fillRect b="-4054"/>
                  </a:stretch>
                </a:blipFill>
                <a:ln>
                  <a:solidFill>
                    <a:schemeClr val="accent6"/>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6F921C2D-3D6D-4106-9B89-9F66CC5CDBC1}"/>
                    </a:ext>
                  </a:extLst>
                </p:cNvPr>
                <p:cNvSpPr txBox="1"/>
                <p:nvPr/>
              </p:nvSpPr>
              <p:spPr>
                <a:xfrm>
                  <a:off x="6936976" y="6028998"/>
                  <a:ext cx="1709583" cy="498269"/>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rPr>
                    <a:t>Finite Difference Gradients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𝑚𝑠𝑒</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den>
                        </m:f>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𝑚𝑠𝑒</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𝑦</m:t>
                            </m:r>
                          </m:den>
                        </m:f>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𝑥</m:t>
                        </m:r>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𝑦</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den>
                        </m:f>
                      </m:oMath>
                    </m:oMathPara>
                  </a14:m>
                  <a:endParaRPr kumimoji="0" lang="en-GB" sz="900" b="0" i="0" u="none" strike="noStrike" kern="0" cap="none" spc="0" normalizeH="0" baseline="0" noProof="0">
                    <a:ln>
                      <a:noFill/>
                    </a:ln>
                    <a:solidFill>
                      <a:srgbClr val="000000"/>
                    </a:solidFill>
                    <a:effectLst/>
                    <a:uLnTx/>
                    <a:uFillTx/>
                  </a:endParaRPr>
                </a:p>
              </p:txBody>
            </p:sp>
          </mc:Choice>
          <mc:Fallback xmlns="">
            <p:sp>
              <p:nvSpPr>
                <p:cNvPr id="330" name="TextBox 329">
                  <a:extLst>
                    <a:ext uri="{FF2B5EF4-FFF2-40B4-BE49-F238E27FC236}">
                      <a16:creationId xmlns:a16="http://schemas.microsoft.com/office/drawing/2014/main" id="{38AF5BAE-9057-4297-9AB3-2DE96354AAD0}"/>
                    </a:ext>
                  </a:extLst>
                </p:cNvPr>
                <p:cNvSpPr txBox="1">
                  <a:spLocks noRot="1" noChangeAspect="1" noMove="1" noResize="1" noEditPoints="1" noAdjustHandles="1" noChangeArrowheads="1" noChangeShapeType="1" noTextEdit="1"/>
                </p:cNvSpPr>
                <p:nvPr/>
              </p:nvSpPr>
              <p:spPr>
                <a:xfrm>
                  <a:off x="6936976" y="6028998"/>
                  <a:ext cx="1709583" cy="498269"/>
                </a:xfrm>
                <a:prstGeom prst="rect">
                  <a:avLst/>
                </a:prstGeom>
                <a:blipFill>
                  <a:blip r:embed="rId11"/>
                  <a:stretch>
                    <a:fillRect b="-2381"/>
                  </a:stretch>
                </a:blipFill>
                <a:ln>
                  <a:solidFill>
                    <a:schemeClr val="accent6"/>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3B087F77-5B43-450B-B660-186B7ED36F1F}"/>
                    </a:ext>
                  </a:extLst>
                </p:cNvPr>
                <p:cNvSpPr/>
                <p:nvPr/>
              </p:nvSpPr>
              <p:spPr>
                <a:xfrm>
                  <a:off x="10238251" y="4396908"/>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31" name="Rectangle 330">
                  <a:extLst>
                    <a:ext uri="{FF2B5EF4-FFF2-40B4-BE49-F238E27FC236}">
                      <a16:creationId xmlns:a16="http://schemas.microsoft.com/office/drawing/2014/main" id="{C388AB0E-AF3D-4180-82F8-CE70D78218FB}"/>
                    </a:ext>
                  </a:extLst>
                </p:cNvPr>
                <p:cNvSpPr>
                  <a:spLocks noRot="1" noChangeAspect="1" noMove="1" noResize="1" noEditPoints="1" noAdjustHandles="1" noChangeArrowheads="1" noChangeShapeType="1" noTextEdit="1"/>
                </p:cNvSpPr>
                <p:nvPr/>
              </p:nvSpPr>
              <p:spPr>
                <a:xfrm>
                  <a:off x="10238251" y="4396908"/>
                  <a:ext cx="580735" cy="215444"/>
                </a:xfrm>
                <a:prstGeom prst="rect">
                  <a:avLst/>
                </a:prstGeom>
                <a:blipFill>
                  <a:blip r:embed="rId12"/>
                  <a:stretch>
                    <a:fillRect/>
                  </a:stretch>
                </a:blipFill>
              </p:spPr>
              <p:txBody>
                <a:bodyPr/>
                <a:lstStyle/>
                <a:p>
                  <a:r>
                    <a:rPr lang="en-GB">
                      <a:noFill/>
                    </a:rPr>
                    <a:t> </a:t>
                  </a:r>
                </a:p>
              </p:txBody>
            </p:sp>
          </mc:Fallback>
        </mc:AlternateContent>
        <p:cxnSp>
          <p:nvCxnSpPr>
            <p:cNvPr id="176" name="Connector: Elbow 175">
              <a:extLst>
                <a:ext uri="{FF2B5EF4-FFF2-40B4-BE49-F238E27FC236}">
                  <a16:creationId xmlns:a16="http://schemas.microsoft.com/office/drawing/2014/main" id="{97932B8B-B371-471F-A526-6B50F0345095}"/>
                </a:ext>
              </a:extLst>
            </p:cNvPr>
            <p:cNvCxnSpPr>
              <a:cxnSpLocks/>
              <a:stCxn id="174" idx="1"/>
            </p:cNvCxnSpPr>
            <p:nvPr/>
          </p:nvCxnSpPr>
          <p:spPr>
            <a:xfrm rot="10800000">
              <a:off x="6622866" y="4300845"/>
              <a:ext cx="314110" cy="1977289"/>
            </a:xfrm>
            <a:prstGeom prst="bentConnector2">
              <a:avLst/>
            </a:prstGeom>
            <a:noFill/>
            <a:ln w="6350" cap="flat" cmpd="sng" algn="ctr">
              <a:solidFill>
                <a:srgbClr val="006BB7"/>
              </a:solidFill>
              <a:prstDash val="solid"/>
              <a:miter lim="800000"/>
              <a:tailEnd type="triangle"/>
            </a:ln>
            <a:effectLst/>
          </p:spPr>
        </p:cxnSp>
        <p:grpSp>
          <p:nvGrpSpPr>
            <p:cNvPr id="177" name="Group 176">
              <a:extLst>
                <a:ext uri="{FF2B5EF4-FFF2-40B4-BE49-F238E27FC236}">
                  <a16:creationId xmlns:a16="http://schemas.microsoft.com/office/drawing/2014/main" id="{56492283-5457-4F31-95BC-65F7FA430EBF}"/>
                </a:ext>
              </a:extLst>
            </p:cNvPr>
            <p:cNvGrpSpPr/>
            <p:nvPr/>
          </p:nvGrpSpPr>
          <p:grpSpPr>
            <a:xfrm>
              <a:off x="9631769" y="4655665"/>
              <a:ext cx="1707292" cy="903700"/>
              <a:chOff x="9680622" y="4395406"/>
              <a:chExt cx="1707292" cy="903700"/>
            </a:xfrm>
          </p:grpSpPr>
          <p:sp>
            <p:nvSpPr>
              <p:cNvPr id="208" name="TextBox 207">
                <a:extLst>
                  <a:ext uri="{FF2B5EF4-FFF2-40B4-BE49-F238E27FC236}">
                    <a16:creationId xmlns:a16="http://schemas.microsoft.com/office/drawing/2014/main" id="{64E3FE8F-4416-4983-A743-BD0E7611D6A9}"/>
                  </a:ext>
                </a:extLst>
              </p:cNvPr>
              <p:cNvSpPr txBox="1"/>
              <p:nvPr/>
            </p:nvSpPr>
            <p:spPr>
              <a:xfrm>
                <a:off x="9680622" y="4395406"/>
                <a:ext cx="1707292" cy="903700"/>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rPr>
                  <a:t>Image of the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p:txBody>
          </p:sp>
          <p:pic>
            <p:nvPicPr>
              <p:cNvPr id="209" name="Picture 208">
                <a:extLst>
                  <a:ext uri="{FF2B5EF4-FFF2-40B4-BE49-F238E27FC236}">
                    <a16:creationId xmlns:a16="http://schemas.microsoft.com/office/drawing/2014/main" id="{A84B1A08-5E8F-4110-82A0-060A1CA04843}"/>
                  </a:ext>
                </a:extLst>
              </p:cNvPr>
              <p:cNvPicPr>
                <a:picLocks noChangeAspect="1"/>
              </p:cNvPicPr>
              <p:nvPr/>
            </p:nvPicPr>
            <p:blipFill>
              <a:blip r:embed="rId13"/>
              <a:stretch>
                <a:fillRect/>
              </a:stretch>
            </p:blipFill>
            <p:spPr>
              <a:xfrm>
                <a:off x="9817418" y="4673004"/>
                <a:ext cx="1443625" cy="528156"/>
              </a:xfrm>
              <a:prstGeom prst="rect">
                <a:avLst/>
              </a:prstGeom>
            </p:spPr>
          </p:pic>
        </p:grpSp>
        <p:cxnSp>
          <p:nvCxnSpPr>
            <p:cNvPr id="178" name="Straight Arrow Connector 177">
              <a:extLst>
                <a:ext uri="{FF2B5EF4-FFF2-40B4-BE49-F238E27FC236}">
                  <a16:creationId xmlns:a16="http://schemas.microsoft.com/office/drawing/2014/main" id="{1479151F-A730-40FB-8694-0D6B4C52F72A}"/>
                </a:ext>
              </a:extLst>
            </p:cNvPr>
            <p:cNvCxnSpPr>
              <a:cxnSpLocks/>
            </p:cNvCxnSpPr>
            <p:nvPr/>
          </p:nvCxnSpPr>
          <p:spPr>
            <a:xfrm>
              <a:off x="10283333" y="4403044"/>
              <a:ext cx="0" cy="255788"/>
            </a:xfrm>
            <a:prstGeom prst="straightConnector1">
              <a:avLst/>
            </a:prstGeom>
            <a:noFill/>
            <a:ln w="6350" cap="flat" cmpd="sng" algn="ctr">
              <a:solidFill>
                <a:srgbClr val="006BB7"/>
              </a:solidFill>
              <a:prstDash val="solid"/>
              <a:miter lim="800000"/>
              <a:tailEnd type="triangle"/>
            </a:ln>
            <a:effectLst/>
          </p:spPr>
        </p:cxnSp>
        <p:cxnSp>
          <p:nvCxnSpPr>
            <p:cNvPr id="179" name="Connector: Elbow 178">
              <a:extLst>
                <a:ext uri="{FF2B5EF4-FFF2-40B4-BE49-F238E27FC236}">
                  <a16:creationId xmlns:a16="http://schemas.microsoft.com/office/drawing/2014/main" id="{2F7EC52C-544D-4460-A784-C468BBE01311}"/>
                </a:ext>
              </a:extLst>
            </p:cNvPr>
            <p:cNvCxnSpPr>
              <a:cxnSpLocks/>
            </p:cNvCxnSpPr>
            <p:nvPr/>
          </p:nvCxnSpPr>
          <p:spPr>
            <a:xfrm rot="5400000">
              <a:off x="8193819" y="4869642"/>
              <a:ext cx="1741050" cy="794328"/>
            </a:xfrm>
            <a:prstGeom prst="bentConnector2">
              <a:avLst/>
            </a:prstGeom>
            <a:noFill/>
            <a:ln w="6350" cap="flat" cmpd="sng" algn="ctr">
              <a:solidFill>
                <a:srgbClr val="006BB7"/>
              </a:solidFill>
              <a:prstDash val="solid"/>
              <a:miter lim="800000"/>
              <a:tailEnd type="triangle"/>
            </a:ln>
            <a:effectLst/>
          </p:spPr>
        </p:cxnSp>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531AC0F7-F667-4909-8660-9ADF64886C9E}"/>
                    </a:ext>
                  </a:extLst>
                </p:cNvPr>
                <p:cNvSpPr/>
                <p:nvPr/>
              </p:nvSpPr>
              <p:spPr>
                <a:xfrm>
                  <a:off x="8639030" y="5951891"/>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37" name="Rectangle 336">
                  <a:extLst>
                    <a:ext uri="{FF2B5EF4-FFF2-40B4-BE49-F238E27FC236}">
                      <a16:creationId xmlns:a16="http://schemas.microsoft.com/office/drawing/2014/main" id="{5BF2A260-FE77-49C8-848E-B936613D2674}"/>
                    </a:ext>
                  </a:extLst>
                </p:cNvPr>
                <p:cNvSpPr>
                  <a:spLocks noRot="1" noChangeAspect="1" noMove="1" noResize="1" noEditPoints="1" noAdjustHandles="1" noChangeArrowheads="1" noChangeShapeType="1" noTextEdit="1"/>
                </p:cNvSpPr>
                <p:nvPr/>
              </p:nvSpPr>
              <p:spPr>
                <a:xfrm>
                  <a:off x="8639030" y="5951891"/>
                  <a:ext cx="580735" cy="215444"/>
                </a:xfrm>
                <a:prstGeom prst="rect">
                  <a:avLst/>
                </a:prstGeom>
                <a:blipFill>
                  <a:blip r:embed="rId12"/>
                  <a:stretch>
                    <a:fillRect/>
                  </a:stretch>
                </a:blipFill>
              </p:spPr>
              <p:txBody>
                <a:bodyPr/>
                <a:lstStyle/>
                <a:p>
                  <a:r>
                    <a:rPr lang="en-GB">
                      <a:noFill/>
                    </a:rPr>
                    <a:t> </a:t>
                  </a:r>
                </a:p>
              </p:txBody>
            </p:sp>
          </mc:Fallback>
        </mc:AlternateContent>
        <p:sp>
          <p:nvSpPr>
            <p:cNvPr id="181" name="TextBox 180">
              <a:extLst>
                <a:ext uri="{FF2B5EF4-FFF2-40B4-BE49-F238E27FC236}">
                  <a16:creationId xmlns:a16="http://schemas.microsoft.com/office/drawing/2014/main" id="{B2332DF6-BE82-40F9-A1A1-4121E2230127}"/>
                </a:ext>
              </a:extLst>
            </p:cNvPr>
            <p:cNvSpPr txBox="1"/>
            <p:nvPr/>
          </p:nvSpPr>
          <p:spPr>
            <a:xfrm>
              <a:off x="9625824" y="5821153"/>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grpSp>
          <p:nvGrpSpPr>
            <p:cNvPr id="182" name="Group 181">
              <a:extLst>
                <a:ext uri="{FF2B5EF4-FFF2-40B4-BE49-F238E27FC236}">
                  <a16:creationId xmlns:a16="http://schemas.microsoft.com/office/drawing/2014/main" id="{8DDA2DD7-3AE9-466E-A824-A8AB8EE789A6}"/>
                </a:ext>
              </a:extLst>
            </p:cNvPr>
            <p:cNvGrpSpPr/>
            <p:nvPr/>
          </p:nvGrpSpPr>
          <p:grpSpPr>
            <a:xfrm>
              <a:off x="11093871" y="6045611"/>
              <a:ext cx="36000" cy="279507"/>
              <a:chOff x="3808008" y="5619976"/>
              <a:chExt cx="36000" cy="279507"/>
            </a:xfrm>
          </p:grpSpPr>
          <p:sp>
            <p:nvSpPr>
              <p:cNvPr id="206" name="Rectangle 205">
                <a:extLst>
                  <a:ext uri="{FF2B5EF4-FFF2-40B4-BE49-F238E27FC236}">
                    <a16:creationId xmlns:a16="http://schemas.microsoft.com/office/drawing/2014/main" id="{A54AD88B-6E6D-4F14-B25F-59A2FAE9920C}"/>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7" name="Rectangle 206">
                <a:extLst>
                  <a:ext uri="{FF2B5EF4-FFF2-40B4-BE49-F238E27FC236}">
                    <a16:creationId xmlns:a16="http://schemas.microsoft.com/office/drawing/2014/main" id="{38C793AF-9F63-409C-8B6C-C5E9FD63CE5F}"/>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DED1B5CD-3EE5-4DE9-9588-AC9212962BAD}"/>
                    </a:ext>
                  </a:extLst>
                </p:cNvPr>
                <p:cNvSpPr/>
                <p:nvPr/>
              </p:nvSpPr>
              <p:spPr>
                <a:xfrm>
                  <a:off x="9639939" y="6087689"/>
                  <a:ext cx="1317348"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MSE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340" name="Rectangle 339">
                  <a:extLst>
                    <a:ext uri="{FF2B5EF4-FFF2-40B4-BE49-F238E27FC236}">
                      <a16:creationId xmlns:a16="http://schemas.microsoft.com/office/drawing/2014/main" id="{85A4BD2C-3287-4F25-B17D-8E983AF7BECC}"/>
                    </a:ext>
                  </a:extLst>
                </p:cNvPr>
                <p:cNvSpPr>
                  <a:spLocks noRot="1" noChangeAspect="1" noMove="1" noResize="1" noEditPoints="1" noAdjustHandles="1" noChangeArrowheads="1" noChangeShapeType="1" noTextEdit="1"/>
                </p:cNvSpPr>
                <p:nvPr/>
              </p:nvSpPr>
              <p:spPr>
                <a:xfrm>
                  <a:off x="9639939" y="6087689"/>
                  <a:ext cx="1317348" cy="315536"/>
                </a:xfrm>
                <a:prstGeom prst="rect">
                  <a:avLst/>
                </a:prstGeom>
                <a:blipFill>
                  <a:blip r:embed="rId14"/>
                  <a:stretch>
                    <a:fillRect t="-35294" b="-31373"/>
                  </a:stretch>
                </a:blipFill>
              </p:spPr>
              <p:txBody>
                <a:bodyPr/>
                <a:lstStyle/>
                <a:p>
                  <a:r>
                    <a:rPr lang="en-GB">
                      <a:noFill/>
                    </a:rPr>
                    <a:t> </a:t>
                  </a:r>
                </a:p>
              </p:txBody>
            </p:sp>
          </mc:Fallback>
        </mc:AlternateContent>
        <p:grpSp>
          <p:nvGrpSpPr>
            <p:cNvPr id="184" name="Group 183">
              <a:extLst>
                <a:ext uri="{FF2B5EF4-FFF2-40B4-BE49-F238E27FC236}">
                  <a16:creationId xmlns:a16="http://schemas.microsoft.com/office/drawing/2014/main" id="{C8D84D8E-2BE6-4B90-B248-655EFD58E268}"/>
                </a:ext>
              </a:extLst>
            </p:cNvPr>
            <p:cNvGrpSpPr/>
            <p:nvPr/>
          </p:nvGrpSpPr>
          <p:grpSpPr>
            <a:xfrm>
              <a:off x="8631180" y="6119331"/>
              <a:ext cx="36000" cy="317607"/>
              <a:chOff x="5420652" y="5235689"/>
              <a:chExt cx="36000" cy="317607"/>
            </a:xfrm>
          </p:grpSpPr>
          <p:sp>
            <p:nvSpPr>
              <p:cNvPr id="203" name="Rectangle 202">
                <a:extLst>
                  <a:ext uri="{FF2B5EF4-FFF2-40B4-BE49-F238E27FC236}">
                    <a16:creationId xmlns:a16="http://schemas.microsoft.com/office/drawing/2014/main" id="{D2296B5F-5CC3-4E48-847A-F58A61FDF2A7}"/>
                  </a:ext>
                </a:extLst>
              </p:cNvPr>
              <p:cNvSpPr/>
              <p:nvPr/>
            </p:nvSpPr>
            <p:spPr>
              <a:xfrm>
                <a:off x="5420652" y="5376492"/>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4" name="Rectangle 203">
                <a:extLst>
                  <a:ext uri="{FF2B5EF4-FFF2-40B4-BE49-F238E27FC236}">
                    <a16:creationId xmlns:a16="http://schemas.microsoft.com/office/drawing/2014/main" id="{8E59A727-B239-49B4-8263-9554AFAA2349}"/>
                  </a:ext>
                </a:extLst>
              </p:cNvPr>
              <p:cNvSpPr/>
              <p:nvPr/>
            </p:nvSpPr>
            <p:spPr>
              <a:xfrm>
                <a:off x="5420652" y="551729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5" name="Rectangle 204">
                <a:extLst>
                  <a:ext uri="{FF2B5EF4-FFF2-40B4-BE49-F238E27FC236}">
                    <a16:creationId xmlns:a16="http://schemas.microsoft.com/office/drawing/2014/main" id="{012D0047-4EC6-4C72-91A0-5DFBDDFE8AED}"/>
                  </a:ext>
                </a:extLst>
              </p:cNvPr>
              <p:cNvSpPr/>
              <p:nvPr/>
            </p:nvSpPr>
            <p:spPr>
              <a:xfrm>
                <a:off x="5420652" y="5235689"/>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nvGrpSpPr>
            <p:cNvPr id="185" name="Group 184">
              <a:extLst>
                <a:ext uri="{FF2B5EF4-FFF2-40B4-BE49-F238E27FC236}">
                  <a16:creationId xmlns:a16="http://schemas.microsoft.com/office/drawing/2014/main" id="{BB311C76-996E-4666-A04A-6919A4EDD2E7}"/>
                </a:ext>
              </a:extLst>
            </p:cNvPr>
            <p:cNvGrpSpPr/>
            <p:nvPr/>
          </p:nvGrpSpPr>
          <p:grpSpPr>
            <a:xfrm>
              <a:off x="9611672" y="6260134"/>
              <a:ext cx="36000" cy="176804"/>
              <a:chOff x="5420652" y="5376492"/>
              <a:chExt cx="36000" cy="176804"/>
            </a:xfrm>
          </p:grpSpPr>
          <p:sp>
            <p:nvSpPr>
              <p:cNvPr id="201" name="Rectangle 200">
                <a:extLst>
                  <a:ext uri="{FF2B5EF4-FFF2-40B4-BE49-F238E27FC236}">
                    <a16:creationId xmlns:a16="http://schemas.microsoft.com/office/drawing/2014/main" id="{03EA6263-E7BC-4A25-9371-E41BEE585A3E}"/>
                  </a:ext>
                </a:extLst>
              </p:cNvPr>
              <p:cNvSpPr/>
              <p:nvPr/>
            </p:nvSpPr>
            <p:spPr>
              <a:xfrm>
                <a:off x="5420652" y="5376492"/>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2" name="Rectangle 201">
                <a:extLst>
                  <a:ext uri="{FF2B5EF4-FFF2-40B4-BE49-F238E27FC236}">
                    <a16:creationId xmlns:a16="http://schemas.microsoft.com/office/drawing/2014/main" id="{DA8DEA12-3EB8-4EB6-9312-599BA0F27B7C}"/>
                  </a:ext>
                </a:extLst>
              </p:cNvPr>
              <p:cNvSpPr/>
              <p:nvPr/>
            </p:nvSpPr>
            <p:spPr>
              <a:xfrm>
                <a:off x="5420652" y="551729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86" name="Straight Arrow Connector 185">
              <a:extLst>
                <a:ext uri="{FF2B5EF4-FFF2-40B4-BE49-F238E27FC236}">
                  <a16:creationId xmlns:a16="http://schemas.microsoft.com/office/drawing/2014/main" id="{7E35EEB9-A1F6-45F9-8473-660380B719C9}"/>
                </a:ext>
              </a:extLst>
            </p:cNvPr>
            <p:cNvCxnSpPr>
              <a:cxnSpLocks/>
              <a:endCxn id="203" idx="3"/>
            </p:cNvCxnSpPr>
            <p:nvPr/>
          </p:nvCxnSpPr>
          <p:spPr>
            <a:xfrm flipH="1" flipV="1">
              <a:off x="8667180" y="6278134"/>
              <a:ext cx="944494" cy="2"/>
            </a:xfrm>
            <a:prstGeom prst="straightConnector1">
              <a:avLst/>
            </a:prstGeom>
            <a:noFill/>
            <a:ln w="6350" cap="flat" cmpd="sng" algn="ctr">
              <a:solidFill>
                <a:srgbClr val="006BB7"/>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14CF4CAB-E347-4F57-A7CF-A7E6A5EFE2A8}"/>
                </a:ext>
              </a:extLst>
            </p:cNvPr>
            <p:cNvCxnSpPr>
              <a:cxnSpLocks/>
            </p:cNvCxnSpPr>
            <p:nvPr/>
          </p:nvCxnSpPr>
          <p:spPr>
            <a:xfrm flipH="1">
              <a:off x="8667180" y="6418938"/>
              <a:ext cx="944492" cy="0"/>
            </a:xfrm>
            <a:prstGeom prst="straightConnector1">
              <a:avLst/>
            </a:prstGeom>
            <a:noFill/>
            <a:ln w="6350" cap="flat" cmpd="sng" algn="ctr">
              <a:solidFill>
                <a:srgbClr val="006BB7"/>
              </a:solidFill>
              <a:prstDash val="solid"/>
              <a:miter lim="800000"/>
              <a:tailEnd type="triangle"/>
            </a:ln>
            <a:effectLst/>
          </p:spPr>
        </p:cxn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7B746080-4CDB-41C5-A619-1FB390B77E6A}"/>
                    </a:ext>
                  </a:extLst>
                </p:cNvPr>
                <p:cNvSpPr/>
                <p:nvPr/>
              </p:nvSpPr>
              <p:spPr>
                <a:xfrm>
                  <a:off x="9237234" y="6244540"/>
                  <a:ext cx="450764"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mse</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45" name="Rectangle 344">
                  <a:extLst>
                    <a:ext uri="{FF2B5EF4-FFF2-40B4-BE49-F238E27FC236}">
                      <a16:creationId xmlns:a16="http://schemas.microsoft.com/office/drawing/2014/main" id="{C958A01A-2AC3-44B1-A299-F1DEFB0BDEAE}"/>
                    </a:ext>
                  </a:extLst>
                </p:cNvPr>
                <p:cNvSpPr>
                  <a:spLocks noRot="1" noChangeAspect="1" noMove="1" noResize="1" noEditPoints="1" noAdjustHandles="1" noChangeArrowheads="1" noChangeShapeType="1" noTextEdit="1"/>
                </p:cNvSpPr>
                <p:nvPr/>
              </p:nvSpPr>
              <p:spPr>
                <a:xfrm>
                  <a:off x="9237234" y="6244540"/>
                  <a:ext cx="450764" cy="215444"/>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9" name="Rectangle 188">
                  <a:extLst>
                    <a:ext uri="{FF2B5EF4-FFF2-40B4-BE49-F238E27FC236}">
                      <a16:creationId xmlns:a16="http://schemas.microsoft.com/office/drawing/2014/main" id="{C753C573-01E8-453A-880A-86DAB2EA853D}"/>
                    </a:ext>
                  </a:extLst>
                </p:cNvPr>
                <p:cNvSpPr/>
                <p:nvPr/>
              </p:nvSpPr>
              <p:spPr>
                <a:xfrm>
                  <a:off x="9369198" y="6096897"/>
                  <a:ext cx="296300"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oMath>
                  </a14:m>
                  <a:r>
                    <a:rPr kumimoji="0" lang="en-GB" sz="800" b="0" i="0" u="none" strike="noStrike" kern="0" cap="none" spc="0" normalizeH="0" baseline="0" noProof="0">
                      <a:ln>
                        <a:noFill/>
                      </a:ln>
                      <a:solidFill>
                        <a:srgbClr val="254E53"/>
                      </a:solidFill>
                      <a:effectLst/>
                      <a:uLnTx/>
                      <a:uFillTx/>
                    </a:rPr>
                    <a:t>y</a:t>
                  </a:r>
                </a:p>
              </p:txBody>
            </p:sp>
          </mc:Choice>
          <mc:Fallback xmlns="">
            <p:sp>
              <p:nvSpPr>
                <p:cNvPr id="346" name="Rectangle 345">
                  <a:extLst>
                    <a:ext uri="{FF2B5EF4-FFF2-40B4-BE49-F238E27FC236}">
                      <a16:creationId xmlns:a16="http://schemas.microsoft.com/office/drawing/2014/main" id="{0FC7F0B2-888E-4781-8E52-EAD5C48B9D80}"/>
                    </a:ext>
                  </a:extLst>
                </p:cNvPr>
                <p:cNvSpPr>
                  <a:spLocks noRot="1" noChangeAspect="1" noMove="1" noResize="1" noEditPoints="1" noAdjustHandles="1" noChangeArrowheads="1" noChangeShapeType="1" noTextEdit="1"/>
                </p:cNvSpPr>
                <p:nvPr/>
              </p:nvSpPr>
              <p:spPr>
                <a:xfrm>
                  <a:off x="9369198" y="6096897"/>
                  <a:ext cx="296300" cy="215444"/>
                </a:xfrm>
                <a:prstGeom prst="rect">
                  <a:avLst/>
                </a:prstGeom>
                <a:blipFill>
                  <a:blip r:embed="rId16"/>
                  <a:stretch>
                    <a:fillRect b="-8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0" name="Rectangle 189">
                  <a:extLst>
                    <a:ext uri="{FF2B5EF4-FFF2-40B4-BE49-F238E27FC236}">
                      <a16:creationId xmlns:a16="http://schemas.microsoft.com/office/drawing/2014/main" id="{144552A0-7182-4DCF-9E6E-9E0DB1FF3C9A}"/>
                    </a:ext>
                  </a:extLst>
                </p:cNvPr>
                <p:cNvSpPr/>
                <p:nvPr/>
              </p:nvSpPr>
              <p:spPr>
                <a:xfrm>
                  <a:off x="9444224" y="4396281"/>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47" name="Rectangle 346">
                  <a:extLst>
                    <a:ext uri="{FF2B5EF4-FFF2-40B4-BE49-F238E27FC236}">
                      <a16:creationId xmlns:a16="http://schemas.microsoft.com/office/drawing/2014/main" id="{FD895F5A-29C4-4CA4-934C-5B66EB9C69BD}"/>
                    </a:ext>
                  </a:extLst>
                </p:cNvPr>
                <p:cNvSpPr>
                  <a:spLocks noRot="1" noChangeAspect="1" noMove="1" noResize="1" noEditPoints="1" noAdjustHandles="1" noChangeArrowheads="1" noChangeShapeType="1" noTextEdit="1"/>
                </p:cNvSpPr>
                <p:nvPr/>
              </p:nvSpPr>
              <p:spPr>
                <a:xfrm>
                  <a:off x="9444224" y="4396281"/>
                  <a:ext cx="580735" cy="215444"/>
                </a:xfrm>
                <a:prstGeom prst="rect">
                  <a:avLst/>
                </a:prstGeom>
                <a:blipFill>
                  <a:blip r:embed="rId17"/>
                  <a:stretch>
                    <a:fillRect/>
                  </a:stretch>
                </a:blipFill>
              </p:spPr>
              <p:txBody>
                <a:bodyPr/>
                <a:lstStyle/>
                <a:p>
                  <a:r>
                    <a:rPr lang="en-GB">
                      <a:noFill/>
                    </a:rPr>
                    <a:t> </a:t>
                  </a:r>
                </a:p>
              </p:txBody>
            </p:sp>
          </mc:Fallback>
        </mc:AlternateContent>
        <p:grpSp>
          <p:nvGrpSpPr>
            <p:cNvPr id="191" name="Group 190">
              <a:extLst>
                <a:ext uri="{FF2B5EF4-FFF2-40B4-BE49-F238E27FC236}">
                  <a16:creationId xmlns:a16="http://schemas.microsoft.com/office/drawing/2014/main" id="{F24321F5-A600-4369-9BA9-6F1EB8750EEA}"/>
                </a:ext>
              </a:extLst>
            </p:cNvPr>
            <p:cNvGrpSpPr/>
            <p:nvPr/>
          </p:nvGrpSpPr>
          <p:grpSpPr>
            <a:xfrm rot="16200000">
              <a:off x="10467416" y="5415432"/>
              <a:ext cx="36000" cy="279507"/>
              <a:chOff x="3808008" y="5619976"/>
              <a:chExt cx="36000" cy="279507"/>
            </a:xfrm>
          </p:grpSpPr>
          <p:sp>
            <p:nvSpPr>
              <p:cNvPr id="199" name="Rectangle 198">
                <a:extLst>
                  <a:ext uri="{FF2B5EF4-FFF2-40B4-BE49-F238E27FC236}">
                    <a16:creationId xmlns:a16="http://schemas.microsoft.com/office/drawing/2014/main" id="{AE48C2CD-72B7-43FC-83D6-D77C5256207A}"/>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0" name="Rectangle 199">
                <a:extLst>
                  <a:ext uri="{FF2B5EF4-FFF2-40B4-BE49-F238E27FC236}">
                    <a16:creationId xmlns:a16="http://schemas.microsoft.com/office/drawing/2014/main" id="{960947DA-C0EF-4917-804C-979338CD78FA}"/>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92" name="Connector: Elbow 191">
              <a:extLst>
                <a:ext uri="{FF2B5EF4-FFF2-40B4-BE49-F238E27FC236}">
                  <a16:creationId xmlns:a16="http://schemas.microsoft.com/office/drawing/2014/main" id="{684240C2-458B-40B0-AB04-36C45D48857E}"/>
                </a:ext>
              </a:extLst>
            </p:cNvPr>
            <p:cNvCxnSpPr>
              <a:cxnSpLocks/>
            </p:cNvCxnSpPr>
            <p:nvPr/>
          </p:nvCxnSpPr>
          <p:spPr>
            <a:xfrm rot="16200000" flipH="1">
              <a:off x="10501553" y="5435292"/>
              <a:ext cx="490427" cy="766209"/>
            </a:xfrm>
            <a:prstGeom prst="bentConnector4">
              <a:avLst>
                <a:gd name="adj1" fmla="val 39101"/>
                <a:gd name="adj2" fmla="val 118647"/>
              </a:avLst>
            </a:prstGeom>
            <a:noFill/>
            <a:ln w="6350" cap="flat" cmpd="sng" algn="ctr">
              <a:solidFill>
                <a:srgbClr val="006BB7"/>
              </a:solidFill>
              <a:prstDash val="solid"/>
              <a:miter lim="800000"/>
              <a:tailEnd type="triangle"/>
            </a:ln>
            <a:effectLst/>
          </p:spPr>
        </p:cxnSp>
        <p:cxnSp>
          <p:nvCxnSpPr>
            <p:cNvPr id="193" name="Connector: Elbow 192">
              <a:extLst>
                <a:ext uri="{FF2B5EF4-FFF2-40B4-BE49-F238E27FC236}">
                  <a16:creationId xmlns:a16="http://schemas.microsoft.com/office/drawing/2014/main" id="{D14FB2B6-22E7-4102-AD15-466BE47FE1F0}"/>
                </a:ext>
              </a:extLst>
            </p:cNvPr>
            <p:cNvCxnSpPr>
              <a:cxnSpLocks/>
            </p:cNvCxnSpPr>
            <p:nvPr/>
          </p:nvCxnSpPr>
          <p:spPr>
            <a:xfrm rot="16200000" flipH="1">
              <a:off x="10501553" y="5678800"/>
              <a:ext cx="733934" cy="522702"/>
            </a:xfrm>
            <a:prstGeom prst="bentConnector4">
              <a:avLst>
                <a:gd name="adj1" fmla="val 13301"/>
                <a:gd name="adj2" fmla="val 143734"/>
              </a:avLst>
            </a:prstGeom>
            <a:noFill/>
            <a:ln w="6350" cap="flat" cmpd="sng" algn="ctr">
              <a:solidFill>
                <a:srgbClr val="006BB7"/>
              </a:solidFill>
              <a:prstDash val="solid"/>
              <a:miter lim="800000"/>
              <a:tailEnd type="triangle"/>
            </a:ln>
            <a:effectLst/>
          </p:spPr>
        </p:cxnSp>
        <p:sp>
          <p:nvSpPr>
            <p:cNvPr id="194" name="Rectangle 193">
              <a:extLst>
                <a:ext uri="{FF2B5EF4-FFF2-40B4-BE49-F238E27FC236}">
                  <a16:creationId xmlns:a16="http://schemas.microsoft.com/office/drawing/2014/main" id="{CBA32880-AE3D-439C-9BED-368593ADFC1E}"/>
                </a:ext>
              </a:extLst>
            </p:cNvPr>
            <p:cNvSpPr/>
            <p:nvPr/>
          </p:nvSpPr>
          <p:spPr>
            <a:xfrm>
              <a:off x="10553268" y="5515086"/>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Target responses</a:t>
              </a:r>
            </a:p>
          </p:txBody>
        </p:sp>
        <p:sp>
          <p:nvSpPr>
            <p:cNvPr id="195" name="Rectangle 194">
              <a:extLst>
                <a:ext uri="{FF2B5EF4-FFF2-40B4-BE49-F238E27FC236}">
                  <a16:creationId xmlns:a16="http://schemas.microsoft.com/office/drawing/2014/main" id="{86C75BF6-1BAA-4CEB-9BD4-8098B66E4EE0}"/>
                </a:ext>
              </a:extLst>
            </p:cNvPr>
            <p:cNvSpPr/>
            <p:nvPr/>
          </p:nvSpPr>
          <p:spPr>
            <a:xfrm>
              <a:off x="10298361" y="5619820"/>
              <a:ext cx="777777"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Actual responses</a:t>
              </a:r>
            </a:p>
          </p:txBody>
        </p:sp>
        <p:sp>
          <p:nvSpPr>
            <p:cNvPr id="196" name="Right Brace 195">
              <a:extLst>
                <a:ext uri="{FF2B5EF4-FFF2-40B4-BE49-F238E27FC236}">
                  <a16:creationId xmlns:a16="http://schemas.microsoft.com/office/drawing/2014/main" id="{3B46530F-FF10-4781-82C5-64BC135688BB}"/>
                </a:ext>
              </a:extLst>
            </p:cNvPr>
            <p:cNvSpPr/>
            <p:nvPr/>
          </p:nvSpPr>
          <p:spPr>
            <a:xfrm>
              <a:off x="9568389" y="2067180"/>
              <a:ext cx="180477" cy="1286818"/>
            </a:xfrm>
            <a:prstGeom prst="rightBrace">
              <a:avLst/>
            </a:prstGeom>
            <a:noFill/>
            <a:ln w="6350" cap="flat" cmpd="sng" algn="ctr">
              <a:solidFill>
                <a:srgbClr val="006BB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54E53"/>
                </a:solidFill>
                <a:effectLst/>
                <a:uLnTx/>
                <a:uFillTx/>
              </a:endParaRPr>
            </a:p>
          </p:txBody>
        </p:sp>
        <p:cxnSp>
          <p:nvCxnSpPr>
            <p:cNvPr id="197" name="Connector: Elbow 196">
              <a:extLst>
                <a:ext uri="{FF2B5EF4-FFF2-40B4-BE49-F238E27FC236}">
                  <a16:creationId xmlns:a16="http://schemas.microsoft.com/office/drawing/2014/main" id="{54B1DD1D-9125-46A3-B122-636E6700AE7B}"/>
                </a:ext>
              </a:extLst>
            </p:cNvPr>
            <p:cNvCxnSpPr>
              <a:cxnSpLocks/>
            </p:cNvCxnSpPr>
            <p:nvPr/>
          </p:nvCxnSpPr>
          <p:spPr>
            <a:xfrm>
              <a:off x="9804609" y="2710816"/>
              <a:ext cx="1260000" cy="1944000"/>
            </a:xfrm>
            <a:prstGeom prst="bentConnector2">
              <a:avLst/>
            </a:prstGeom>
            <a:noFill/>
            <a:ln w="6350" cap="flat" cmpd="sng" algn="ctr">
              <a:solidFill>
                <a:srgbClr val="006BB7"/>
              </a:solidFill>
              <a:prstDash val="dash"/>
              <a:miter lim="800000"/>
              <a:tailEnd type="triangle"/>
            </a:ln>
            <a:effectLst/>
          </p:spPr>
        </p:cxnSp>
        <p:sp>
          <p:nvSpPr>
            <p:cNvPr id="198" name="TextBox 197">
              <a:extLst>
                <a:ext uri="{FF2B5EF4-FFF2-40B4-BE49-F238E27FC236}">
                  <a16:creationId xmlns:a16="http://schemas.microsoft.com/office/drawing/2014/main" id="{22D168FA-B2AC-4818-8614-271CCDFCC819}"/>
                </a:ext>
              </a:extLst>
            </p:cNvPr>
            <p:cNvSpPr txBox="1"/>
            <p:nvPr/>
          </p:nvSpPr>
          <p:spPr>
            <a:xfrm>
              <a:off x="9738623" y="2338450"/>
              <a:ext cx="182693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1"/>
                  </a:solidFill>
                  <a:effectLst/>
                  <a:uLnTx/>
                  <a:uFillTx/>
                </a:rPr>
                <a:t>Model compiled for processing</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1"/>
                  </a:solidFill>
                  <a:effectLst/>
                  <a:uLnTx/>
                  <a:uFillTx/>
                </a:rPr>
                <a:t>Using parallel computing</a:t>
              </a:r>
            </a:p>
          </p:txBody>
        </p:sp>
      </p:grpSp>
      <p:sp>
        <p:nvSpPr>
          <p:cNvPr id="210" name="Content Placeholder 1">
            <a:extLst>
              <a:ext uri="{FF2B5EF4-FFF2-40B4-BE49-F238E27FC236}">
                <a16:creationId xmlns:a16="http://schemas.microsoft.com/office/drawing/2014/main" id="{EAFBF62D-63A1-4AB5-8296-D248D95E5B4B}"/>
              </a:ext>
            </a:extLst>
          </p:cNvPr>
          <p:cNvSpPr txBox="1">
            <a:spLocks/>
          </p:cNvSpPr>
          <p:nvPr/>
        </p:nvSpPr>
        <p:spPr>
          <a:xfrm>
            <a:off x="468922" y="179683"/>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This is also for the same client but for a different plant model</a:t>
            </a:r>
          </a:p>
          <a:p>
            <a:r>
              <a:rPr lang="en-GB" dirty="0"/>
              <a:t>Optimised a multivariable control gain map in Simulink using hybrid optimiser (GA + gradient method) optimisation when the system is cannot be linearised</a:t>
            </a:r>
          </a:p>
          <a:p>
            <a:r>
              <a:rPr lang="en-GB" dirty="0"/>
              <a:t>It is a two-stage optimisation approach for more targeted optimisation</a:t>
            </a:r>
          </a:p>
        </p:txBody>
      </p:sp>
    </p:spTree>
    <p:custDataLst>
      <p:tags r:id="rId1"/>
    </p:custDataLst>
    <p:extLst>
      <p:ext uri="{BB962C8B-B14F-4D97-AF65-F5344CB8AC3E}">
        <p14:creationId xmlns:p14="http://schemas.microsoft.com/office/powerpoint/2010/main" val="422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6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1400"/>
                                        <p:tgtEl>
                                          <p:spTgt spid="98"/>
                                        </p:tgtEl>
                                      </p:cBhvr>
                                    </p:animEffect>
                                  </p:childTnLst>
                                </p:cTn>
                              </p:par>
                              <p:par>
                                <p:cTn id="13" presetID="22" presetClass="entr" presetSubtype="8" fill="hold" nodeType="with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wipe(left)">
                                      <p:cBhvr>
                                        <p:cTn id="15" dur="11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wipe(left)">
                                      <p:cBhvr>
                                        <p:cTn id="20" dur="1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B9231-CEC0-47AB-9ECB-1F6CF4A21A5D}"/>
              </a:ext>
            </a:extLst>
          </p:cNvPr>
          <p:cNvSpPr/>
          <p:nvPr/>
        </p:nvSpPr>
        <p:spPr>
          <a:xfrm>
            <a:off x="8689888" y="3329343"/>
            <a:ext cx="3403106" cy="33254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F1FD173-0A7F-48F8-97A1-9F95A90917A6}"/>
              </a:ext>
            </a:extLst>
          </p:cNvPr>
          <p:cNvSpPr txBox="1"/>
          <p:nvPr/>
        </p:nvSpPr>
        <p:spPr>
          <a:xfrm>
            <a:off x="173453" y="153938"/>
            <a:ext cx="3060162" cy="5909310"/>
          </a:xfrm>
          <a:prstGeom prst="rect">
            <a:avLst/>
          </a:prstGeom>
          <a:noFill/>
        </p:spPr>
        <p:txBody>
          <a:bodyPr wrap="square">
            <a:spAutoFit/>
          </a:bodyPr>
          <a:lstStyle/>
          <a:p>
            <a:r>
              <a:rPr lang="en-GB" altLang="en-US" sz="1800" dirty="0">
                <a:solidFill>
                  <a:schemeClr val="bg1"/>
                </a:solidFill>
              </a:rPr>
              <a:t>Model Parameterisation Tool (MPT) is a generic Matlab-based tool capable of emulating ECU strategy and populating ECU maps to match ECU model output to measured data. </a:t>
            </a:r>
          </a:p>
          <a:p>
            <a:endParaRPr lang="en-GB" altLang="en-US" dirty="0">
              <a:solidFill>
                <a:schemeClr val="bg1"/>
              </a:solidFill>
            </a:endParaRPr>
          </a:p>
          <a:p>
            <a:r>
              <a:rPr lang="en-GB" altLang="en-US" sz="1800" dirty="0">
                <a:solidFill>
                  <a:schemeClr val="bg1"/>
                </a:solidFill>
              </a:rPr>
              <a:t>The tool is now a standard Ricardo tool for emulating Simulink model and optimising Simulink models for control systems</a:t>
            </a:r>
            <a:r>
              <a:rPr lang="en-GB" altLang="en-US" dirty="0">
                <a:solidFill>
                  <a:schemeClr val="bg1"/>
                </a:solidFill>
              </a:rPr>
              <a:t> and ECU</a:t>
            </a:r>
            <a:r>
              <a:rPr lang="en-GB" altLang="en-US" sz="1800" dirty="0">
                <a:solidFill>
                  <a:schemeClr val="bg1"/>
                </a:solidFill>
              </a:rPr>
              <a:t> strategies.</a:t>
            </a:r>
          </a:p>
          <a:p>
            <a:endParaRPr lang="en-GB" altLang="en-US" dirty="0">
              <a:solidFill>
                <a:schemeClr val="bg1"/>
              </a:solidFill>
            </a:endParaRPr>
          </a:p>
          <a:p>
            <a:r>
              <a:rPr lang="en-GB" altLang="en-US" dirty="0">
                <a:solidFill>
                  <a:schemeClr val="bg1"/>
                </a:solidFill>
              </a:rPr>
              <a:t>MPT use advanced optimisation methods including hybrid optimisation and genetic algorithm.</a:t>
            </a:r>
          </a:p>
          <a:p>
            <a:endParaRPr lang="en-GB" altLang="en-US" dirty="0">
              <a:solidFill>
                <a:schemeClr val="bg1"/>
              </a:solidFill>
            </a:endParaRPr>
          </a:p>
          <a:p>
            <a:endParaRPr lang="en-GB" altLang="en-US" sz="1800" dirty="0">
              <a:solidFill>
                <a:schemeClr val="bg1"/>
              </a:solidFill>
            </a:endParaRPr>
          </a:p>
        </p:txBody>
      </p:sp>
      <p:pic>
        <p:nvPicPr>
          <p:cNvPr id="21" name="Picture 20">
            <a:extLst>
              <a:ext uri="{FF2B5EF4-FFF2-40B4-BE49-F238E27FC236}">
                <a16:creationId xmlns:a16="http://schemas.microsoft.com/office/drawing/2014/main" id="{02F725E0-F959-4BED-BADA-B89868D24489}"/>
              </a:ext>
            </a:extLst>
          </p:cNvPr>
          <p:cNvPicPr>
            <a:picLocks noChangeAspect="1"/>
          </p:cNvPicPr>
          <p:nvPr/>
        </p:nvPicPr>
        <p:blipFill>
          <a:blip r:embed="rId4"/>
          <a:stretch>
            <a:fillRect/>
          </a:stretch>
        </p:blipFill>
        <p:spPr>
          <a:xfrm>
            <a:off x="8575612" y="3348393"/>
            <a:ext cx="3422665" cy="3258400"/>
          </a:xfrm>
          <a:prstGeom prst="rect">
            <a:avLst/>
          </a:prstGeom>
        </p:spPr>
      </p:pic>
      <p:grpSp>
        <p:nvGrpSpPr>
          <p:cNvPr id="23" name="Group 22">
            <a:extLst>
              <a:ext uri="{FF2B5EF4-FFF2-40B4-BE49-F238E27FC236}">
                <a16:creationId xmlns:a16="http://schemas.microsoft.com/office/drawing/2014/main" id="{AFDC222B-04BC-4D57-9ACC-2442DE5BF753}"/>
              </a:ext>
            </a:extLst>
          </p:cNvPr>
          <p:cNvGrpSpPr/>
          <p:nvPr/>
        </p:nvGrpSpPr>
        <p:grpSpPr>
          <a:xfrm>
            <a:off x="6155217" y="6321569"/>
            <a:ext cx="2562290" cy="604933"/>
            <a:chOff x="729753" y="4952671"/>
            <a:chExt cx="2562290" cy="604933"/>
          </a:xfrm>
        </p:grpSpPr>
        <p:pic>
          <p:nvPicPr>
            <p:cNvPr id="24" name="Picture 23" descr="Logo, company name&#10;&#10;Description automatically generated">
              <a:extLst>
                <a:ext uri="{FF2B5EF4-FFF2-40B4-BE49-F238E27FC236}">
                  <a16:creationId xmlns:a16="http://schemas.microsoft.com/office/drawing/2014/main" id="{DA548C14-17BA-470E-AEA2-04A5DCE8FB5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667976" y="5172071"/>
              <a:ext cx="239322" cy="249797"/>
            </a:xfrm>
            <a:prstGeom prst="rect">
              <a:avLst/>
            </a:prstGeom>
          </p:spPr>
        </p:pic>
        <p:pic>
          <p:nvPicPr>
            <p:cNvPr id="25" name="Graphic 24" descr="Convertible with solid fill">
              <a:extLst>
                <a:ext uri="{FF2B5EF4-FFF2-40B4-BE49-F238E27FC236}">
                  <a16:creationId xmlns:a16="http://schemas.microsoft.com/office/drawing/2014/main" id="{EC8011ED-B377-47B9-9004-7AD987DB4D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9915" y="5017371"/>
              <a:ext cx="540233" cy="540233"/>
            </a:xfrm>
            <a:prstGeom prst="rect">
              <a:avLst/>
            </a:prstGeom>
          </p:spPr>
        </p:pic>
        <p:pic>
          <p:nvPicPr>
            <p:cNvPr id="26" name="Graphic 25" descr="Wi-Fi with solid fill">
              <a:extLst>
                <a:ext uri="{FF2B5EF4-FFF2-40B4-BE49-F238E27FC236}">
                  <a16:creationId xmlns:a16="http://schemas.microsoft.com/office/drawing/2014/main" id="{36A0A5F8-C0A0-44B6-B76D-85CAA36DE7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1117" y="4996582"/>
              <a:ext cx="410926" cy="410926"/>
            </a:xfrm>
            <a:prstGeom prst="rect">
              <a:avLst/>
            </a:prstGeom>
          </p:spPr>
        </p:pic>
        <p:sp>
          <p:nvSpPr>
            <p:cNvPr id="27" name="TextBox 26">
              <a:extLst>
                <a:ext uri="{FF2B5EF4-FFF2-40B4-BE49-F238E27FC236}">
                  <a16:creationId xmlns:a16="http://schemas.microsoft.com/office/drawing/2014/main" id="{C6B4CE71-4E83-4B81-9E23-1C93A5DC7976}"/>
                </a:ext>
              </a:extLst>
            </p:cNvPr>
            <p:cNvSpPr txBox="1"/>
            <p:nvPr/>
          </p:nvSpPr>
          <p:spPr>
            <a:xfrm>
              <a:off x="1002921" y="5176830"/>
              <a:ext cx="838737"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Simulation</a:t>
              </a:r>
            </a:p>
          </p:txBody>
        </p:sp>
        <p:sp>
          <p:nvSpPr>
            <p:cNvPr id="28" name="TextBox 27">
              <a:extLst>
                <a:ext uri="{FF2B5EF4-FFF2-40B4-BE49-F238E27FC236}">
                  <a16:creationId xmlns:a16="http://schemas.microsoft.com/office/drawing/2014/main" id="{9AA283DA-11F1-40CC-A71F-E75C3A1E78D1}"/>
                </a:ext>
              </a:extLst>
            </p:cNvPr>
            <p:cNvSpPr txBox="1"/>
            <p:nvPr/>
          </p:nvSpPr>
          <p:spPr>
            <a:xfrm>
              <a:off x="2028771" y="51123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Vehicle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Recording</a:t>
              </a:r>
            </a:p>
          </p:txBody>
        </p:sp>
        <p:sp>
          <p:nvSpPr>
            <p:cNvPr id="29" name="TextBox 28">
              <a:extLst>
                <a:ext uri="{FF2B5EF4-FFF2-40B4-BE49-F238E27FC236}">
                  <a16:creationId xmlns:a16="http://schemas.microsoft.com/office/drawing/2014/main" id="{0AF963F9-64E8-42AA-81A9-47A5A6EC2DC3}"/>
                </a:ext>
              </a:extLst>
            </p:cNvPr>
            <p:cNvSpPr txBox="1"/>
            <p:nvPr/>
          </p:nvSpPr>
          <p:spPr>
            <a:xfrm>
              <a:off x="729753" y="4952671"/>
              <a:ext cx="1669096"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rPr>
                <a:t>Source of target response</a:t>
              </a:r>
            </a:p>
          </p:txBody>
        </p:sp>
      </p:grpSp>
      <p:sp>
        <p:nvSpPr>
          <p:cNvPr id="31" name="TextBox 30">
            <a:extLst>
              <a:ext uri="{FF2B5EF4-FFF2-40B4-BE49-F238E27FC236}">
                <a16:creationId xmlns:a16="http://schemas.microsoft.com/office/drawing/2014/main" id="{2AFBCDAF-75EF-40FF-9190-0F19C0787987}"/>
              </a:ext>
            </a:extLst>
          </p:cNvPr>
          <p:cNvSpPr txBox="1"/>
          <p:nvPr/>
        </p:nvSpPr>
        <p:spPr>
          <a:xfrm>
            <a:off x="9474652" y="3038282"/>
            <a:ext cx="2236381" cy="338554"/>
          </a:xfrm>
          <a:prstGeom prst="rect">
            <a:avLst/>
          </a:prstGeom>
          <a:noFill/>
        </p:spPr>
        <p:txBody>
          <a:bodyPr wrap="none" rtlCol="0">
            <a:spAutoFit/>
          </a:bodyPr>
          <a:lstStyle/>
          <a:p>
            <a:r>
              <a:rPr lang="en-GB" sz="1600" dirty="0">
                <a:solidFill>
                  <a:srgbClr val="FFFFFF"/>
                </a:solidFill>
              </a:rPr>
              <a:t>Optimisation Algorithm</a:t>
            </a:r>
          </a:p>
        </p:txBody>
      </p:sp>
      <p:pic>
        <p:nvPicPr>
          <p:cNvPr id="34" name="Picture 2" descr="Controls &amp; calibration">
            <a:extLst>
              <a:ext uri="{FF2B5EF4-FFF2-40B4-BE49-F238E27FC236}">
                <a16:creationId xmlns:a16="http://schemas.microsoft.com/office/drawing/2014/main" id="{ED9336F9-1690-472F-A39C-65F90B06F9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914" y="374101"/>
            <a:ext cx="1375410" cy="1040727"/>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Bent 35">
            <a:extLst>
              <a:ext uri="{FF2B5EF4-FFF2-40B4-BE49-F238E27FC236}">
                <a16:creationId xmlns:a16="http://schemas.microsoft.com/office/drawing/2014/main" id="{177EB249-A9DC-4F62-85A4-C41527BD92D1}"/>
              </a:ext>
            </a:extLst>
          </p:cNvPr>
          <p:cNvSpPr/>
          <p:nvPr/>
        </p:nvSpPr>
        <p:spPr>
          <a:xfrm flipH="1">
            <a:off x="8669155" y="2362561"/>
            <a:ext cx="2122696" cy="704163"/>
          </a:xfrm>
          <a:prstGeom prst="bentArrow">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TextBox 36">
            <a:extLst>
              <a:ext uri="{FF2B5EF4-FFF2-40B4-BE49-F238E27FC236}">
                <a16:creationId xmlns:a16="http://schemas.microsoft.com/office/drawing/2014/main" id="{6DC1CE90-ACFA-4DB7-A6A3-3ACD5F5E14AB}"/>
              </a:ext>
            </a:extLst>
          </p:cNvPr>
          <p:cNvSpPr txBox="1"/>
          <p:nvPr/>
        </p:nvSpPr>
        <p:spPr>
          <a:xfrm>
            <a:off x="6425296" y="1361800"/>
            <a:ext cx="2122697" cy="338554"/>
          </a:xfrm>
          <a:prstGeom prst="rect">
            <a:avLst/>
          </a:prstGeom>
          <a:noFill/>
        </p:spPr>
        <p:txBody>
          <a:bodyPr wrap="none" rtlCol="0">
            <a:spAutoFit/>
          </a:bodyPr>
          <a:lstStyle/>
          <a:p>
            <a:r>
              <a:rPr lang="en-GB" sz="1600" dirty="0">
                <a:solidFill>
                  <a:srgbClr val="FFFFFF"/>
                </a:solidFill>
              </a:rPr>
              <a:t>Reconstructed Model</a:t>
            </a:r>
          </a:p>
        </p:txBody>
      </p:sp>
      <p:sp>
        <p:nvSpPr>
          <p:cNvPr id="38" name="TextBox 37">
            <a:extLst>
              <a:ext uri="{FF2B5EF4-FFF2-40B4-BE49-F238E27FC236}">
                <a16:creationId xmlns:a16="http://schemas.microsoft.com/office/drawing/2014/main" id="{60FB787B-D053-42E0-9E52-0865D8B95EFD}"/>
              </a:ext>
            </a:extLst>
          </p:cNvPr>
          <p:cNvSpPr txBox="1"/>
          <p:nvPr/>
        </p:nvSpPr>
        <p:spPr>
          <a:xfrm>
            <a:off x="4951096" y="3693700"/>
            <a:ext cx="2079415" cy="338554"/>
          </a:xfrm>
          <a:prstGeom prst="rect">
            <a:avLst/>
          </a:prstGeom>
          <a:noFill/>
        </p:spPr>
        <p:txBody>
          <a:bodyPr wrap="none" rtlCol="0">
            <a:spAutoFit/>
          </a:bodyPr>
          <a:lstStyle/>
          <a:p>
            <a:r>
              <a:rPr lang="en-GB" sz="1600" dirty="0">
                <a:solidFill>
                  <a:srgbClr val="FFFFFF"/>
                </a:solidFill>
              </a:rPr>
              <a:t>Parameter Optimiser</a:t>
            </a:r>
          </a:p>
        </p:txBody>
      </p:sp>
      <p:pic>
        <p:nvPicPr>
          <p:cNvPr id="39" name="Picture 38">
            <a:extLst>
              <a:ext uri="{FF2B5EF4-FFF2-40B4-BE49-F238E27FC236}">
                <a16:creationId xmlns:a16="http://schemas.microsoft.com/office/drawing/2014/main" id="{F786FAAE-DE11-4D90-8A6F-2674A6DDA8A8}"/>
              </a:ext>
            </a:extLst>
          </p:cNvPr>
          <p:cNvPicPr>
            <a:picLocks noChangeAspect="1"/>
          </p:cNvPicPr>
          <p:nvPr/>
        </p:nvPicPr>
        <p:blipFill>
          <a:blip r:embed="rId11"/>
          <a:stretch>
            <a:fillRect/>
          </a:stretch>
        </p:blipFill>
        <p:spPr>
          <a:xfrm>
            <a:off x="5028546" y="4009946"/>
            <a:ext cx="3519447" cy="2297417"/>
          </a:xfrm>
          <a:prstGeom prst="rect">
            <a:avLst/>
          </a:prstGeom>
        </p:spPr>
      </p:pic>
      <p:sp>
        <p:nvSpPr>
          <p:cNvPr id="40" name="TextBox 39">
            <a:extLst>
              <a:ext uri="{FF2B5EF4-FFF2-40B4-BE49-F238E27FC236}">
                <a16:creationId xmlns:a16="http://schemas.microsoft.com/office/drawing/2014/main" id="{17003C70-FBFC-49D1-9DA5-0733D458141F}"/>
              </a:ext>
            </a:extLst>
          </p:cNvPr>
          <p:cNvSpPr txBox="1"/>
          <p:nvPr/>
        </p:nvSpPr>
        <p:spPr>
          <a:xfrm>
            <a:off x="3729228" y="57255"/>
            <a:ext cx="1893467" cy="338554"/>
          </a:xfrm>
          <a:prstGeom prst="rect">
            <a:avLst/>
          </a:prstGeom>
          <a:noFill/>
        </p:spPr>
        <p:txBody>
          <a:bodyPr wrap="none" rtlCol="0">
            <a:spAutoFit/>
          </a:bodyPr>
          <a:lstStyle/>
          <a:p>
            <a:r>
              <a:rPr lang="en-GB" sz="1600" dirty="0">
                <a:solidFill>
                  <a:srgbClr val="FFFFFF"/>
                </a:solidFill>
              </a:rPr>
              <a:t>Actual Control Unit</a:t>
            </a:r>
          </a:p>
        </p:txBody>
      </p:sp>
      <p:sp>
        <p:nvSpPr>
          <p:cNvPr id="41" name="Arrow: Bent 40">
            <a:extLst>
              <a:ext uri="{FF2B5EF4-FFF2-40B4-BE49-F238E27FC236}">
                <a16:creationId xmlns:a16="http://schemas.microsoft.com/office/drawing/2014/main" id="{2F8FB6FF-8052-4DF9-BCE4-B9903904A652}"/>
              </a:ext>
            </a:extLst>
          </p:cNvPr>
          <p:cNvSpPr/>
          <p:nvPr/>
        </p:nvSpPr>
        <p:spPr>
          <a:xfrm rot="10800000" flipH="1">
            <a:off x="4637922" y="1493734"/>
            <a:ext cx="1656937" cy="1272326"/>
          </a:xfrm>
          <a:prstGeom prst="bentArrow">
            <a:avLst>
              <a:gd name="adj1" fmla="val 13895"/>
              <a:gd name="adj2" fmla="val 15816"/>
              <a:gd name="adj3" fmla="val 13646"/>
              <a:gd name="adj4" fmla="val 27095"/>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7" name="Group 6">
            <a:extLst>
              <a:ext uri="{FF2B5EF4-FFF2-40B4-BE49-F238E27FC236}">
                <a16:creationId xmlns:a16="http://schemas.microsoft.com/office/drawing/2014/main" id="{9C382027-B0CB-4F7D-8A41-03A51EE5A814}"/>
              </a:ext>
            </a:extLst>
          </p:cNvPr>
          <p:cNvGrpSpPr/>
          <p:nvPr/>
        </p:nvGrpSpPr>
        <p:grpSpPr>
          <a:xfrm>
            <a:off x="10891031" y="395809"/>
            <a:ext cx="704982" cy="715629"/>
            <a:chOff x="11136923" y="2450546"/>
            <a:chExt cx="704982" cy="715629"/>
          </a:xfrm>
        </p:grpSpPr>
        <p:sp>
          <p:nvSpPr>
            <p:cNvPr id="6" name="Rectangle 5">
              <a:extLst>
                <a:ext uri="{FF2B5EF4-FFF2-40B4-BE49-F238E27FC236}">
                  <a16:creationId xmlns:a16="http://schemas.microsoft.com/office/drawing/2014/main" id="{98E8393A-0F29-47AA-8A09-2E926E96D9D9}"/>
                </a:ext>
              </a:extLst>
            </p:cNvPr>
            <p:cNvSpPr/>
            <p:nvPr/>
          </p:nvSpPr>
          <p:spPr>
            <a:xfrm>
              <a:off x="11225322" y="2477818"/>
              <a:ext cx="522578" cy="6665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729A168F-5917-4C23-8D89-D87332867BC0}"/>
                </a:ext>
              </a:extLst>
            </p:cNvPr>
            <p:cNvGrpSpPr/>
            <p:nvPr/>
          </p:nvGrpSpPr>
          <p:grpSpPr>
            <a:xfrm>
              <a:off x="11136923" y="2450546"/>
              <a:ext cx="704982" cy="715629"/>
              <a:chOff x="5434306" y="3890773"/>
              <a:chExt cx="704982" cy="715629"/>
            </a:xfrm>
          </p:grpSpPr>
          <p:grpSp>
            <p:nvGrpSpPr>
              <p:cNvPr id="43" name="Group 42">
                <a:extLst>
                  <a:ext uri="{FF2B5EF4-FFF2-40B4-BE49-F238E27FC236}">
                    <a16:creationId xmlns:a16="http://schemas.microsoft.com/office/drawing/2014/main" id="{08376CC7-79E0-4C6F-9F0A-9BAE781B9835}"/>
                  </a:ext>
                </a:extLst>
              </p:cNvPr>
              <p:cNvGrpSpPr/>
              <p:nvPr/>
            </p:nvGrpSpPr>
            <p:grpSpPr>
              <a:xfrm>
                <a:off x="5434306" y="3890773"/>
                <a:ext cx="704982" cy="715629"/>
                <a:chOff x="5437280" y="3957101"/>
                <a:chExt cx="704982" cy="657979"/>
              </a:xfrm>
            </p:grpSpPr>
            <p:grpSp>
              <p:nvGrpSpPr>
                <p:cNvPr id="45" name="Group 44">
                  <a:extLst>
                    <a:ext uri="{FF2B5EF4-FFF2-40B4-BE49-F238E27FC236}">
                      <a16:creationId xmlns:a16="http://schemas.microsoft.com/office/drawing/2014/main" id="{CE923E82-9DEF-4491-BFF2-54C0C9E8FCA0}"/>
                    </a:ext>
                  </a:extLst>
                </p:cNvPr>
                <p:cNvGrpSpPr/>
                <p:nvPr/>
              </p:nvGrpSpPr>
              <p:grpSpPr>
                <a:xfrm>
                  <a:off x="5437280" y="3957101"/>
                  <a:ext cx="704982" cy="657979"/>
                  <a:chOff x="2020755" y="1677696"/>
                  <a:chExt cx="407874" cy="407874"/>
                </a:xfrm>
              </p:grpSpPr>
              <p:pic>
                <p:nvPicPr>
                  <p:cNvPr id="47" name="Graphic 46" descr="Document outline">
                    <a:extLst>
                      <a:ext uri="{FF2B5EF4-FFF2-40B4-BE49-F238E27FC236}">
                        <a16:creationId xmlns:a16="http://schemas.microsoft.com/office/drawing/2014/main" id="{62FF7E07-1D97-4FAC-8D0D-A7421B8A4E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20755" y="1677696"/>
                    <a:ext cx="407874" cy="407874"/>
                  </a:xfrm>
                  <a:prstGeom prst="rect">
                    <a:avLst/>
                  </a:prstGeom>
                </p:spPr>
              </p:pic>
              <p:sp>
                <p:nvSpPr>
                  <p:cNvPr id="48" name="Rectangle 47">
                    <a:extLst>
                      <a:ext uri="{FF2B5EF4-FFF2-40B4-BE49-F238E27FC236}">
                        <a16:creationId xmlns:a16="http://schemas.microsoft.com/office/drawing/2014/main" id="{F1070A89-3EEB-4EDC-9650-394414F64B8B}"/>
                      </a:ext>
                    </a:extLst>
                  </p:cNvPr>
                  <p:cNvSpPr/>
                  <p:nvPr/>
                </p:nvSpPr>
                <p:spPr>
                  <a:xfrm>
                    <a:off x="2112831" y="1815574"/>
                    <a:ext cx="204751" cy="188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6" name="Picture 6" descr="Geography, hill, land, landscape, mountain, terrain, topography icon -  Download on Iconfinder">
                  <a:extLst>
                    <a:ext uri="{FF2B5EF4-FFF2-40B4-BE49-F238E27FC236}">
                      <a16:creationId xmlns:a16="http://schemas.microsoft.com/office/drawing/2014/main" id="{29573570-222B-46E1-AD7A-C105573D1D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78965" y="4106361"/>
                  <a:ext cx="407874" cy="340641"/>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Box 43">
                <a:extLst>
                  <a:ext uri="{FF2B5EF4-FFF2-40B4-BE49-F238E27FC236}">
                    <a16:creationId xmlns:a16="http://schemas.microsoft.com/office/drawing/2014/main" id="{E2C60D62-98A5-409B-9121-E00A086B0F44}"/>
                  </a:ext>
                </a:extLst>
              </p:cNvPr>
              <p:cNvSpPr txBox="1"/>
              <p:nvPr/>
            </p:nvSpPr>
            <p:spPr>
              <a:xfrm>
                <a:off x="5557725" y="4331884"/>
                <a:ext cx="466794" cy="261610"/>
              </a:xfrm>
              <a:prstGeom prst="rect">
                <a:avLst/>
              </a:prstGeom>
              <a:noFill/>
            </p:spPr>
            <p:txBody>
              <a:bodyPr wrap="none" rtlCol="0">
                <a:spAutoFit/>
              </a:bodyPr>
              <a:lstStyle/>
              <a:p>
                <a:r>
                  <a:rPr lang="en-GB" sz="1100"/>
                  <a:t>DCM</a:t>
                </a:r>
              </a:p>
            </p:txBody>
          </p:sp>
        </p:grpSp>
      </p:grpSp>
      <p:sp>
        <p:nvSpPr>
          <p:cNvPr id="49" name="Arrow: Right 48">
            <a:extLst>
              <a:ext uri="{FF2B5EF4-FFF2-40B4-BE49-F238E27FC236}">
                <a16:creationId xmlns:a16="http://schemas.microsoft.com/office/drawing/2014/main" id="{38ED41DC-1C15-49E6-A05B-6319C5D6FD33}"/>
              </a:ext>
            </a:extLst>
          </p:cNvPr>
          <p:cNvSpPr/>
          <p:nvPr/>
        </p:nvSpPr>
        <p:spPr>
          <a:xfrm flipH="1">
            <a:off x="5440935" y="538780"/>
            <a:ext cx="5487187" cy="429685"/>
          </a:xfrm>
          <a:prstGeom prst="rightArrow">
            <a:avLst/>
          </a:prstGeom>
          <a:solidFill>
            <a:schemeClr val="accent5">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9E86DD68-003D-4734-B523-BB3C17E91552}"/>
              </a:ext>
            </a:extLst>
          </p:cNvPr>
          <p:cNvSpPr/>
          <p:nvPr/>
        </p:nvSpPr>
        <p:spPr>
          <a:xfrm rot="5400000" flipH="1">
            <a:off x="10300070" y="1918445"/>
            <a:ext cx="1898386" cy="398171"/>
          </a:xfrm>
          <a:prstGeom prst="rightArrow">
            <a:avLst/>
          </a:prstGeom>
          <a:solidFill>
            <a:schemeClr val="accent5">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443177F-D863-4B71-B066-1FCEFB478D2E}"/>
              </a:ext>
            </a:extLst>
          </p:cNvPr>
          <p:cNvSpPr txBox="1"/>
          <p:nvPr/>
        </p:nvSpPr>
        <p:spPr>
          <a:xfrm>
            <a:off x="10048464" y="68721"/>
            <a:ext cx="2143536" cy="338554"/>
          </a:xfrm>
          <a:prstGeom prst="rect">
            <a:avLst/>
          </a:prstGeom>
          <a:noFill/>
        </p:spPr>
        <p:txBody>
          <a:bodyPr wrap="none" rtlCol="0">
            <a:spAutoFit/>
          </a:bodyPr>
          <a:lstStyle/>
          <a:p>
            <a:r>
              <a:rPr lang="en-GB" sz="1600" dirty="0">
                <a:solidFill>
                  <a:srgbClr val="FFFFFF"/>
                </a:solidFill>
              </a:rPr>
              <a:t>Optimised Calibration</a:t>
            </a:r>
          </a:p>
        </p:txBody>
      </p:sp>
      <p:pic>
        <p:nvPicPr>
          <p:cNvPr id="33" name="Picture 32">
            <a:extLst>
              <a:ext uri="{FF2B5EF4-FFF2-40B4-BE49-F238E27FC236}">
                <a16:creationId xmlns:a16="http://schemas.microsoft.com/office/drawing/2014/main" id="{168A1E3C-21E6-47E3-ADCA-B5A1B260D84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54884" y="1681173"/>
            <a:ext cx="2254247" cy="1705251"/>
          </a:xfrm>
          <a:prstGeom prst="rect">
            <a:avLst/>
          </a:prstGeom>
        </p:spPr>
      </p:pic>
      <p:sp>
        <p:nvSpPr>
          <p:cNvPr id="52" name="Arrow: Right 51">
            <a:extLst>
              <a:ext uri="{FF2B5EF4-FFF2-40B4-BE49-F238E27FC236}">
                <a16:creationId xmlns:a16="http://schemas.microsoft.com/office/drawing/2014/main" id="{9C8A10C5-8841-4983-B8CA-7F36AB898A31}"/>
              </a:ext>
            </a:extLst>
          </p:cNvPr>
          <p:cNvSpPr/>
          <p:nvPr/>
        </p:nvSpPr>
        <p:spPr>
          <a:xfrm rot="16200000" flipH="1" flipV="1">
            <a:off x="7441446" y="3468737"/>
            <a:ext cx="472197" cy="452409"/>
          </a:xfrm>
          <a:prstGeom prst="rightArrow">
            <a:avLst/>
          </a:prstGeom>
          <a:solidFill>
            <a:srgbClr val="009BD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01906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73285-6560-4208-9396-BF704FCB0229}"/>
              </a:ext>
            </a:extLst>
          </p:cNvPr>
          <p:cNvPicPr>
            <a:picLocks noChangeAspect="1"/>
          </p:cNvPicPr>
          <p:nvPr/>
        </p:nvPicPr>
        <p:blipFill>
          <a:blip r:embed="rId4"/>
          <a:stretch>
            <a:fillRect/>
          </a:stretch>
        </p:blipFill>
        <p:spPr>
          <a:xfrm>
            <a:off x="40962" y="630453"/>
            <a:ext cx="12110076" cy="5597094"/>
          </a:xfrm>
          <a:prstGeom prst="rect">
            <a:avLst/>
          </a:prstGeom>
        </p:spPr>
      </p:pic>
    </p:spTree>
    <p:custDataLst>
      <p:tags r:id="rId1"/>
    </p:custDataLst>
    <p:extLst>
      <p:ext uri="{BB962C8B-B14F-4D97-AF65-F5344CB8AC3E}">
        <p14:creationId xmlns:p14="http://schemas.microsoft.com/office/powerpoint/2010/main" val="1732953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CECFC54-2186-41B5-BA9C-78CD1C7FDC7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63" y="1124282"/>
            <a:ext cx="3401197" cy="1843864"/>
          </a:xfrm>
          <a:prstGeom prst="rect">
            <a:avLst/>
          </a:prstGeom>
          <a:noFill/>
          <a:ln>
            <a:noFill/>
          </a:ln>
        </p:spPr>
      </p:pic>
      <p:sp>
        <p:nvSpPr>
          <p:cNvPr id="47" name="Rectangle 46">
            <a:extLst>
              <a:ext uri="{FF2B5EF4-FFF2-40B4-BE49-F238E27FC236}">
                <a16:creationId xmlns:a16="http://schemas.microsoft.com/office/drawing/2014/main" id="{2C3E46F5-C0B4-4440-B5D9-F107112C5CCB}"/>
              </a:ext>
            </a:extLst>
          </p:cNvPr>
          <p:cNvSpPr/>
          <p:nvPr/>
        </p:nvSpPr>
        <p:spPr>
          <a:xfrm>
            <a:off x="8460509" y="223132"/>
            <a:ext cx="3556928" cy="28986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B13B00A-DCF3-4129-B2EB-7A6EA0EB00E0}"/>
              </a:ext>
            </a:extLst>
          </p:cNvPr>
          <p:cNvPicPr>
            <a:picLocks noChangeAspect="1"/>
          </p:cNvPicPr>
          <p:nvPr/>
        </p:nvPicPr>
        <p:blipFill rotWithShape="1">
          <a:blip r:embed="rId5"/>
          <a:srcRect b="65555"/>
          <a:stretch/>
        </p:blipFill>
        <p:spPr>
          <a:xfrm>
            <a:off x="6590456" y="4693001"/>
            <a:ext cx="4096867" cy="2081030"/>
          </a:xfrm>
          <a:prstGeom prst="rect">
            <a:avLst/>
          </a:prstGeom>
        </p:spPr>
      </p:pic>
      <p:sp>
        <p:nvSpPr>
          <p:cNvPr id="21" name="TextBox 20">
            <a:extLst>
              <a:ext uri="{FF2B5EF4-FFF2-40B4-BE49-F238E27FC236}">
                <a16:creationId xmlns:a16="http://schemas.microsoft.com/office/drawing/2014/main" id="{88B8D066-BBF8-47C0-9BEB-4AA43FEC6B7B}"/>
              </a:ext>
            </a:extLst>
          </p:cNvPr>
          <p:cNvSpPr txBox="1"/>
          <p:nvPr/>
        </p:nvSpPr>
        <p:spPr>
          <a:xfrm>
            <a:off x="4655680" y="2671908"/>
            <a:ext cx="2982976" cy="461665"/>
          </a:xfrm>
          <a:prstGeom prst="rect">
            <a:avLst/>
          </a:prstGeom>
          <a:noFill/>
        </p:spPr>
        <p:txBody>
          <a:bodyPr wrap="square">
            <a:spAutoFit/>
          </a:bodyPr>
          <a:lstStyle/>
          <a:p>
            <a:r>
              <a:rPr lang="en-GB" altLang="en-US" sz="2400" dirty="0">
                <a:solidFill>
                  <a:schemeClr val="bg1"/>
                </a:solidFill>
              </a:rPr>
              <a:t>Other MPT features</a:t>
            </a:r>
          </a:p>
        </p:txBody>
      </p:sp>
      <p:sp>
        <p:nvSpPr>
          <p:cNvPr id="23" name="TextBox 22">
            <a:extLst>
              <a:ext uri="{FF2B5EF4-FFF2-40B4-BE49-F238E27FC236}">
                <a16:creationId xmlns:a16="http://schemas.microsoft.com/office/drawing/2014/main" id="{F087027B-7FFA-479C-88DD-E2B59DDA4BF7}"/>
              </a:ext>
            </a:extLst>
          </p:cNvPr>
          <p:cNvSpPr txBox="1"/>
          <p:nvPr/>
        </p:nvSpPr>
        <p:spPr>
          <a:xfrm>
            <a:off x="4493907" y="198130"/>
            <a:ext cx="3889542" cy="1754326"/>
          </a:xfrm>
          <a:prstGeom prst="rect">
            <a:avLst/>
          </a:prstGeom>
          <a:noFill/>
        </p:spPr>
        <p:txBody>
          <a:bodyPr wrap="square" rtlCol="0">
            <a:spAutoFit/>
          </a:bodyPr>
          <a:lstStyle/>
          <a:p>
            <a:r>
              <a:rPr lang="en-GB" b="1" dirty="0">
                <a:solidFill>
                  <a:schemeClr val="accent2">
                    <a:lumMod val="60000"/>
                    <a:lumOff val="40000"/>
                  </a:schemeClr>
                </a:solidFill>
              </a:rPr>
              <a:t>Simulink Optimisation</a:t>
            </a:r>
          </a:p>
          <a:p>
            <a:r>
              <a:rPr lang="en-GB" dirty="0">
                <a:solidFill>
                  <a:schemeClr val="bg1"/>
                </a:solidFill>
              </a:rPr>
              <a:t>The calibration map optimizer is advanced and takes into account map smoothness, constraints, monotonicity constraints, finite difference gradients, and boundaries</a:t>
            </a:r>
          </a:p>
        </p:txBody>
      </p:sp>
      <p:sp>
        <p:nvSpPr>
          <p:cNvPr id="26" name="TextBox 25">
            <a:extLst>
              <a:ext uri="{FF2B5EF4-FFF2-40B4-BE49-F238E27FC236}">
                <a16:creationId xmlns:a16="http://schemas.microsoft.com/office/drawing/2014/main" id="{DFB759B5-A1F6-4A1B-9EA4-A3F9364CF090}"/>
              </a:ext>
            </a:extLst>
          </p:cNvPr>
          <p:cNvSpPr txBox="1"/>
          <p:nvPr/>
        </p:nvSpPr>
        <p:spPr>
          <a:xfrm>
            <a:off x="2556258" y="3936208"/>
            <a:ext cx="3401197" cy="923330"/>
          </a:xfrm>
          <a:prstGeom prst="rect">
            <a:avLst/>
          </a:prstGeom>
          <a:noFill/>
        </p:spPr>
        <p:txBody>
          <a:bodyPr wrap="square" rtlCol="0">
            <a:spAutoFit/>
          </a:bodyPr>
          <a:lstStyle/>
          <a:p>
            <a:r>
              <a:rPr lang="en-GB" b="1" dirty="0">
                <a:solidFill>
                  <a:schemeClr val="accent2">
                    <a:lumMod val="60000"/>
                    <a:lumOff val="40000"/>
                  </a:schemeClr>
                </a:solidFill>
              </a:rPr>
              <a:t>Automatic Simulink Block Detection</a:t>
            </a:r>
          </a:p>
          <a:p>
            <a:r>
              <a:rPr lang="en-GB" dirty="0">
                <a:solidFill>
                  <a:schemeClr val="bg1"/>
                </a:solidFill>
              </a:rPr>
              <a:t>Fast model loading and set up</a:t>
            </a:r>
          </a:p>
        </p:txBody>
      </p:sp>
      <p:sp>
        <p:nvSpPr>
          <p:cNvPr id="27" name="TextBox 26">
            <a:extLst>
              <a:ext uri="{FF2B5EF4-FFF2-40B4-BE49-F238E27FC236}">
                <a16:creationId xmlns:a16="http://schemas.microsoft.com/office/drawing/2014/main" id="{59FFA13C-96FF-4DB5-86EB-D1754F7DAA27}"/>
              </a:ext>
            </a:extLst>
          </p:cNvPr>
          <p:cNvSpPr txBox="1"/>
          <p:nvPr/>
        </p:nvSpPr>
        <p:spPr>
          <a:xfrm>
            <a:off x="6350330" y="3915552"/>
            <a:ext cx="5812071" cy="646331"/>
          </a:xfrm>
          <a:prstGeom prst="rect">
            <a:avLst/>
          </a:prstGeom>
          <a:noFill/>
        </p:spPr>
        <p:txBody>
          <a:bodyPr wrap="square" rtlCol="0">
            <a:spAutoFit/>
          </a:bodyPr>
          <a:lstStyle/>
          <a:p>
            <a:r>
              <a:rPr lang="en-GB" altLang="en-US" sz="1800" b="1" dirty="0">
                <a:solidFill>
                  <a:schemeClr val="accent2">
                    <a:lumMod val="60000"/>
                    <a:lumOff val="40000"/>
                  </a:schemeClr>
                </a:solidFill>
              </a:rPr>
              <a:t>Interactive Process Scheduler</a:t>
            </a:r>
          </a:p>
          <a:p>
            <a:r>
              <a:rPr lang="en-GB" altLang="en-US" dirty="0">
                <a:solidFill>
                  <a:schemeClr val="bg1"/>
                </a:solidFill>
              </a:rPr>
              <a:t>Drag and drop style process scheduling programming</a:t>
            </a:r>
            <a:endParaRPr lang="en-GB" altLang="en-US" sz="1800" dirty="0">
              <a:solidFill>
                <a:schemeClr val="bg1"/>
              </a:solidFill>
            </a:endParaRPr>
          </a:p>
        </p:txBody>
      </p:sp>
      <p:cxnSp>
        <p:nvCxnSpPr>
          <p:cNvPr id="28" name="Straight Arrow Connector 27">
            <a:extLst>
              <a:ext uri="{FF2B5EF4-FFF2-40B4-BE49-F238E27FC236}">
                <a16:creationId xmlns:a16="http://schemas.microsoft.com/office/drawing/2014/main" id="{549CC237-42C0-4466-8C50-5C217B302A15}"/>
              </a:ext>
            </a:extLst>
          </p:cNvPr>
          <p:cNvCxnSpPr>
            <a:cxnSpLocks/>
          </p:cNvCxnSpPr>
          <p:nvPr/>
        </p:nvCxnSpPr>
        <p:spPr>
          <a:xfrm flipV="1">
            <a:off x="6179805" y="2281279"/>
            <a:ext cx="248704" cy="3629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7822CC7-E712-4938-97F9-0C9493DE2879}"/>
              </a:ext>
            </a:extLst>
          </p:cNvPr>
          <p:cNvCxnSpPr>
            <a:cxnSpLocks/>
          </p:cNvCxnSpPr>
          <p:nvPr/>
        </p:nvCxnSpPr>
        <p:spPr>
          <a:xfrm flipH="1" flipV="1">
            <a:off x="3766475" y="1924779"/>
            <a:ext cx="944154" cy="63933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330F893-7346-46B8-A50C-5F3A9A6DC1B5}"/>
              </a:ext>
            </a:extLst>
          </p:cNvPr>
          <p:cNvCxnSpPr>
            <a:cxnSpLocks/>
            <a:endCxn id="26" idx="0"/>
          </p:cNvCxnSpPr>
          <p:nvPr/>
        </p:nvCxnSpPr>
        <p:spPr>
          <a:xfrm flipH="1">
            <a:off x="4256857" y="3203211"/>
            <a:ext cx="872134" cy="73299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E0B488C-C78A-42B1-A464-BC52BB4B1EFE}"/>
              </a:ext>
            </a:extLst>
          </p:cNvPr>
          <p:cNvCxnSpPr>
            <a:cxnSpLocks/>
          </p:cNvCxnSpPr>
          <p:nvPr/>
        </p:nvCxnSpPr>
        <p:spPr>
          <a:xfrm>
            <a:off x="6973455" y="3262753"/>
            <a:ext cx="648925" cy="64826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C5EB35E-B8E2-4C97-A747-9DBB1CDCFD3E}"/>
              </a:ext>
            </a:extLst>
          </p:cNvPr>
          <p:cNvPicPr>
            <a:picLocks noChangeAspect="1"/>
          </p:cNvPicPr>
          <p:nvPr/>
        </p:nvPicPr>
        <p:blipFill>
          <a:blip r:embed="rId6"/>
          <a:stretch>
            <a:fillRect/>
          </a:stretch>
        </p:blipFill>
        <p:spPr>
          <a:xfrm>
            <a:off x="119223" y="4404688"/>
            <a:ext cx="5924370" cy="2401322"/>
          </a:xfrm>
          <a:prstGeom prst="rect">
            <a:avLst/>
          </a:prstGeom>
        </p:spPr>
      </p:pic>
      <p:pic>
        <p:nvPicPr>
          <p:cNvPr id="43" name="Picture 42">
            <a:extLst>
              <a:ext uri="{FF2B5EF4-FFF2-40B4-BE49-F238E27FC236}">
                <a16:creationId xmlns:a16="http://schemas.microsoft.com/office/drawing/2014/main" id="{138EE410-5C4A-4879-B874-F8326B8F7BA0}"/>
              </a:ext>
            </a:extLst>
          </p:cNvPr>
          <p:cNvPicPr>
            <a:picLocks noChangeAspect="1"/>
          </p:cNvPicPr>
          <p:nvPr/>
        </p:nvPicPr>
        <p:blipFill>
          <a:blip r:embed="rId7"/>
          <a:stretch>
            <a:fillRect/>
          </a:stretch>
        </p:blipFill>
        <p:spPr>
          <a:xfrm>
            <a:off x="8545222" y="223132"/>
            <a:ext cx="3310441" cy="2898628"/>
          </a:xfrm>
          <a:prstGeom prst="rect">
            <a:avLst/>
          </a:prstGeom>
        </p:spPr>
      </p:pic>
      <p:sp>
        <p:nvSpPr>
          <p:cNvPr id="58" name="TextBox 57">
            <a:extLst>
              <a:ext uri="{FF2B5EF4-FFF2-40B4-BE49-F238E27FC236}">
                <a16:creationId xmlns:a16="http://schemas.microsoft.com/office/drawing/2014/main" id="{E9DB2F49-4A7A-4FB7-A780-7F36BCA09988}"/>
              </a:ext>
            </a:extLst>
          </p:cNvPr>
          <p:cNvSpPr txBox="1"/>
          <p:nvPr/>
        </p:nvSpPr>
        <p:spPr>
          <a:xfrm>
            <a:off x="56608" y="200464"/>
            <a:ext cx="4437299" cy="923330"/>
          </a:xfrm>
          <a:prstGeom prst="rect">
            <a:avLst/>
          </a:prstGeom>
          <a:noFill/>
        </p:spPr>
        <p:txBody>
          <a:bodyPr wrap="square" rtlCol="0">
            <a:spAutoFit/>
          </a:bodyPr>
          <a:lstStyle/>
          <a:p>
            <a:r>
              <a:rPr lang="en-GB" b="1" dirty="0">
                <a:solidFill>
                  <a:schemeClr val="accent2">
                    <a:lumMod val="60000"/>
                    <a:lumOff val="40000"/>
                  </a:schemeClr>
                </a:solidFill>
              </a:rPr>
              <a:t>Simulink Surrogate Modelling</a:t>
            </a:r>
          </a:p>
          <a:p>
            <a:r>
              <a:rPr lang="en-GB" dirty="0">
                <a:solidFill>
                  <a:schemeClr val="bg1"/>
                </a:solidFill>
              </a:rPr>
              <a:t>Replace time-consuming subsystems ML models to improve model run time</a:t>
            </a:r>
          </a:p>
        </p:txBody>
      </p:sp>
    </p:spTree>
    <p:custDataLst>
      <p:tags r:id="rId1"/>
    </p:custDataLst>
    <p:extLst>
      <p:ext uri="{BB962C8B-B14F-4D97-AF65-F5344CB8AC3E}">
        <p14:creationId xmlns:p14="http://schemas.microsoft.com/office/powerpoint/2010/main" val="424807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0AA0D-BEE4-43E3-B2E4-890538EE3FFC}"/>
              </a:ext>
            </a:extLst>
          </p:cNvPr>
          <p:cNvPicPr>
            <a:picLocks noChangeAspect="1"/>
          </p:cNvPicPr>
          <p:nvPr/>
        </p:nvPicPr>
        <p:blipFill>
          <a:blip r:embed="rId4"/>
          <a:stretch>
            <a:fillRect/>
          </a:stretch>
        </p:blipFill>
        <p:spPr>
          <a:xfrm>
            <a:off x="243671" y="371539"/>
            <a:ext cx="5306987" cy="2696864"/>
          </a:xfrm>
          <a:prstGeom prst="rect">
            <a:avLst/>
          </a:prstGeom>
        </p:spPr>
      </p:pic>
      <p:pic>
        <p:nvPicPr>
          <p:cNvPr id="3" name="Picture 2">
            <a:extLst>
              <a:ext uri="{FF2B5EF4-FFF2-40B4-BE49-F238E27FC236}">
                <a16:creationId xmlns:a16="http://schemas.microsoft.com/office/drawing/2014/main" id="{99002A07-D5CF-4433-98C4-DE8C5E3ABEE7}"/>
              </a:ext>
            </a:extLst>
          </p:cNvPr>
          <p:cNvPicPr>
            <a:picLocks noChangeAspect="1"/>
          </p:cNvPicPr>
          <p:nvPr/>
        </p:nvPicPr>
        <p:blipFill>
          <a:blip r:embed="rId5"/>
          <a:stretch>
            <a:fillRect/>
          </a:stretch>
        </p:blipFill>
        <p:spPr>
          <a:xfrm>
            <a:off x="6573071" y="369870"/>
            <a:ext cx="5535669" cy="2641665"/>
          </a:xfrm>
          <a:prstGeom prst="rect">
            <a:avLst/>
          </a:prstGeom>
        </p:spPr>
      </p:pic>
      <p:pic>
        <p:nvPicPr>
          <p:cNvPr id="4" name="Picture 3">
            <a:extLst>
              <a:ext uri="{FF2B5EF4-FFF2-40B4-BE49-F238E27FC236}">
                <a16:creationId xmlns:a16="http://schemas.microsoft.com/office/drawing/2014/main" id="{2671F66B-7220-402F-A9AB-D026C91798F1}"/>
              </a:ext>
            </a:extLst>
          </p:cNvPr>
          <p:cNvPicPr>
            <a:picLocks noChangeAspect="1"/>
          </p:cNvPicPr>
          <p:nvPr/>
        </p:nvPicPr>
        <p:blipFill>
          <a:blip r:embed="rId6"/>
          <a:stretch>
            <a:fillRect/>
          </a:stretch>
        </p:blipFill>
        <p:spPr>
          <a:xfrm>
            <a:off x="144443" y="3972158"/>
            <a:ext cx="4778652" cy="2539152"/>
          </a:xfrm>
          <a:prstGeom prst="rect">
            <a:avLst/>
          </a:prstGeom>
        </p:spPr>
      </p:pic>
      <p:pic>
        <p:nvPicPr>
          <p:cNvPr id="5" name="Picture 4">
            <a:extLst>
              <a:ext uri="{FF2B5EF4-FFF2-40B4-BE49-F238E27FC236}">
                <a16:creationId xmlns:a16="http://schemas.microsoft.com/office/drawing/2014/main" id="{1ED0E23A-6BCD-40CC-8A5A-5F89068CEC89}"/>
              </a:ext>
            </a:extLst>
          </p:cNvPr>
          <p:cNvPicPr>
            <a:picLocks noChangeAspect="1"/>
          </p:cNvPicPr>
          <p:nvPr/>
        </p:nvPicPr>
        <p:blipFill>
          <a:blip r:embed="rId7"/>
          <a:stretch>
            <a:fillRect/>
          </a:stretch>
        </p:blipFill>
        <p:spPr>
          <a:xfrm>
            <a:off x="5545615" y="3977640"/>
            <a:ext cx="6710617" cy="2720520"/>
          </a:xfrm>
          <a:prstGeom prst="rect">
            <a:avLst/>
          </a:prstGeom>
        </p:spPr>
      </p:pic>
    </p:spTree>
    <p:custDataLst>
      <p:tags r:id="rId1"/>
    </p:custDataLst>
    <p:extLst>
      <p:ext uri="{BB962C8B-B14F-4D97-AF65-F5344CB8AC3E}">
        <p14:creationId xmlns:p14="http://schemas.microsoft.com/office/powerpoint/2010/main" val="157425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BD97350-4B93-404D-9805-6D3699324823}"/>
              </a:ext>
            </a:extLst>
          </p:cNvPr>
          <p:cNvSpPr/>
          <p:nvPr/>
        </p:nvSpPr>
        <p:spPr>
          <a:xfrm>
            <a:off x="277092" y="2253672"/>
            <a:ext cx="11701568" cy="44767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713506FA-B348-4AC4-B559-926542ECFC7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12" y="2701380"/>
            <a:ext cx="4707902" cy="3124202"/>
          </a:xfrm>
          <a:prstGeom prst="rect">
            <a:avLst/>
          </a:prstGeom>
          <a:noFill/>
        </p:spPr>
      </p:pic>
      <p:pic>
        <p:nvPicPr>
          <p:cNvPr id="18" name="Picture 17">
            <a:extLst>
              <a:ext uri="{FF2B5EF4-FFF2-40B4-BE49-F238E27FC236}">
                <a16:creationId xmlns:a16="http://schemas.microsoft.com/office/drawing/2014/main" id="{19C3DE3C-90A5-4D79-95E7-ED412F89511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7957" y="2437652"/>
            <a:ext cx="4605779" cy="4149367"/>
          </a:xfrm>
          <a:prstGeom prst="rect">
            <a:avLst/>
          </a:prstGeom>
          <a:noFill/>
        </p:spPr>
      </p:pic>
      <p:sp>
        <p:nvSpPr>
          <p:cNvPr id="19" name="TextBox 18">
            <a:extLst>
              <a:ext uri="{FF2B5EF4-FFF2-40B4-BE49-F238E27FC236}">
                <a16:creationId xmlns:a16="http://schemas.microsoft.com/office/drawing/2014/main" id="{61A6EF31-F3D2-43F0-8C3F-C2C256B4CB00}"/>
              </a:ext>
            </a:extLst>
          </p:cNvPr>
          <p:cNvSpPr txBox="1"/>
          <p:nvPr/>
        </p:nvSpPr>
        <p:spPr>
          <a:xfrm>
            <a:off x="1766953" y="5948300"/>
            <a:ext cx="2940219" cy="288147"/>
          </a:xfrm>
          <a:prstGeom prst="rect">
            <a:avLst/>
          </a:prstGeom>
          <a:solidFill>
            <a:srgbClr val="FFFFFF"/>
          </a:solidFill>
          <a:ln w="28575">
            <a:solidFill>
              <a:srgbClr val="FF0000"/>
            </a:solidFill>
          </a:ln>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Using ML model as surrogate model</a:t>
            </a:r>
          </a:p>
        </p:txBody>
      </p:sp>
      <p:sp>
        <p:nvSpPr>
          <p:cNvPr id="20" name="TextBox 19">
            <a:extLst>
              <a:ext uri="{FF2B5EF4-FFF2-40B4-BE49-F238E27FC236}">
                <a16:creationId xmlns:a16="http://schemas.microsoft.com/office/drawing/2014/main" id="{3BBFB09E-6A12-43BB-939A-6C910CF4A0D4}"/>
              </a:ext>
            </a:extLst>
          </p:cNvPr>
          <p:cNvSpPr txBox="1"/>
          <p:nvPr/>
        </p:nvSpPr>
        <p:spPr>
          <a:xfrm>
            <a:off x="6643033" y="3688520"/>
            <a:ext cx="1489436" cy="1149921"/>
          </a:xfrm>
          <a:prstGeom prst="rect">
            <a:avLst/>
          </a:prstGeom>
          <a:solidFill>
            <a:srgbClr val="FFFFFF"/>
          </a:solidFill>
          <a:ln w="28575">
            <a:solidFill>
              <a:srgbClr val="FF0000"/>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Application of surrogate model to MPT optimisation routine</a:t>
            </a:r>
          </a:p>
        </p:txBody>
      </p:sp>
      <p:sp>
        <p:nvSpPr>
          <p:cNvPr id="50" name="Content Placeholder 1">
            <a:extLst>
              <a:ext uri="{FF2B5EF4-FFF2-40B4-BE49-F238E27FC236}">
                <a16:creationId xmlns:a16="http://schemas.microsoft.com/office/drawing/2014/main" id="{3B13C7BD-1573-4821-AAF9-FAB63B073FCE}"/>
              </a:ext>
            </a:extLst>
          </p:cNvPr>
          <p:cNvSpPr txBox="1">
            <a:spLocks/>
          </p:cNvSpPr>
          <p:nvPr/>
        </p:nvSpPr>
        <p:spPr>
          <a:xfrm>
            <a:off x="54733" y="157061"/>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Optimising complex ECU strategies can take hours or days to complete. The optimisation process takes a long time to converge because the model is called thousands of times during gradient computation.</a:t>
            </a:r>
          </a:p>
          <a:p>
            <a:r>
              <a:rPr lang="en-GB" dirty="0"/>
              <a:t>Found a way to reduce the simulation run-time using a machine learning technique</a:t>
            </a:r>
          </a:p>
          <a:p>
            <a:r>
              <a:rPr lang="en-GB" dirty="0"/>
              <a:t>The outcome is an automatic process to replace parts of a Simulink model with a surrogate model with low run-time</a:t>
            </a:r>
          </a:p>
          <a:p>
            <a:r>
              <a:rPr lang="en-GB" dirty="0"/>
              <a:t>The work was presented at AVL 8th International Symposium on Development Methodology, 2019</a:t>
            </a:r>
          </a:p>
        </p:txBody>
      </p:sp>
    </p:spTree>
    <p:custDataLst>
      <p:tags r:id="rId1"/>
    </p:custDataLst>
    <p:extLst>
      <p:ext uri="{BB962C8B-B14F-4D97-AF65-F5344CB8AC3E}">
        <p14:creationId xmlns:p14="http://schemas.microsoft.com/office/powerpoint/2010/main" val="4019445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A89A25E-4012-4E19-9969-652E93548784}"/>
              </a:ext>
            </a:extLst>
          </p:cNvPr>
          <p:cNvSpPr/>
          <p:nvPr/>
        </p:nvSpPr>
        <p:spPr>
          <a:xfrm>
            <a:off x="277092" y="2253672"/>
            <a:ext cx="11701568" cy="44767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CDC2E377-5EDE-46F3-81FB-ED6E6481A848}"/>
              </a:ext>
            </a:extLst>
          </p:cNvPr>
          <p:cNvPicPr>
            <a:picLocks noChangeAspect="1"/>
          </p:cNvPicPr>
          <p:nvPr/>
        </p:nvPicPr>
        <p:blipFill>
          <a:blip r:embed="rId3"/>
          <a:stretch>
            <a:fillRect/>
          </a:stretch>
        </p:blipFill>
        <p:spPr>
          <a:xfrm>
            <a:off x="350082" y="2336375"/>
            <a:ext cx="4525970" cy="4311360"/>
          </a:xfrm>
          <a:prstGeom prst="rect">
            <a:avLst/>
          </a:prstGeom>
        </p:spPr>
      </p:pic>
      <p:pic>
        <p:nvPicPr>
          <p:cNvPr id="3" name="Picture 2">
            <a:extLst>
              <a:ext uri="{FF2B5EF4-FFF2-40B4-BE49-F238E27FC236}">
                <a16:creationId xmlns:a16="http://schemas.microsoft.com/office/drawing/2014/main" id="{1A1BF30D-23FB-4D24-A76A-1675555B31F6}"/>
              </a:ext>
            </a:extLst>
          </p:cNvPr>
          <p:cNvPicPr>
            <a:picLocks noChangeAspect="1"/>
          </p:cNvPicPr>
          <p:nvPr/>
        </p:nvPicPr>
        <p:blipFill rotWithShape="1">
          <a:blip r:embed="rId4"/>
          <a:srcRect r="57991"/>
          <a:stretch/>
        </p:blipFill>
        <p:spPr>
          <a:xfrm>
            <a:off x="5363880" y="2390774"/>
            <a:ext cx="2042317" cy="2076451"/>
          </a:xfrm>
          <a:prstGeom prst="rect">
            <a:avLst/>
          </a:prstGeom>
        </p:spPr>
      </p:pic>
      <p:pic>
        <p:nvPicPr>
          <p:cNvPr id="21" name="Picture 20">
            <a:extLst>
              <a:ext uri="{FF2B5EF4-FFF2-40B4-BE49-F238E27FC236}">
                <a16:creationId xmlns:a16="http://schemas.microsoft.com/office/drawing/2014/main" id="{94952FA4-6531-4B85-A074-2C27C30E034B}"/>
              </a:ext>
            </a:extLst>
          </p:cNvPr>
          <p:cNvPicPr>
            <a:picLocks noChangeAspect="1"/>
          </p:cNvPicPr>
          <p:nvPr/>
        </p:nvPicPr>
        <p:blipFill>
          <a:blip r:embed="rId5"/>
          <a:stretch>
            <a:fillRect/>
          </a:stretch>
        </p:blipFill>
        <p:spPr>
          <a:xfrm>
            <a:off x="8128560" y="2721396"/>
            <a:ext cx="3533426" cy="2086349"/>
          </a:xfrm>
          <a:prstGeom prst="rect">
            <a:avLst/>
          </a:prstGeom>
        </p:spPr>
      </p:pic>
      <p:pic>
        <p:nvPicPr>
          <p:cNvPr id="22" name="Picture 21">
            <a:extLst>
              <a:ext uri="{FF2B5EF4-FFF2-40B4-BE49-F238E27FC236}">
                <a16:creationId xmlns:a16="http://schemas.microsoft.com/office/drawing/2014/main" id="{72CDAE69-F4BD-492D-BB76-7D59BEA15BF0}"/>
              </a:ext>
            </a:extLst>
          </p:cNvPr>
          <p:cNvPicPr>
            <a:picLocks noChangeAspect="1"/>
          </p:cNvPicPr>
          <p:nvPr/>
        </p:nvPicPr>
        <p:blipFill rotWithShape="1">
          <a:blip r:embed="rId4"/>
          <a:srcRect l="40036"/>
          <a:stretch/>
        </p:blipFill>
        <p:spPr>
          <a:xfrm>
            <a:off x="5021512" y="4547071"/>
            <a:ext cx="2915218" cy="2076451"/>
          </a:xfrm>
          <a:prstGeom prst="rect">
            <a:avLst/>
          </a:prstGeom>
        </p:spPr>
      </p:pic>
      <p:sp>
        <p:nvSpPr>
          <p:cNvPr id="23" name="Content Placeholder 1">
            <a:extLst>
              <a:ext uri="{FF2B5EF4-FFF2-40B4-BE49-F238E27FC236}">
                <a16:creationId xmlns:a16="http://schemas.microsoft.com/office/drawing/2014/main" id="{FB1A2714-566F-403B-9215-18CD8101E18D}"/>
              </a:ext>
            </a:extLst>
          </p:cNvPr>
          <p:cNvSpPr txBox="1">
            <a:spLocks/>
          </p:cNvSpPr>
          <p:nvPr/>
        </p:nvSpPr>
        <p:spPr>
          <a:xfrm>
            <a:off x="213340" y="148220"/>
            <a:ext cx="11509737"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For time in-variant strategies, DoE was used to generate the test points within the problem space. However, the number of points needed to characterise the strategy is not known in advance.</a:t>
            </a:r>
          </a:p>
          <a:p>
            <a:r>
              <a:rPr lang="en-GB" sz="1600" dirty="0"/>
              <a:t>Therefore, a constructive modelling technique was used. This methodology uses a quasi-random DoE sequence which utilises progressive augmentation of a </a:t>
            </a:r>
            <a:r>
              <a:rPr lang="en-GB" sz="1600" dirty="0" err="1"/>
              <a:t>Sobol</a:t>
            </a:r>
            <a:r>
              <a:rPr lang="en-GB" sz="1600" dirty="0"/>
              <a:t> sequence for constructive model building.</a:t>
            </a:r>
          </a:p>
          <a:p>
            <a:r>
              <a:rPr lang="en-GB" sz="1600" dirty="0"/>
              <a:t>The model generated shows quite a good correlation and is only missing noise in the data. The noise in the training data output is due to the logic, calculation and interpolations in the strategy. It is not coming from the inputs because the inputs are clean DoE data. </a:t>
            </a:r>
          </a:p>
        </p:txBody>
      </p:sp>
      <p:graphicFrame>
        <p:nvGraphicFramePr>
          <p:cNvPr id="24" name="Table 21">
            <a:extLst>
              <a:ext uri="{FF2B5EF4-FFF2-40B4-BE49-F238E27FC236}">
                <a16:creationId xmlns:a16="http://schemas.microsoft.com/office/drawing/2014/main" id="{AA85DE6E-B0B0-4403-B308-38CA3D7290C7}"/>
              </a:ext>
            </a:extLst>
          </p:cNvPr>
          <p:cNvGraphicFramePr>
            <a:graphicFrameLocks noGrp="1"/>
          </p:cNvGraphicFramePr>
          <p:nvPr>
            <p:extLst>
              <p:ext uri="{D42A27DB-BD31-4B8C-83A1-F6EECF244321}">
                <p14:modId xmlns:p14="http://schemas.microsoft.com/office/powerpoint/2010/main" val="3601987791"/>
              </p:ext>
            </p:extLst>
          </p:nvPr>
        </p:nvGraphicFramePr>
        <p:xfrm>
          <a:off x="8052219" y="4972949"/>
          <a:ext cx="3816318" cy="1058490"/>
        </p:xfrm>
        <a:graphic>
          <a:graphicData uri="http://schemas.openxmlformats.org/drawingml/2006/table">
            <a:tbl>
              <a:tblPr firstRow="1" bandRow="1">
                <a:tableStyleId>{5C22544A-7EE6-4342-B048-85BDC9FD1C3A}</a:tableStyleId>
              </a:tblPr>
              <a:tblGrid>
                <a:gridCol w="1272106">
                  <a:extLst>
                    <a:ext uri="{9D8B030D-6E8A-4147-A177-3AD203B41FA5}">
                      <a16:colId xmlns:a16="http://schemas.microsoft.com/office/drawing/2014/main" val="3937869609"/>
                    </a:ext>
                  </a:extLst>
                </a:gridCol>
                <a:gridCol w="1272106">
                  <a:extLst>
                    <a:ext uri="{9D8B030D-6E8A-4147-A177-3AD203B41FA5}">
                      <a16:colId xmlns:a16="http://schemas.microsoft.com/office/drawing/2014/main" val="1684859082"/>
                    </a:ext>
                  </a:extLst>
                </a:gridCol>
                <a:gridCol w="1272106">
                  <a:extLst>
                    <a:ext uri="{9D8B030D-6E8A-4147-A177-3AD203B41FA5}">
                      <a16:colId xmlns:a16="http://schemas.microsoft.com/office/drawing/2014/main" val="1433536399"/>
                    </a:ext>
                  </a:extLst>
                </a:gridCol>
              </a:tblGrid>
              <a:tr h="230910">
                <a:tc>
                  <a:txBody>
                    <a:bodyPr/>
                    <a:lstStyle/>
                    <a:p>
                      <a:endParaRPr lang="en-GB" sz="900">
                        <a:latin typeface="Myriad Pro Light" panose="020B0403030403020204" pitchFamily="34" charset="0"/>
                      </a:endParaRPr>
                    </a:p>
                  </a:txBody>
                  <a:tcPr/>
                </a:tc>
                <a:tc>
                  <a:txBody>
                    <a:bodyPr/>
                    <a:lstStyle/>
                    <a:p>
                      <a:pPr algn="ctr"/>
                      <a:r>
                        <a:rPr lang="en-GB" sz="900">
                          <a:latin typeface="Myriad Pro Light" panose="020B0403030403020204" pitchFamily="34" charset="0"/>
                        </a:rPr>
                        <a:t>Without Model Reduction</a:t>
                      </a:r>
                    </a:p>
                  </a:txBody>
                  <a:tcPr/>
                </a:tc>
                <a:tc>
                  <a:txBody>
                    <a:bodyPr/>
                    <a:lstStyle/>
                    <a:p>
                      <a:pPr algn="ctr"/>
                      <a:r>
                        <a:rPr lang="en-GB" sz="900">
                          <a:latin typeface="Myriad Pro Light" panose="020B0403030403020204" pitchFamily="34" charset="0"/>
                        </a:rPr>
                        <a:t>With Model Reduction</a:t>
                      </a:r>
                    </a:p>
                  </a:txBody>
                  <a:tcPr/>
                </a:tc>
                <a:extLst>
                  <a:ext uri="{0D108BD9-81ED-4DB2-BD59-A6C34878D82A}">
                    <a16:rowId xmlns:a16="http://schemas.microsoft.com/office/drawing/2014/main" val="3160019595"/>
                  </a:ext>
                </a:extLst>
              </a:tr>
              <a:tr h="230910">
                <a:tc>
                  <a:txBody>
                    <a:bodyPr/>
                    <a:lstStyle/>
                    <a:p>
                      <a:pPr algn="ctr"/>
                      <a:r>
                        <a:rPr lang="en-GB" sz="900">
                          <a:latin typeface="Myriad Pro Light" panose="020B0403030403020204" pitchFamily="34" charset="0"/>
                        </a:rPr>
                        <a:t>Average run time (s)</a:t>
                      </a:r>
                    </a:p>
                  </a:txBody>
                  <a:tcPr/>
                </a:tc>
                <a:tc>
                  <a:txBody>
                    <a:bodyPr/>
                    <a:lstStyle/>
                    <a:p>
                      <a:pPr algn="ctr"/>
                      <a:r>
                        <a:rPr lang="en-GB" sz="900">
                          <a:latin typeface="Myriad Pro Light" panose="020B0403030403020204" pitchFamily="34" charset="0"/>
                        </a:rPr>
                        <a:t>1.03</a:t>
                      </a:r>
                    </a:p>
                  </a:txBody>
                  <a:tcPr/>
                </a:tc>
                <a:tc>
                  <a:txBody>
                    <a:bodyPr/>
                    <a:lstStyle/>
                    <a:p>
                      <a:pPr algn="ctr"/>
                      <a:r>
                        <a:rPr lang="en-GB" sz="900">
                          <a:latin typeface="Myriad Pro Light" panose="020B0403030403020204" pitchFamily="34" charset="0"/>
                        </a:rPr>
                        <a:t>0.71 </a:t>
                      </a:r>
                      <a:r>
                        <a:rPr lang="en-GB" sz="900">
                          <a:solidFill>
                            <a:srgbClr val="469C23"/>
                          </a:solidFill>
                          <a:latin typeface="Myriad Pro Light" panose="020B0403030403020204" pitchFamily="34" charset="0"/>
                        </a:rPr>
                        <a:t>(-0.32s)</a:t>
                      </a:r>
                    </a:p>
                  </a:txBody>
                  <a:tcPr/>
                </a:tc>
                <a:extLst>
                  <a:ext uri="{0D108BD9-81ED-4DB2-BD59-A6C34878D82A}">
                    <a16:rowId xmlns:a16="http://schemas.microsoft.com/office/drawing/2014/main" val="1834485394"/>
                  </a:ext>
                </a:extLst>
              </a:tr>
              <a:tr h="230910">
                <a:tc>
                  <a:txBody>
                    <a:bodyPr/>
                    <a:lstStyle/>
                    <a:p>
                      <a:pPr algn="ctr"/>
                      <a:r>
                        <a:rPr lang="en-GB" sz="900">
                          <a:latin typeface="Myriad Pro Light" panose="020B0403030403020204" pitchFamily="34" charset="0"/>
                        </a:rPr>
                        <a:t>RMSE</a:t>
                      </a:r>
                    </a:p>
                  </a:txBody>
                  <a:tcPr/>
                </a:tc>
                <a:tc>
                  <a:txBody>
                    <a:bodyPr/>
                    <a:lstStyle/>
                    <a:p>
                      <a:pPr algn="ctr"/>
                      <a:r>
                        <a:rPr lang="en-GB" sz="900">
                          <a:latin typeface="Myriad Pro Light" panose="020B0403030403020204" pitchFamily="34" charset="0"/>
                        </a:rPr>
                        <a:t>5.65</a:t>
                      </a:r>
                    </a:p>
                  </a:txBody>
                  <a:tcPr/>
                </a:tc>
                <a:tc>
                  <a:txBody>
                    <a:bodyPr/>
                    <a:lstStyle/>
                    <a:p>
                      <a:pPr algn="ctr"/>
                      <a:r>
                        <a:rPr lang="en-GB" sz="900">
                          <a:latin typeface="Myriad Pro Light" panose="020B0403030403020204" pitchFamily="34" charset="0"/>
                        </a:rPr>
                        <a:t>8.74</a:t>
                      </a:r>
                      <a:r>
                        <a:rPr lang="en-GB" sz="900">
                          <a:solidFill>
                            <a:srgbClr val="ED1C24"/>
                          </a:solidFill>
                          <a:latin typeface="Myriad Pro Light" panose="020B0403030403020204" pitchFamily="34" charset="0"/>
                        </a:rPr>
                        <a:t> (+3.09)</a:t>
                      </a:r>
                    </a:p>
                  </a:txBody>
                  <a:tcPr/>
                </a:tc>
                <a:extLst>
                  <a:ext uri="{0D108BD9-81ED-4DB2-BD59-A6C34878D82A}">
                    <a16:rowId xmlns:a16="http://schemas.microsoft.com/office/drawing/2014/main" val="3241884919"/>
                  </a:ext>
                </a:extLst>
              </a:tr>
              <a:tr h="230910">
                <a:tc>
                  <a:txBody>
                    <a:bodyPr/>
                    <a:lstStyle/>
                    <a:p>
                      <a:pPr algn="ctr"/>
                      <a:r>
                        <a:rPr lang="en-GB" sz="900">
                          <a:latin typeface="Myriad Pro Light" panose="020B0403030403020204" pitchFamily="34" charset="0"/>
                        </a:rPr>
                        <a:t>R</a:t>
                      </a:r>
                      <a:r>
                        <a:rPr lang="en-GB" sz="900" baseline="30000">
                          <a:latin typeface="Myriad Pro Light" panose="020B0403030403020204" pitchFamily="34" charset="0"/>
                        </a:rPr>
                        <a:t>2</a:t>
                      </a:r>
                    </a:p>
                  </a:txBody>
                  <a:tcPr/>
                </a:tc>
                <a:tc>
                  <a:txBody>
                    <a:bodyPr/>
                    <a:lstStyle/>
                    <a:p>
                      <a:pPr algn="ctr"/>
                      <a:r>
                        <a:rPr lang="en-GB" sz="900">
                          <a:latin typeface="Myriad Pro Light" panose="020B0403030403020204" pitchFamily="34" charset="0"/>
                        </a:rPr>
                        <a:t>0.997</a:t>
                      </a:r>
                    </a:p>
                  </a:txBody>
                  <a:tcPr/>
                </a:tc>
                <a:tc>
                  <a:txBody>
                    <a:bodyPr/>
                    <a:lstStyle/>
                    <a:p>
                      <a:pPr algn="ctr"/>
                      <a:r>
                        <a:rPr lang="en-GB" sz="900" dirty="0">
                          <a:latin typeface="Myriad Pro Light" panose="020B0403030403020204" pitchFamily="34" charset="0"/>
                        </a:rPr>
                        <a:t>0.993 </a:t>
                      </a:r>
                      <a:r>
                        <a:rPr lang="en-GB" sz="900" dirty="0">
                          <a:solidFill>
                            <a:srgbClr val="ED1C24"/>
                          </a:solidFill>
                          <a:latin typeface="Myriad Pro Light" panose="020B0403030403020204" pitchFamily="34" charset="0"/>
                        </a:rPr>
                        <a:t>(-0.004)</a:t>
                      </a:r>
                    </a:p>
                  </a:txBody>
                  <a:tcPr/>
                </a:tc>
                <a:extLst>
                  <a:ext uri="{0D108BD9-81ED-4DB2-BD59-A6C34878D82A}">
                    <a16:rowId xmlns:a16="http://schemas.microsoft.com/office/drawing/2014/main" val="1712187289"/>
                  </a:ext>
                </a:extLst>
              </a:tr>
            </a:tbl>
          </a:graphicData>
        </a:graphic>
      </p:graphicFrame>
    </p:spTree>
    <p:custDataLst>
      <p:tags r:id="rId1"/>
    </p:custDataLst>
    <p:extLst>
      <p:ext uri="{BB962C8B-B14F-4D97-AF65-F5344CB8AC3E}">
        <p14:creationId xmlns:p14="http://schemas.microsoft.com/office/powerpoint/2010/main" val="354745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rc 68">
            <a:extLst>
              <a:ext uri="{FF2B5EF4-FFF2-40B4-BE49-F238E27FC236}">
                <a16:creationId xmlns:a16="http://schemas.microsoft.com/office/drawing/2014/main" id="{42916805-002C-40BB-92D7-9F604425418B}"/>
              </a:ext>
            </a:extLst>
          </p:cNvPr>
          <p:cNvSpPr/>
          <p:nvPr/>
        </p:nvSpPr>
        <p:spPr>
          <a:xfrm flipH="1">
            <a:off x="2255265" y="3296307"/>
            <a:ext cx="1800000" cy="1800000"/>
          </a:xfrm>
          <a:prstGeom prst="arc">
            <a:avLst>
              <a:gd name="adj1" fmla="val 19123186"/>
              <a:gd name="adj2" fmla="val 5438759"/>
            </a:avLst>
          </a:prstGeom>
          <a:ln w="381000">
            <a:solidFill>
              <a:srgbClr val="422F9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66" name="Straight Connector 65">
            <a:extLst>
              <a:ext uri="{FF2B5EF4-FFF2-40B4-BE49-F238E27FC236}">
                <a16:creationId xmlns:a16="http://schemas.microsoft.com/office/drawing/2014/main" id="{A970BD96-4608-468F-9A26-6DE0F58F78FC}"/>
              </a:ext>
            </a:extLst>
          </p:cNvPr>
          <p:cNvCxnSpPr>
            <a:cxnSpLocks/>
          </p:cNvCxnSpPr>
          <p:nvPr/>
        </p:nvCxnSpPr>
        <p:spPr>
          <a:xfrm flipH="1" flipV="1">
            <a:off x="6477000" y="3308780"/>
            <a:ext cx="2121818" cy="0"/>
          </a:xfrm>
          <a:prstGeom prst="line">
            <a:avLst/>
          </a:prstGeom>
          <a:ln w="381000">
            <a:solidFill>
              <a:srgbClr val="00B9AA"/>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68261E-8DA8-4CCD-B353-99DF5B70CE7B}"/>
              </a:ext>
            </a:extLst>
          </p:cNvPr>
          <p:cNvCxnSpPr>
            <a:cxnSpLocks/>
          </p:cNvCxnSpPr>
          <p:nvPr/>
        </p:nvCxnSpPr>
        <p:spPr>
          <a:xfrm>
            <a:off x="6323584" y="1503218"/>
            <a:ext cx="2287155" cy="0"/>
          </a:xfrm>
          <a:prstGeom prst="line">
            <a:avLst/>
          </a:prstGeom>
          <a:ln w="381000">
            <a:solidFill>
              <a:srgbClr val="00B9AA"/>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55EA2C6-7E03-4E29-BEB2-322F6F147FED}"/>
              </a:ext>
            </a:extLst>
          </p:cNvPr>
          <p:cNvGrpSpPr/>
          <p:nvPr/>
        </p:nvGrpSpPr>
        <p:grpSpPr>
          <a:xfrm>
            <a:off x="0" y="1503218"/>
            <a:ext cx="11122102" cy="3600000"/>
            <a:chOff x="457200" y="1592118"/>
            <a:chExt cx="11122102" cy="3600000"/>
          </a:xfrm>
        </p:grpSpPr>
        <p:cxnSp>
          <p:nvCxnSpPr>
            <p:cNvPr id="3" name="Straight Connector 2">
              <a:extLst>
                <a:ext uri="{FF2B5EF4-FFF2-40B4-BE49-F238E27FC236}">
                  <a16:creationId xmlns:a16="http://schemas.microsoft.com/office/drawing/2014/main" id="{3446B580-063C-4827-BE12-BC8A0472B13E}"/>
                </a:ext>
              </a:extLst>
            </p:cNvPr>
            <p:cNvCxnSpPr>
              <a:cxnSpLocks/>
            </p:cNvCxnSpPr>
            <p:nvPr/>
          </p:nvCxnSpPr>
          <p:spPr>
            <a:xfrm>
              <a:off x="457200" y="1592118"/>
              <a:ext cx="6464300" cy="0"/>
            </a:xfrm>
            <a:prstGeom prst="line">
              <a:avLst/>
            </a:prstGeom>
            <a:ln w="3810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Arc 4">
              <a:extLst>
                <a:ext uri="{FF2B5EF4-FFF2-40B4-BE49-F238E27FC236}">
                  <a16:creationId xmlns:a16="http://schemas.microsoft.com/office/drawing/2014/main" id="{85393CAC-D9C6-4290-8C14-A796EF09232E}"/>
                </a:ext>
              </a:extLst>
            </p:cNvPr>
            <p:cNvSpPr/>
            <p:nvPr/>
          </p:nvSpPr>
          <p:spPr>
            <a:xfrm>
              <a:off x="8143555" y="1592118"/>
              <a:ext cx="1800000" cy="1800000"/>
            </a:xfrm>
            <a:prstGeom prst="arc">
              <a:avLst>
                <a:gd name="adj1" fmla="val 16200000"/>
                <a:gd name="adj2" fmla="val 5400904"/>
              </a:avLst>
            </a:prstGeom>
            <a:ln w="38100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40" name="Straight Connector 39">
              <a:extLst>
                <a:ext uri="{FF2B5EF4-FFF2-40B4-BE49-F238E27FC236}">
                  <a16:creationId xmlns:a16="http://schemas.microsoft.com/office/drawing/2014/main" id="{C51B72F9-1096-45A6-B67F-B928FB92D3FB}"/>
                </a:ext>
              </a:extLst>
            </p:cNvPr>
            <p:cNvCxnSpPr>
              <a:cxnSpLocks/>
            </p:cNvCxnSpPr>
            <p:nvPr/>
          </p:nvCxnSpPr>
          <p:spPr>
            <a:xfrm flipH="1">
              <a:off x="3600002" y="3397680"/>
              <a:ext cx="3321498" cy="0"/>
            </a:xfrm>
            <a:prstGeom prst="line">
              <a:avLst/>
            </a:prstGeom>
            <a:ln w="3810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7CF22113-9144-43DC-BA8F-C7DE5BFB6899}"/>
                </a:ext>
              </a:extLst>
            </p:cNvPr>
            <p:cNvSpPr/>
            <p:nvPr/>
          </p:nvSpPr>
          <p:spPr>
            <a:xfrm flipH="1">
              <a:off x="2712194" y="3392118"/>
              <a:ext cx="1800000" cy="1800000"/>
            </a:xfrm>
            <a:prstGeom prst="arc">
              <a:avLst>
                <a:gd name="adj1" fmla="val 16200000"/>
                <a:gd name="adj2" fmla="val 19103339"/>
              </a:avLst>
            </a:prstGeom>
            <a:ln w="381000">
              <a:solidFill>
                <a:srgbClr val="0074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2BB3E02C-DDE8-4B58-A3AB-BA9D2C5A63AB}"/>
                </a:ext>
              </a:extLst>
            </p:cNvPr>
            <p:cNvCxnSpPr>
              <a:cxnSpLocks/>
            </p:cNvCxnSpPr>
            <p:nvPr/>
          </p:nvCxnSpPr>
          <p:spPr>
            <a:xfrm flipV="1">
              <a:off x="3587302" y="5192117"/>
              <a:ext cx="7992000" cy="1"/>
            </a:xfrm>
            <a:prstGeom prst="line">
              <a:avLst/>
            </a:prstGeom>
            <a:ln w="3810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78FFBE38-4184-4EA2-ABE4-35F9A3979C8A}"/>
              </a:ext>
            </a:extLst>
          </p:cNvPr>
          <p:cNvSpPr/>
          <p:nvPr/>
        </p:nvSpPr>
        <p:spPr>
          <a:xfrm>
            <a:off x="5936918" y="1046019"/>
            <a:ext cx="914400" cy="914400"/>
          </a:xfrm>
          <a:prstGeom prst="ellipse">
            <a:avLst/>
          </a:prstGeom>
          <a:solidFill>
            <a:schemeClr val="accent1">
              <a:lumMod val="50000"/>
            </a:schemeClr>
          </a:solidFill>
          <a:ln w="76200">
            <a:solidFill>
              <a:srgbClr val="00B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2008</a:t>
            </a:r>
          </a:p>
        </p:txBody>
      </p:sp>
      <p:sp>
        <p:nvSpPr>
          <p:cNvPr id="44" name="Oval 43">
            <a:extLst>
              <a:ext uri="{FF2B5EF4-FFF2-40B4-BE49-F238E27FC236}">
                <a16:creationId xmlns:a16="http://schemas.microsoft.com/office/drawing/2014/main" id="{672CAE2E-7280-4276-90DB-B0335255A26C}"/>
              </a:ext>
            </a:extLst>
          </p:cNvPr>
          <p:cNvSpPr/>
          <p:nvPr/>
        </p:nvSpPr>
        <p:spPr>
          <a:xfrm>
            <a:off x="2055059" y="4333552"/>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2016</a:t>
            </a:r>
          </a:p>
        </p:txBody>
      </p:sp>
      <p:sp>
        <p:nvSpPr>
          <p:cNvPr id="48" name="Oval 47">
            <a:extLst>
              <a:ext uri="{FF2B5EF4-FFF2-40B4-BE49-F238E27FC236}">
                <a16:creationId xmlns:a16="http://schemas.microsoft.com/office/drawing/2014/main" id="{5D6A80DA-422B-4F4D-994A-8757E52D450D}"/>
              </a:ext>
            </a:extLst>
          </p:cNvPr>
          <p:cNvSpPr/>
          <p:nvPr/>
        </p:nvSpPr>
        <p:spPr>
          <a:xfrm>
            <a:off x="3915071" y="2842618"/>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2014</a:t>
            </a:r>
          </a:p>
        </p:txBody>
      </p:sp>
      <p:sp>
        <p:nvSpPr>
          <p:cNvPr id="49" name="Oval 48">
            <a:extLst>
              <a:ext uri="{FF2B5EF4-FFF2-40B4-BE49-F238E27FC236}">
                <a16:creationId xmlns:a16="http://schemas.microsoft.com/office/drawing/2014/main" id="{10A2D660-33A5-4676-A907-D69FE2E40363}"/>
              </a:ext>
            </a:extLst>
          </p:cNvPr>
          <p:cNvSpPr/>
          <p:nvPr/>
        </p:nvSpPr>
        <p:spPr>
          <a:xfrm>
            <a:off x="2055059" y="2976830"/>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2015</a:t>
            </a:r>
          </a:p>
        </p:txBody>
      </p:sp>
      <p:sp>
        <p:nvSpPr>
          <p:cNvPr id="51" name="Oval 50">
            <a:extLst>
              <a:ext uri="{FF2B5EF4-FFF2-40B4-BE49-F238E27FC236}">
                <a16:creationId xmlns:a16="http://schemas.microsoft.com/office/drawing/2014/main" id="{7ECCA7AA-D821-4684-89EC-ACED7083DBB5}"/>
              </a:ext>
            </a:extLst>
          </p:cNvPr>
          <p:cNvSpPr/>
          <p:nvPr/>
        </p:nvSpPr>
        <p:spPr>
          <a:xfrm>
            <a:off x="5882955" y="2842618"/>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2012</a:t>
            </a:r>
          </a:p>
        </p:txBody>
      </p:sp>
      <p:sp>
        <p:nvSpPr>
          <p:cNvPr id="52" name="Oval 51">
            <a:extLst>
              <a:ext uri="{FF2B5EF4-FFF2-40B4-BE49-F238E27FC236}">
                <a16:creationId xmlns:a16="http://schemas.microsoft.com/office/drawing/2014/main" id="{D428E0DB-2AD7-418E-B040-945300A81871}"/>
              </a:ext>
            </a:extLst>
          </p:cNvPr>
          <p:cNvSpPr/>
          <p:nvPr/>
        </p:nvSpPr>
        <p:spPr>
          <a:xfrm>
            <a:off x="1982748" y="1031618"/>
            <a:ext cx="914400" cy="914400"/>
          </a:xfrm>
          <a:prstGeom prst="ellipse">
            <a:avLst/>
          </a:prstGeom>
          <a:solidFill>
            <a:schemeClr val="accent1">
              <a:lumMod val="50000"/>
            </a:schemeClr>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2004</a:t>
            </a:r>
          </a:p>
        </p:txBody>
      </p:sp>
      <p:sp>
        <p:nvSpPr>
          <p:cNvPr id="53" name="Oval 52">
            <a:extLst>
              <a:ext uri="{FF2B5EF4-FFF2-40B4-BE49-F238E27FC236}">
                <a16:creationId xmlns:a16="http://schemas.microsoft.com/office/drawing/2014/main" id="{8A829F63-E2AA-43F6-91D5-AC9A572C49EA}"/>
              </a:ext>
            </a:extLst>
          </p:cNvPr>
          <p:cNvSpPr/>
          <p:nvPr/>
        </p:nvSpPr>
        <p:spPr>
          <a:xfrm>
            <a:off x="8224352" y="4663818"/>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2023</a:t>
            </a:r>
          </a:p>
        </p:txBody>
      </p:sp>
      <p:sp>
        <p:nvSpPr>
          <p:cNvPr id="16" name="TextBox 15">
            <a:extLst>
              <a:ext uri="{FF2B5EF4-FFF2-40B4-BE49-F238E27FC236}">
                <a16:creationId xmlns:a16="http://schemas.microsoft.com/office/drawing/2014/main" id="{D7847DAB-9F69-417C-9AFB-57F76145D198}"/>
              </a:ext>
            </a:extLst>
          </p:cNvPr>
          <p:cNvSpPr txBox="1"/>
          <p:nvPr/>
        </p:nvSpPr>
        <p:spPr>
          <a:xfrm>
            <a:off x="1409471" y="363790"/>
            <a:ext cx="2048400" cy="584775"/>
          </a:xfrm>
          <a:prstGeom prst="rect">
            <a:avLst/>
          </a:prstGeom>
          <a:noFill/>
        </p:spPr>
        <p:txBody>
          <a:bodyPr wrap="square" rtlCol="0">
            <a:spAutoFit/>
          </a:bodyPr>
          <a:lstStyle/>
          <a:p>
            <a:pPr algn="ctr"/>
            <a:r>
              <a:rPr lang="en-GB" sz="1600" dirty="0">
                <a:solidFill>
                  <a:schemeClr val="accent2">
                    <a:lumMod val="40000"/>
                    <a:lumOff val="60000"/>
                  </a:schemeClr>
                </a:solidFill>
              </a:rPr>
              <a:t>Automotive Engineering Student</a:t>
            </a:r>
          </a:p>
        </p:txBody>
      </p:sp>
      <p:sp>
        <p:nvSpPr>
          <p:cNvPr id="55" name="TextBox 54">
            <a:extLst>
              <a:ext uri="{FF2B5EF4-FFF2-40B4-BE49-F238E27FC236}">
                <a16:creationId xmlns:a16="http://schemas.microsoft.com/office/drawing/2014/main" id="{92F4DF1D-8217-4E3C-BB6D-18A2A5C90BFF}"/>
              </a:ext>
            </a:extLst>
          </p:cNvPr>
          <p:cNvSpPr txBox="1"/>
          <p:nvPr/>
        </p:nvSpPr>
        <p:spPr>
          <a:xfrm>
            <a:off x="4147091" y="143455"/>
            <a:ext cx="4494053" cy="830997"/>
          </a:xfrm>
          <a:prstGeom prst="rect">
            <a:avLst/>
          </a:prstGeom>
          <a:noFill/>
        </p:spPr>
        <p:txBody>
          <a:bodyPr wrap="square" rtlCol="0">
            <a:spAutoFit/>
          </a:bodyPr>
          <a:lstStyle/>
          <a:p>
            <a:pPr algn="ctr"/>
            <a:r>
              <a:rPr lang="en-GB" sz="1600" dirty="0">
                <a:solidFill>
                  <a:schemeClr val="accent2">
                    <a:lumMod val="40000"/>
                    <a:lumOff val="60000"/>
                  </a:schemeClr>
                </a:solidFill>
              </a:rPr>
              <a:t>Engine Development Engineer </a:t>
            </a:r>
            <a:r>
              <a:rPr lang="en-GB" sz="1600" dirty="0">
                <a:solidFill>
                  <a:schemeClr val="bg2"/>
                </a:solidFill>
              </a:rPr>
              <a:t>in Calibration and Advance Testing group</a:t>
            </a:r>
          </a:p>
          <a:p>
            <a:pPr algn="ctr"/>
            <a:r>
              <a:rPr lang="en-GB" sz="1600" dirty="0">
                <a:solidFill>
                  <a:schemeClr val="bg2"/>
                </a:solidFill>
              </a:rPr>
              <a:t>(Proton Malaysia)</a:t>
            </a:r>
          </a:p>
        </p:txBody>
      </p:sp>
      <p:sp>
        <p:nvSpPr>
          <p:cNvPr id="56" name="TextBox 55">
            <a:extLst>
              <a:ext uri="{FF2B5EF4-FFF2-40B4-BE49-F238E27FC236}">
                <a16:creationId xmlns:a16="http://schemas.microsoft.com/office/drawing/2014/main" id="{BDDECFE3-83C4-46B9-A10C-30003C804914}"/>
              </a:ext>
            </a:extLst>
          </p:cNvPr>
          <p:cNvSpPr txBox="1"/>
          <p:nvPr/>
        </p:nvSpPr>
        <p:spPr>
          <a:xfrm>
            <a:off x="5273346" y="2210588"/>
            <a:ext cx="2147935" cy="584775"/>
          </a:xfrm>
          <a:prstGeom prst="rect">
            <a:avLst/>
          </a:prstGeom>
          <a:noFill/>
        </p:spPr>
        <p:txBody>
          <a:bodyPr wrap="square" rtlCol="0">
            <a:spAutoFit/>
          </a:bodyPr>
          <a:lstStyle/>
          <a:p>
            <a:pPr algn="ctr"/>
            <a:r>
              <a:rPr lang="en-GB" sz="1600" dirty="0">
                <a:solidFill>
                  <a:schemeClr val="accent2">
                    <a:lumMod val="40000"/>
                    <a:lumOff val="60000"/>
                  </a:schemeClr>
                </a:solidFill>
              </a:rPr>
              <a:t>PhD student </a:t>
            </a:r>
            <a:r>
              <a:rPr lang="en-GB" sz="1600" dirty="0">
                <a:solidFill>
                  <a:schemeClr val="bg2"/>
                </a:solidFill>
              </a:rPr>
              <a:t>in controls group at LU</a:t>
            </a:r>
          </a:p>
        </p:txBody>
      </p:sp>
      <p:sp>
        <p:nvSpPr>
          <p:cNvPr id="58" name="TextBox 57">
            <a:extLst>
              <a:ext uri="{FF2B5EF4-FFF2-40B4-BE49-F238E27FC236}">
                <a16:creationId xmlns:a16="http://schemas.microsoft.com/office/drawing/2014/main" id="{F1357847-9F98-44FC-829C-7FC262F4C8F8}"/>
              </a:ext>
            </a:extLst>
          </p:cNvPr>
          <p:cNvSpPr txBox="1"/>
          <p:nvPr/>
        </p:nvSpPr>
        <p:spPr>
          <a:xfrm>
            <a:off x="3354348" y="2232634"/>
            <a:ext cx="2042568" cy="584775"/>
          </a:xfrm>
          <a:prstGeom prst="rect">
            <a:avLst/>
          </a:prstGeom>
          <a:noFill/>
        </p:spPr>
        <p:txBody>
          <a:bodyPr wrap="square" rtlCol="0">
            <a:spAutoFit/>
          </a:bodyPr>
          <a:lstStyle/>
          <a:p>
            <a:pPr algn="ctr"/>
            <a:r>
              <a:rPr lang="en-GB" sz="1600" dirty="0">
                <a:solidFill>
                  <a:schemeClr val="accent2">
                    <a:lumMod val="40000"/>
                    <a:lumOff val="60000"/>
                  </a:schemeClr>
                </a:solidFill>
              </a:rPr>
              <a:t>Research Assistant </a:t>
            </a:r>
            <a:r>
              <a:rPr lang="en-GB" sz="1600" dirty="0">
                <a:solidFill>
                  <a:schemeClr val="bg2"/>
                </a:solidFill>
              </a:rPr>
              <a:t>at LU</a:t>
            </a:r>
          </a:p>
        </p:txBody>
      </p:sp>
      <p:sp>
        <p:nvSpPr>
          <p:cNvPr id="59" name="TextBox 58">
            <a:extLst>
              <a:ext uri="{FF2B5EF4-FFF2-40B4-BE49-F238E27FC236}">
                <a16:creationId xmlns:a16="http://schemas.microsoft.com/office/drawing/2014/main" id="{323E3560-1165-460E-B147-ADE781466241}"/>
              </a:ext>
            </a:extLst>
          </p:cNvPr>
          <p:cNvSpPr txBox="1"/>
          <p:nvPr/>
        </p:nvSpPr>
        <p:spPr>
          <a:xfrm>
            <a:off x="1304188" y="5323710"/>
            <a:ext cx="2254125" cy="584775"/>
          </a:xfrm>
          <a:prstGeom prst="rect">
            <a:avLst/>
          </a:prstGeom>
          <a:noFill/>
        </p:spPr>
        <p:txBody>
          <a:bodyPr wrap="square" rtlCol="0">
            <a:spAutoFit/>
          </a:bodyPr>
          <a:lstStyle/>
          <a:p>
            <a:pPr algn="ctr"/>
            <a:r>
              <a:rPr lang="en-GB" sz="1600" dirty="0">
                <a:solidFill>
                  <a:schemeClr val="bg2"/>
                </a:solidFill>
              </a:rPr>
              <a:t>Awarded </a:t>
            </a:r>
          </a:p>
          <a:p>
            <a:pPr algn="ctr"/>
            <a:r>
              <a:rPr lang="en-GB" sz="1600" dirty="0">
                <a:solidFill>
                  <a:schemeClr val="bg2"/>
                </a:solidFill>
              </a:rPr>
              <a:t>PhD by LU</a:t>
            </a:r>
          </a:p>
        </p:txBody>
      </p:sp>
      <p:sp>
        <p:nvSpPr>
          <p:cNvPr id="60" name="TextBox 59">
            <a:extLst>
              <a:ext uri="{FF2B5EF4-FFF2-40B4-BE49-F238E27FC236}">
                <a16:creationId xmlns:a16="http://schemas.microsoft.com/office/drawing/2014/main" id="{7144F39C-DE8C-48AE-A2AC-8E8F90FF118F}"/>
              </a:ext>
            </a:extLst>
          </p:cNvPr>
          <p:cNvSpPr txBox="1"/>
          <p:nvPr/>
        </p:nvSpPr>
        <p:spPr>
          <a:xfrm>
            <a:off x="309757" y="2899867"/>
            <a:ext cx="1763040" cy="1323439"/>
          </a:xfrm>
          <a:prstGeom prst="rect">
            <a:avLst/>
          </a:prstGeom>
          <a:noFill/>
        </p:spPr>
        <p:txBody>
          <a:bodyPr wrap="square" rtlCol="0">
            <a:spAutoFit/>
          </a:bodyPr>
          <a:lstStyle/>
          <a:p>
            <a:pPr algn="ctr"/>
            <a:r>
              <a:rPr lang="en-GB" sz="1600" dirty="0">
                <a:solidFill>
                  <a:schemeClr val="accent2">
                    <a:lumMod val="40000"/>
                    <a:lumOff val="60000"/>
                  </a:schemeClr>
                </a:solidFill>
              </a:rPr>
              <a:t>Project Engineer</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1" name="TextBox 60">
            <a:extLst>
              <a:ext uri="{FF2B5EF4-FFF2-40B4-BE49-F238E27FC236}">
                <a16:creationId xmlns:a16="http://schemas.microsoft.com/office/drawing/2014/main" id="{47A7F610-7215-4CAD-904A-78A29C967270}"/>
              </a:ext>
            </a:extLst>
          </p:cNvPr>
          <p:cNvSpPr txBox="1"/>
          <p:nvPr/>
        </p:nvSpPr>
        <p:spPr>
          <a:xfrm>
            <a:off x="3099908" y="5597238"/>
            <a:ext cx="2471731" cy="1323439"/>
          </a:xfrm>
          <a:prstGeom prst="rect">
            <a:avLst/>
          </a:prstGeom>
          <a:noFill/>
        </p:spPr>
        <p:txBody>
          <a:bodyPr wrap="square" rtlCol="0">
            <a:spAutoFit/>
          </a:bodyPr>
          <a:lstStyle/>
          <a:p>
            <a:pPr algn="ctr"/>
            <a:r>
              <a:rPr lang="en-GB" sz="1600" dirty="0">
                <a:solidFill>
                  <a:schemeClr val="accent2">
                    <a:lumMod val="40000"/>
                    <a:lumOff val="60000"/>
                  </a:schemeClr>
                </a:solidFill>
              </a:rPr>
              <a:t>Senior Project Engineer,</a:t>
            </a:r>
          </a:p>
          <a:p>
            <a:pPr algn="ctr"/>
            <a:r>
              <a:rPr lang="en-GB" sz="1600" dirty="0">
                <a:solidFill>
                  <a:schemeClr val="accent2">
                    <a:lumMod val="40000"/>
                    <a:lumOff val="60000"/>
                  </a:schemeClr>
                </a:solidFill>
              </a:rPr>
              <a:t>Machine Learning</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2" name="Oval 61">
            <a:extLst>
              <a:ext uri="{FF2B5EF4-FFF2-40B4-BE49-F238E27FC236}">
                <a16:creationId xmlns:a16="http://schemas.microsoft.com/office/drawing/2014/main" id="{3E1D2783-925B-4456-9A8A-C8C8C5C7B4B4}"/>
              </a:ext>
            </a:extLst>
          </p:cNvPr>
          <p:cNvSpPr/>
          <p:nvPr/>
        </p:nvSpPr>
        <p:spPr>
          <a:xfrm>
            <a:off x="3888086" y="4646017"/>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2018</a:t>
            </a:r>
          </a:p>
        </p:txBody>
      </p:sp>
      <p:sp>
        <p:nvSpPr>
          <p:cNvPr id="63" name="TextBox 62">
            <a:extLst>
              <a:ext uri="{FF2B5EF4-FFF2-40B4-BE49-F238E27FC236}">
                <a16:creationId xmlns:a16="http://schemas.microsoft.com/office/drawing/2014/main" id="{45D365D6-E4B9-44D5-8C7C-E798714A6DFA}"/>
              </a:ext>
            </a:extLst>
          </p:cNvPr>
          <p:cNvSpPr txBox="1"/>
          <p:nvPr/>
        </p:nvSpPr>
        <p:spPr>
          <a:xfrm>
            <a:off x="5430054" y="5593289"/>
            <a:ext cx="2254125" cy="1323439"/>
          </a:xfrm>
          <a:prstGeom prst="rect">
            <a:avLst/>
          </a:prstGeom>
          <a:noFill/>
        </p:spPr>
        <p:txBody>
          <a:bodyPr wrap="square" rtlCol="0">
            <a:spAutoFit/>
          </a:bodyPr>
          <a:lstStyle/>
          <a:p>
            <a:pPr algn="ctr"/>
            <a:r>
              <a:rPr lang="en-GB" sz="1600" dirty="0">
                <a:solidFill>
                  <a:schemeClr val="accent2">
                    <a:lumMod val="40000"/>
                    <a:lumOff val="60000"/>
                  </a:schemeClr>
                </a:solidFill>
              </a:rPr>
              <a:t>Technical Specialist, Machine Learning</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4" name="Oval 63">
            <a:extLst>
              <a:ext uri="{FF2B5EF4-FFF2-40B4-BE49-F238E27FC236}">
                <a16:creationId xmlns:a16="http://schemas.microsoft.com/office/drawing/2014/main" id="{E1DC5BEF-6E77-489A-BCB7-846B167D9CA6}"/>
              </a:ext>
            </a:extLst>
          </p:cNvPr>
          <p:cNvSpPr/>
          <p:nvPr/>
        </p:nvSpPr>
        <p:spPr>
          <a:xfrm>
            <a:off x="6056219" y="4657538"/>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2022</a:t>
            </a:r>
          </a:p>
        </p:txBody>
      </p:sp>
      <p:sp>
        <p:nvSpPr>
          <p:cNvPr id="2" name="TextBox 1">
            <a:extLst>
              <a:ext uri="{FF2B5EF4-FFF2-40B4-BE49-F238E27FC236}">
                <a16:creationId xmlns:a16="http://schemas.microsoft.com/office/drawing/2014/main" id="{E73E620B-E724-189E-179D-8D0B94D931E9}"/>
              </a:ext>
            </a:extLst>
          </p:cNvPr>
          <p:cNvSpPr txBox="1"/>
          <p:nvPr/>
        </p:nvSpPr>
        <p:spPr>
          <a:xfrm>
            <a:off x="7560897" y="5599911"/>
            <a:ext cx="2254125" cy="1323439"/>
          </a:xfrm>
          <a:prstGeom prst="rect">
            <a:avLst/>
          </a:prstGeom>
          <a:noFill/>
        </p:spPr>
        <p:txBody>
          <a:bodyPr wrap="square" rtlCol="0">
            <a:spAutoFit/>
          </a:bodyPr>
          <a:lstStyle/>
          <a:p>
            <a:pPr algn="ctr"/>
            <a:r>
              <a:rPr lang="en-GB" sz="1600" dirty="0">
                <a:solidFill>
                  <a:schemeClr val="accent2">
                    <a:lumMod val="40000"/>
                    <a:lumOff val="60000"/>
                  </a:schemeClr>
                </a:solidFill>
              </a:rPr>
              <a:t>Technical Specialist, Machine Learning</a:t>
            </a:r>
          </a:p>
          <a:p>
            <a:pPr algn="ctr"/>
            <a:r>
              <a:rPr lang="en-GB" sz="1600" dirty="0">
                <a:solidFill>
                  <a:schemeClr val="bg2"/>
                </a:solidFill>
              </a:rPr>
              <a:t>Software and Digital Engineering</a:t>
            </a:r>
          </a:p>
          <a:p>
            <a:pPr algn="ctr"/>
            <a:r>
              <a:rPr lang="en-GB" sz="1600" dirty="0">
                <a:solidFill>
                  <a:schemeClr val="bg2"/>
                </a:solidFill>
              </a:rPr>
              <a:t>(Ricardo)</a:t>
            </a:r>
          </a:p>
        </p:txBody>
      </p:sp>
      <p:cxnSp>
        <p:nvCxnSpPr>
          <p:cNvPr id="7" name="Straight Connector 6">
            <a:extLst>
              <a:ext uri="{FF2B5EF4-FFF2-40B4-BE49-F238E27FC236}">
                <a16:creationId xmlns:a16="http://schemas.microsoft.com/office/drawing/2014/main" id="{4BA60CEF-D82B-6F43-488C-B7ED0E579C4A}"/>
              </a:ext>
            </a:extLst>
          </p:cNvPr>
          <p:cNvCxnSpPr>
            <a:cxnSpLocks/>
          </p:cNvCxnSpPr>
          <p:nvPr/>
        </p:nvCxnSpPr>
        <p:spPr>
          <a:xfrm flipV="1">
            <a:off x="11136502" y="5096306"/>
            <a:ext cx="1044000" cy="1"/>
          </a:xfrm>
          <a:prstGeom prst="line">
            <a:avLst/>
          </a:prstGeom>
          <a:ln w="381000">
            <a:solidFill>
              <a:srgbClr val="469C23"/>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975D2A4-FEEF-3CCD-E047-D0FC254185BB}"/>
              </a:ext>
            </a:extLst>
          </p:cNvPr>
          <p:cNvSpPr/>
          <p:nvPr/>
        </p:nvSpPr>
        <p:spPr>
          <a:xfrm>
            <a:off x="10483924" y="4646017"/>
            <a:ext cx="914400" cy="914400"/>
          </a:xfrm>
          <a:prstGeom prst="ellipse">
            <a:avLst/>
          </a:prstGeom>
          <a:solidFill>
            <a:schemeClr val="accent1">
              <a:lumMod val="50000"/>
            </a:schemeClr>
          </a:solidFill>
          <a:ln w="76200">
            <a:solidFill>
              <a:srgbClr val="469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2024</a:t>
            </a:r>
          </a:p>
        </p:txBody>
      </p:sp>
      <p:sp>
        <p:nvSpPr>
          <p:cNvPr id="8" name="TextBox 7">
            <a:extLst>
              <a:ext uri="{FF2B5EF4-FFF2-40B4-BE49-F238E27FC236}">
                <a16:creationId xmlns:a16="http://schemas.microsoft.com/office/drawing/2014/main" id="{16877BA5-93CE-877F-06A8-095F8F6EF82C}"/>
              </a:ext>
            </a:extLst>
          </p:cNvPr>
          <p:cNvSpPr txBox="1"/>
          <p:nvPr/>
        </p:nvSpPr>
        <p:spPr>
          <a:xfrm>
            <a:off x="9738801" y="5621604"/>
            <a:ext cx="2441702" cy="1077218"/>
          </a:xfrm>
          <a:prstGeom prst="rect">
            <a:avLst/>
          </a:prstGeom>
          <a:noFill/>
        </p:spPr>
        <p:txBody>
          <a:bodyPr wrap="square" rtlCol="0">
            <a:spAutoFit/>
          </a:bodyPr>
          <a:lstStyle/>
          <a:p>
            <a:pPr algn="ctr"/>
            <a:r>
              <a:rPr lang="en-GB" sz="1600" dirty="0">
                <a:solidFill>
                  <a:schemeClr val="accent2">
                    <a:lumMod val="40000"/>
                    <a:lumOff val="60000"/>
                  </a:schemeClr>
                </a:solidFill>
              </a:rPr>
              <a:t>Technical Specialist, ML and Model Optimisation</a:t>
            </a:r>
          </a:p>
          <a:p>
            <a:pPr algn="ctr"/>
            <a:r>
              <a:rPr lang="en-GB" sz="1600" dirty="0">
                <a:solidFill>
                  <a:schemeClr val="bg2"/>
                </a:solidFill>
              </a:rPr>
              <a:t>Elysia</a:t>
            </a:r>
          </a:p>
          <a:p>
            <a:pPr algn="ctr"/>
            <a:r>
              <a:rPr lang="en-GB" sz="1600" dirty="0">
                <a:solidFill>
                  <a:schemeClr val="bg2"/>
                </a:solidFill>
              </a:rPr>
              <a:t>(Fortescue Zero)</a:t>
            </a:r>
          </a:p>
        </p:txBody>
      </p:sp>
    </p:spTree>
    <p:custDataLst>
      <p:tags r:id="rId1"/>
    </p:custDataLst>
    <p:extLst>
      <p:ext uri="{BB962C8B-B14F-4D97-AF65-F5344CB8AC3E}">
        <p14:creationId xmlns:p14="http://schemas.microsoft.com/office/powerpoint/2010/main" val="2689632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3A7A8B8B-2002-4667-9016-D98EFE7E8562}"/>
              </a:ext>
            </a:extLst>
          </p:cNvPr>
          <p:cNvSpPr txBox="1">
            <a:spLocks/>
          </p:cNvSpPr>
          <p:nvPr/>
        </p:nvSpPr>
        <p:spPr>
          <a:xfrm>
            <a:off x="136038" y="89955"/>
            <a:ext cx="11846411" cy="1972239"/>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 R&amp;D projects is to improve the accuracy when predicting engine emissions such as NOx and soot </a:t>
            </a:r>
          </a:p>
          <a:p>
            <a:r>
              <a:rPr lang="en-GB" dirty="0"/>
              <a:t>Developed a time-series machine learning model algorithm from scratch to predict air-path dynamics for emissions prediction</a:t>
            </a:r>
          </a:p>
          <a:p>
            <a:r>
              <a:rPr lang="en-GB" dirty="0"/>
              <a:t>The trained dynamic model can be used in our global optimisation or in Simulink s-function for predicting highly dynamic systems</a:t>
            </a:r>
          </a:p>
          <a:p>
            <a:endParaRPr lang="en-GB" dirty="0"/>
          </a:p>
        </p:txBody>
      </p:sp>
      <p:grpSp>
        <p:nvGrpSpPr>
          <p:cNvPr id="4" name="Group 3">
            <a:extLst>
              <a:ext uri="{FF2B5EF4-FFF2-40B4-BE49-F238E27FC236}">
                <a16:creationId xmlns:a16="http://schemas.microsoft.com/office/drawing/2014/main" id="{8533D3D2-D11A-445C-9CBF-C2215018576A}"/>
              </a:ext>
            </a:extLst>
          </p:cNvPr>
          <p:cNvGrpSpPr/>
          <p:nvPr/>
        </p:nvGrpSpPr>
        <p:grpSpPr>
          <a:xfrm>
            <a:off x="711353" y="1774048"/>
            <a:ext cx="10769295" cy="4871824"/>
            <a:chOff x="846622" y="1774048"/>
            <a:chExt cx="10769295" cy="4871824"/>
          </a:xfrm>
        </p:grpSpPr>
        <p:sp>
          <p:nvSpPr>
            <p:cNvPr id="6" name="Right Arrow 12">
              <a:extLst>
                <a:ext uri="{FF2B5EF4-FFF2-40B4-BE49-F238E27FC236}">
                  <a16:creationId xmlns:a16="http://schemas.microsoft.com/office/drawing/2014/main" id="{573CF0EC-8355-4766-84A6-9C3CDE89B403}"/>
                </a:ext>
              </a:extLst>
            </p:cNvPr>
            <p:cNvSpPr/>
            <p:nvPr/>
          </p:nvSpPr>
          <p:spPr>
            <a:xfrm>
              <a:off x="5914834" y="4017146"/>
              <a:ext cx="791102" cy="428625"/>
            </a:xfrm>
            <a:prstGeom prst="rightArrow">
              <a:avLst/>
            </a:prstGeom>
            <a:solidFill>
              <a:srgbClr val="FFFFFF"/>
            </a:solidFill>
            <a:ln w="25400" cap="flat" cmpd="sng" algn="ctr">
              <a:solidFill>
                <a:srgbClr val="5B656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7" name="Picture 6">
              <a:extLst>
                <a:ext uri="{FF2B5EF4-FFF2-40B4-BE49-F238E27FC236}">
                  <a16:creationId xmlns:a16="http://schemas.microsoft.com/office/drawing/2014/main" id="{0EDC53BF-CD4B-4CA0-9CB7-1430977CD02F}"/>
                </a:ext>
              </a:extLst>
            </p:cNvPr>
            <p:cNvPicPr>
              <a:picLocks noChangeAspect="1"/>
            </p:cNvPicPr>
            <p:nvPr/>
          </p:nvPicPr>
          <p:blipFill>
            <a:blip r:embed="rId3"/>
            <a:stretch>
              <a:fillRect/>
            </a:stretch>
          </p:blipFill>
          <p:spPr>
            <a:xfrm>
              <a:off x="6788614" y="2266134"/>
              <a:ext cx="4827303" cy="4379738"/>
            </a:xfrm>
            <a:prstGeom prst="rect">
              <a:avLst/>
            </a:prstGeom>
            <a:ln>
              <a:solidFill>
                <a:srgbClr val="5B656D"/>
              </a:solidFill>
            </a:ln>
          </p:spPr>
        </p:pic>
        <p:pic>
          <p:nvPicPr>
            <p:cNvPr id="8" name="Picture 7">
              <a:extLst>
                <a:ext uri="{FF2B5EF4-FFF2-40B4-BE49-F238E27FC236}">
                  <a16:creationId xmlns:a16="http://schemas.microsoft.com/office/drawing/2014/main" id="{B3ED53D2-3C65-4A5A-9E5F-7060C1473C9F}"/>
                </a:ext>
              </a:extLst>
            </p:cNvPr>
            <p:cNvPicPr>
              <a:picLocks noChangeAspect="1"/>
            </p:cNvPicPr>
            <p:nvPr/>
          </p:nvPicPr>
          <p:blipFill>
            <a:blip r:embed="rId4"/>
            <a:stretch>
              <a:fillRect/>
            </a:stretch>
          </p:blipFill>
          <p:spPr>
            <a:xfrm>
              <a:off x="858457" y="2290774"/>
              <a:ext cx="4960506" cy="3953486"/>
            </a:xfrm>
            <a:prstGeom prst="rect">
              <a:avLst/>
            </a:prstGeom>
            <a:ln>
              <a:solidFill>
                <a:srgbClr val="5B656D"/>
              </a:solidFill>
            </a:ln>
          </p:spPr>
        </p:pic>
        <p:sp>
          <p:nvSpPr>
            <p:cNvPr id="9" name="TextBox 8">
              <a:extLst>
                <a:ext uri="{FF2B5EF4-FFF2-40B4-BE49-F238E27FC236}">
                  <a16:creationId xmlns:a16="http://schemas.microsoft.com/office/drawing/2014/main" id="{1CA9AD75-631E-4325-9EF6-FBE4F433DC7D}"/>
                </a:ext>
              </a:extLst>
            </p:cNvPr>
            <p:cNvSpPr txBox="1"/>
            <p:nvPr/>
          </p:nvSpPr>
          <p:spPr>
            <a:xfrm>
              <a:off x="846622" y="1774048"/>
              <a:ext cx="4943392" cy="288147"/>
            </a:xfrm>
            <a:prstGeom prst="rect">
              <a:avLst/>
            </a:prstGeom>
            <a:solidFill>
              <a:srgbClr val="694D9A"/>
            </a:solidFill>
            <a:ln>
              <a:solidFill>
                <a:srgbClr val="5B656D"/>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GB" sz="1400" b="1" kern="0">
                  <a:solidFill>
                    <a:srgbClr val="FFFFFF"/>
                  </a:solidFill>
                </a:rPr>
                <a:t>Original Optimisation Routine</a:t>
              </a:r>
              <a:endParaRPr kumimoji="0" lang="en-GB" sz="1400" b="1" i="0" u="none" strike="noStrike" kern="0" cap="none" spc="0" normalizeH="0" baseline="0" noProof="0">
                <a:ln>
                  <a:noFill/>
                </a:ln>
                <a:solidFill>
                  <a:srgbClr val="FFFFFF"/>
                </a:solidFill>
                <a:effectLst/>
                <a:uLnTx/>
                <a:uFillTx/>
              </a:endParaRPr>
            </a:p>
          </p:txBody>
        </p:sp>
        <p:sp>
          <p:nvSpPr>
            <p:cNvPr id="10" name="TextBox 9">
              <a:extLst>
                <a:ext uri="{FF2B5EF4-FFF2-40B4-BE49-F238E27FC236}">
                  <a16:creationId xmlns:a16="http://schemas.microsoft.com/office/drawing/2014/main" id="{F29C5578-98A7-48B1-8DE8-B43C4FAB61C6}"/>
                </a:ext>
              </a:extLst>
            </p:cNvPr>
            <p:cNvSpPr txBox="1"/>
            <p:nvPr/>
          </p:nvSpPr>
          <p:spPr>
            <a:xfrm>
              <a:off x="6775267" y="1774048"/>
              <a:ext cx="4840650" cy="288147"/>
            </a:xfrm>
            <a:prstGeom prst="rect">
              <a:avLst/>
            </a:prstGeom>
            <a:solidFill>
              <a:srgbClr val="694D9A"/>
            </a:solidFill>
            <a:ln>
              <a:solidFill>
                <a:srgbClr val="5B656D"/>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GB" sz="1400" b="1" kern="0">
                  <a:solidFill>
                    <a:srgbClr val="FFFFFF"/>
                  </a:solidFill>
                </a:rPr>
                <a:t>Modified Optimisation Routine</a:t>
              </a:r>
              <a:endParaRPr kumimoji="0" lang="en-GB" sz="1400" b="1" i="0" u="none" strike="noStrike" kern="0" cap="none" spc="0" normalizeH="0" baseline="0" noProof="0">
                <a:ln>
                  <a:noFill/>
                </a:ln>
                <a:solidFill>
                  <a:srgbClr val="FFFFFF"/>
                </a:solidFill>
                <a:effectLst/>
                <a:uLnTx/>
                <a:uFillTx/>
              </a:endParaRPr>
            </a:p>
          </p:txBody>
        </p:sp>
        <p:sp>
          <p:nvSpPr>
            <p:cNvPr id="2" name="TextBox 1">
              <a:extLst>
                <a:ext uri="{FF2B5EF4-FFF2-40B4-BE49-F238E27FC236}">
                  <a16:creationId xmlns:a16="http://schemas.microsoft.com/office/drawing/2014/main" id="{E78E04AC-C9F3-459C-8CDB-F7E87F7D03E4}"/>
                </a:ext>
              </a:extLst>
            </p:cNvPr>
            <p:cNvSpPr txBox="1"/>
            <p:nvPr/>
          </p:nvSpPr>
          <p:spPr>
            <a:xfrm>
              <a:off x="1612060" y="2318427"/>
              <a:ext cx="623889" cy="307777"/>
            </a:xfrm>
            <a:prstGeom prst="rect">
              <a:avLst/>
            </a:prstGeom>
            <a:solidFill>
              <a:srgbClr val="191919"/>
            </a:solidFill>
          </p:spPr>
          <p:txBody>
            <a:bodyPr wrap="none" rtlCol="0">
              <a:spAutoFit/>
            </a:bodyPr>
            <a:lstStyle/>
            <a:p>
              <a:pPr algn="r"/>
              <a:r>
                <a:rPr lang="en-GB" sz="700" dirty="0">
                  <a:solidFill>
                    <a:schemeClr val="bg1"/>
                  </a:solidFill>
                </a:rPr>
                <a:t>Maps</a:t>
              </a:r>
            </a:p>
            <a:p>
              <a:pPr algn="r"/>
              <a:r>
                <a:rPr lang="en-GB" sz="700" dirty="0">
                  <a:solidFill>
                    <a:schemeClr val="bg1"/>
                  </a:solidFill>
                </a:rPr>
                <a:t>adjustment</a:t>
              </a:r>
            </a:p>
          </p:txBody>
        </p:sp>
        <p:sp>
          <p:nvSpPr>
            <p:cNvPr id="3" name="Rectangle 2">
              <a:extLst>
                <a:ext uri="{FF2B5EF4-FFF2-40B4-BE49-F238E27FC236}">
                  <a16:creationId xmlns:a16="http://schemas.microsoft.com/office/drawing/2014/main" id="{02EE49DD-4349-40C0-B886-575FDA2C8500}"/>
                </a:ext>
              </a:extLst>
            </p:cNvPr>
            <p:cNvSpPr/>
            <p:nvPr/>
          </p:nvSpPr>
          <p:spPr>
            <a:xfrm>
              <a:off x="1086766" y="4692650"/>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BD10F4-174C-4932-A538-9E3855D722C8}"/>
                </a:ext>
              </a:extLst>
            </p:cNvPr>
            <p:cNvSpPr txBox="1"/>
            <p:nvPr/>
          </p:nvSpPr>
          <p:spPr>
            <a:xfrm>
              <a:off x="1194837" y="4657823"/>
              <a:ext cx="785856" cy="307777"/>
            </a:xfrm>
            <a:prstGeom prst="rect">
              <a:avLst/>
            </a:prstGeom>
            <a:noFill/>
          </p:spPr>
          <p:txBody>
            <a:bodyPr wrap="none" rtlCol="0">
              <a:spAutoFit/>
            </a:bodyPr>
            <a:lstStyle/>
            <a:p>
              <a:pPr algn="r"/>
              <a:r>
                <a:rPr lang="en-GB" sz="700" dirty="0">
                  <a:solidFill>
                    <a:schemeClr val="bg1"/>
                  </a:solidFill>
                </a:rPr>
                <a:t>Cycle emission</a:t>
              </a:r>
            </a:p>
            <a:p>
              <a:pPr algn="r"/>
              <a:r>
                <a:rPr lang="en-GB" sz="700" dirty="0">
                  <a:solidFill>
                    <a:schemeClr val="bg1"/>
                  </a:solidFill>
                </a:rPr>
                <a:t>prediction</a:t>
              </a:r>
            </a:p>
          </p:txBody>
        </p:sp>
        <p:sp>
          <p:nvSpPr>
            <p:cNvPr id="14" name="Rectangle 13">
              <a:extLst>
                <a:ext uri="{FF2B5EF4-FFF2-40B4-BE49-F238E27FC236}">
                  <a16:creationId xmlns:a16="http://schemas.microsoft.com/office/drawing/2014/main" id="{919B157E-6D3C-4CB7-AD92-1AFF9D66E6F1}"/>
                </a:ext>
              </a:extLst>
            </p:cNvPr>
            <p:cNvSpPr/>
            <p:nvPr/>
          </p:nvSpPr>
          <p:spPr>
            <a:xfrm>
              <a:off x="7015411" y="4665763"/>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64542D7-4C6A-4098-8A2E-114FCAF7A918}"/>
                </a:ext>
              </a:extLst>
            </p:cNvPr>
            <p:cNvSpPr txBox="1"/>
            <p:nvPr/>
          </p:nvSpPr>
          <p:spPr>
            <a:xfrm>
              <a:off x="7123482" y="4630936"/>
              <a:ext cx="785856" cy="307777"/>
            </a:xfrm>
            <a:prstGeom prst="rect">
              <a:avLst/>
            </a:prstGeom>
            <a:noFill/>
          </p:spPr>
          <p:txBody>
            <a:bodyPr wrap="none" rtlCol="0">
              <a:spAutoFit/>
            </a:bodyPr>
            <a:lstStyle/>
            <a:p>
              <a:pPr algn="r"/>
              <a:r>
                <a:rPr lang="en-GB" sz="700" dirty="0">
                  <a:solidFill>
                    <a:schemeClr val="bg1"/>
                  </a:solidFill>
                </a:rPr>
                <a:t>Cycle emission</a:t>
              </a:r>
            </a:p>
            <a:p>
              <a:pPr algn="r"/>
              <a:r>
                <a:rPr lang="en-GB" sz="700" dirty="0">
                  <a:solidFill>
                    <a:schemeClr val="bg1"/>
                  </a:solidFill>
                </a:rPr>
                <a:t>prediction</a:t>
              </a:r>
            </a:p>
          </p:txBody>
        </p:sp>
        <p:sp>
          <p:nvSpPr>
            <p:cNvPr id="16" name="TextBox 15">
              <a:extLst>
                <a:ext uri="{FF2B5EF4-FFF2-40B4-BE49-F238E27FC236}">
                  <a16:creationId xmlns:a16="http://schemas.microsoft.com/office/drawing/2014/main" id="{082C423E-6275-443E-8E28-A3F72018F294}"/>
                </a:ext>
              </a:extLst>
            </p:cNvPr>
            <p:cNvSpPr txBox="1"/>
            <p:nvPr/>
          </p:nvSpPr>
          <p:spPr>
            <a:xfrm>
              <a:off x="7563406" y="2290785"/>
              <a:ext cx="623889" cy="307777"/>
            </a:xfrm>
            <a:prstGeom prst="rect">
              <a:avLst/>
            </a:prstGeom>
            <a:solidFill>
              <a:srgbClr val="191919"/>
            </a:solidFill>
          </p:spPr>
          <p:txBody>
            <a:bodyPr wrap="none" rtlCol="0">
              <a:spAutoFit/>
            </a:bodyPr>
            <a:lstStyle/>
            <a:p>
              <a:pPr algn="r"/>
              <a:r>
                <a:rPr lang="en-GB" sz="700" dirty="0">
                  <a:solidFill>
                    <a:schemeClr val="bg1"/>
                  </a:solidFill>
                </a:rPr>
                <a:t>Maps</a:t>
              </a:r>
            </a:p>
            <a:p>
              <a:pPr algn="r"/>
              <a:r>
                <a:rPr lang="en-GB" sz="700" dirty="0">
                  <a:solidFill>
                    <a:schemeClr val="bg1"/>
                  </a:solidFill>
                </a:rPr>
                <a:t>adjustment</a:t>
              </a:r>
            </a:p>
          </p:txBody>
        </p:sp>
        <p:sp>
          <p:nvSpPr>
            <p:cNvPr id="17" name="TextBox 16">
              <a:extLst>
                <a:ext uri="{FF2B5EF4-FFF2-40B4-BE49-F238E27FC236}">
                  <a16:creationId xmlns:a16="http://schemas.microsoft.com/office/drawing/2014/main" id="{C6D7E05A-E5C2-44C3-B1C7-CA21431EE228}"/>
                </a:ext>
              </a:extLst>
            </p:cNvPr>
            <p:cNvSpPr txBox="1"/>
            <p:nvPr/>
          </p:nvSpPr>
          <p:spPr>
            <a:xfrm>
              <a:off x="9658907" y="2396126"/>
              <a:ext cx="803945" cy="200055"/>
            </a:xfrm>
            <a:prstGeom prst="rect">
              <a:avLst/>
            </a:prstGeom>
            <a:solidFill>
              <a:srgbClr val="191919"/>
            </a:solidFill>
          </p:spPr>
          <p:txBody>
            <a:bodyPr wrap="square" rtlCol="0">
              <a:spAutoFit/>
            </a:bodyPr>
            <a:lstStyle/>
            <a:p>
              <a:r>
                <a:rPr lang="en-GB" sz="700" dirty="0">
                  <a:solidFill>
                    <a:schemeClr val="bg1"/>
                  </a:solidFill>
                </a:rPr>
                <a:t>Updated maps</a:t>
              </a:r>
            </a:p>
          </p:txBody>
        </p:sp>
        <p:sp>
          <p:nvSpPr>
            <p:cNvPr id="18" name="TextBox 17">
              <a:extLst>
                <a:ext uri="{FF2B5EF4-FFF2-40B4-BE49-F238E27FC236}">
                  <a16:creationId xmlns:a16="http://schemas.microsoft.com/office/drawing/2014/main" id="{7EBC97D1-A3F4-4BCD-B87E-1651523282B6}"/>
                </a:ext>
              </a:extLst>
            </p:cNvPr>
            <p:cNvSpPr txBox="1"/>
            <p:nvPr/>
          </p:nvSpPr>
          <p:spPr>
            <a:xfrm>
              <a:off x="3722831" y="2416132"/>
              <a:ext cx="803945" cy="200055"/>
            </a:xfrm>
            <a:prstGeom prst="rect">
              <a:avLst/>
            </a:prstGeom>
            <a:solidFill>
              <a:srgbClr val="191919"/>
            </a:solidFill>
          </p:spPr>
          <p:txBody>
            <a:bodyPr wrap="square" rtlCol="0">
              <a:spAutoFit/>
            </a:bodyPr>
            <a:lstStyle/>
            <a:p>
              <a:r>
                <a:rPr lang="en-GB" sz="700" dirty="0">
                  <a:solidFill>
                    <a:schemeClr val="bg1"/>
                  </a:solidFill>
                </a:rPr>
                <a:t>Updated maps</a:t>
              </a:r>
            </a:p>
          </p:txBody>
        </p:sp>
        <p:sp>
          <p:nvSpPr>
            <p:cNvPr id="19" name="TextBox 18">
              <a:extLst>
                <a:ext uri="{FF2B5EF4-FFF2-40B4-BE49-F238E27FC236}">
                  <a16:creationId xmlns:a16="http://schemas.microsoft.com/office/drawing/2014/main" id="{E133EEA1-8C47-4494-9B5E-96EAB9D3A6EB}"/>
                </a:ext>
              </a:extLst>
            </p:cNvPr>
            <p:cNvSpPr txBox="1"/>
            <p:nvPr/>
          </p:nvSpPr>
          <p:spPr>
            <a:xfrm>
              <a:off x="2295860" y="4706227"/>
              <a:ext cx="634783" cy="200055"/>
            </a:xfrm>
            <a:prstGeom prst="rect">
              <a:avLst/>
            </a:prstGeom>
            <a:solidFill>
              <a:srgbClr val="191919"/>
            </a:solidFill>
          </p:spPr>
          <p:txBody>
            <a:bodyPr wrap="square" rtlCol="0">
              <a:spAutoFit/>
            </a:bodyPr>
            <a:lstStyle/>
            <a:p>
              <a:pPr algn="r"/>
              <a:r>
                <a:rPr lang="en-GB" sz="700" dirty="0">
                  <a:solidFill>
                    <a:schemeClr val="bg1"/>
                  </a:solidFill>
                </a:rPr>
                <a:t>Responses</a:t>
              </a:r>
            </a:p>
          </p:txBody>
        </p:sp>
        <p:sp>
          <p:nvSpPr>
            <p:cNvPr id="20" name="TextBox 19">
              <a:extLst>
                <a:ext uri="{FF2B5EF4-FFF2-40B4-BE49-F238E27FC236}">
                  <a16:creationId xmlns:a16="http://schemas.microsoft.com/office/drawing/2014/main" id="{4ACA61CB-97C8-44F2-A698-3647C7B32E75}"/>
                </a:ext>
              </a:extLst>
            </p:cNvPr>
            <p:cNvSpPr txBox="1"/>
            <p:nvPr/>
          </p:nvSpPr>
          <p:spPr>
            <a:xfrm>
              <a:off x="8229270" y="4670525"/>
              <a:ext cx="634783" cy="200055"/>
            </a:xfrm>
            <a:prstGeom prst="rect">
              <a:avLst/>
            </a:prstGeom>
            <a:solidFill>
              <a:srgbClr val="191919"/>
            </a:solidFill>
          </p:spPr>
          <p:txBody>
            <a:bodyPr wrap="square" rtlCol="0">
              <a:spAutoFit/>
            </a:bodyPr>
            <a:lstStyle/>
            <a:p>
              <a:pPr algn="r"/>
              <a:r>
                <a:rPr lang="en-GB" sz="700" dirty="0">
                  <a:solidFill>
                    <a:schemeClr val="bg1"/>
                  </a:solidFill>
                </a:rPr>
                <a:t>Responses</a:t>
              </a:r>
            </a:p>
          </p:txBody>
        </p:sp>
        <p:sp>
          <p:nvSpPr>
            <p:cNvPr id="21" name="Rectangle 20">
              <a:extLst>
                <a:ext uri="{FF2B5EF4-FFF2-40B4-BE49-F238E27FC236}">
                  <a16:creationId xmlns:a16="http://schemas.microsoft.com/office/drawing/2014/main" id="{7EF06D36-DB15-431C-9044-9B0C0D0154F6}"/>
                </a:ext>
              </a:extLst>
            </p:cNvPr>
            <p:cNvSpPr/>
            <p:nvPr/>
          </p:nvSpPr>
          <p:spPr>
            <a:xfrm>
              <a:off x="7505320" y="5720984"/>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1E424C0C-45F0-49BE-A858-4C509D6E80FB}"/>
                </a:ext>
              </a:extLst>
            </p:cNvPr>
            <p:cNvSpPr txBox="1"/>
            <p:nvPr/>
          </p:nvSpPr>
          <p:spPr>
            <a:xfrm>
              <a:off x="7177438" y="5736162"/>
              <a:ext cx="1221809" cy="200055"/>
            </a:xfrm>
            <a:prstGeom prst="rect">
              <a:avLst/>
            </a:prstGeom>
            <a:noFill/>
          </p:spPr>
          <p:txBody>
            <a:bodyPr wrap="none" rtlCol="0">
              <a:spAutoFit/>
            </a:bodyPr>
            <a:lstStyle/>
            <a:p>
              <a:pPr algn="r"/>
              <a:r>
                <a:rPr lang="en-GB" sz="700" dirty="0">
                  <a:solidFill>
                    <a:schemeClr val="bg1"/>
                  </a:solidFill>
                </a:rPr>
                <a:t>Boost and EGR prediction</a:t>
              </a:r>
            </a:p>
          </p:txBody>
        </p:sp>
      </p:grpSp>
    </p:spTree>
    <p:custDataLst>
      <p:tags r:id="rId1"/>
    </p:custDataLst>
    <p:extLst>
      <p:ext uri="{BB962C8B-B14F-4D97-AF65-F5344CB8AC3E}">
        <p14:creationId xmlns:p14="http://schemas.microsoft.com/office/powerpoint/2010/main" val="1352177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B18590EB-571D-4567-AC0C-9C80CE6F1F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0" r="-4268"/>
          <a:stretch/>
        </p:blipFill>
        <p:spPr bwMode="auto">
          <a:xfrm>
            <a:off x="8738473" y="1092408"/>
            <a:ext cx="3053669" cy="2138866"/>
          </a:xfrm>
          <a:prstGeom prst="rect">
            <a:avLst/>
          </a:prstGeom>
          <a:solidFill>
            <a:srgbClr val="FFFFFF"/>
          </a:solidFill>
          <a:ln w="38100">
            <a:noFill/>
            <a:miter lim="800000"/>
            <a:headEnd/>
            <a:tailEnd/>
          </a:ln>
        </p:spPr>
      </p:pic>
      <p:grpSp>
        <p:nvGrpSpPr>
          <p:cNvPr id="3" name="Group 2">
            <a:extLst>
              <a:ext uri="{FF2B5EF4-FFF2-40B4-BE49-F238E27FC236}">
                <a16:creationId xmlns:a16="http://schemas.microsoft.com/office/drawing/2014/main" id="{D7F98617-1FE6-495D-8458-97D4E3941486}"/>
              </a:ext>
            </a:extLst>
          </p:cNvPr>
          <p:cNvGrpSpPr/>
          <p:nvPr/>
        </p:nvGrpSpPr>
        <p:grpSpPr>
          <a:xfrm>
            <a:off x="2537732" y="3744200"/>
            <a:ext cx="7715249" cy="2936315"/>
            <a:chOff x="4391025" y="3672583"/>
            <a:chExt cx="7715249" cy="2936315"/>
          </a:xfrm>
        </p:grpSpPr>
        <p:sp>
          <p:nvSpPr>
            <p:cNvPr id="4" name="Speech Bubble: Rectangle 3">
              <a:extLst>
                <a:ext uri="{FF2B5EF4-FFF2-40B4-BE49-F238E27FC236}">
                  <a16:creationId xmlns:a16="http://schemas.microsoft.com/office/drawing/2014/main" id="{01045FAE-C51D-4DCC-A52D-36524B8052D7}"/>
                </a:ext>
              </a:extLst>
            </p:cNvPr>
            <p:cNvSpPr/>
            <p:nvPr/>
          </p:nvSpPr>
          <p:spPr bwMode="auto">
            <a:xfrm>
              <a:off x="4391025" y="3672583"/>
              <a:ext cx="7715249" cy="2936314"/>
            </a:xfrm>
            <a:prstGeom prst="wedgeRectCallout">
              <a:avLst>
                <a:gd name="adj1" fmla="val 40342"/>
                <a:gd name="adj2" fmla="val -86856"/>
              </a:avLst>
            </a:prstGeom>
            <a:solidFill>
              <a:schemeClr val="bg1"/>
            </a:solidFill>
            <a:ln w="190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pic>
          <p:nvPicPr>
            <p:cNvPr id="5" name="Picture 4">
              <a:extLst>
                <a:ext uri="{FF2B5EF4-FFF2-40B4-BE49-F238E27FC236}">
                  <a16:creationId xmlns:a16="http://schemas.microsoft.com/office/drawing/2014/main" id="{1B0BDE08-3378-4E77-8E78-65A340807F49}"/>
                </a:ext>
              </a:extLst>
            </p:cNvPr>
            <p:cNvPicPr>
              <a:picLocks noChangeAspect="1"/>
            </p:cNvPicPr>
            <p:nvPr/>
          </p:nvPicPr>
          <p:blipFill>
            <a:blip r:embed="rId4"/>
            <a:stretch>
              <a:fillRect/>
            </a:stretch>
          </p:blipFill>
          <p:spPr>
            <a:xfrm>
              <a:off x="4494216" y="3672583"/>
              <a:ext cx="7532905" cy="2936315"/>
            </a:xfrm>
            <a:prstGeom prst="rect">
              <a:avLst/>
            </a:prstGeom>
            <a:ln>
              <a:noFill/>
            </a:ln>
            <a:extLst>
              <a:ext uri="{91240B29-F687-4F45-9708-019B960494DF}">
                <a14:hiddenLine xmlns:a14="http://schemas.microsoft.com/office/drawing/2010/main">
                  <a:solidFill>
                    <a:schemeClr val="tx1"/>
                  </a:solidFill>
                </a14:hiddenLine>
              </a:ext>
            </a:extLst>
          </p:spPr>
        </p:pic>
      </p:grpSp>
      <p:sp>
        <p:nvSpPr>
          <p:cNvPr id="6" name="TextBox 5">
            <a:extLst>
              <a:ext uri="{FF2B5EF4-FFF2-40B4-BE49-F238E27FC236}">
                <a16:creationId xmlns:a16="http://schemas.microsoft.com/office/drawing/2014/main" id="{A3998A75-CC8B-4C1F-BA54-C6AC0900D495}"/>
              </a:ext>
            </a:extLst>
          </p:cNvPr>
          <p:cNvSpPr txBox="1"/>
          <p:nvPr/>
        </p:nvSpPr>
        <p:spPr>
          <a:xfrm>
            <a:off x="2585806" y="3756573"/>
            <a:ext cx="2357334" cy="919089"/>
          </a:xfrm>
          <a:prstGeom prst="rect">
            <a:avLst/>
          </a:prstGeom>
          <a:noFill/>
        </p:spPr>
        <p:txBody>
          <a:bodyPr wrap="square" lIns="36000" tIns="36000" rIns="36000" bIns="36000" rtlCol="0">
            <a:spAutoFit/>
          </a:bodyPr>
          <a:lstStyle/>
          <a:p>
            <a:pPr algn="l"/>
            <a:r>
              <a:rPr lang="en-GB" sz="1100"/>
              <a:t>The dynamic model is an SPM model (a statistical machine learning model) or Volterra Series model wrapped around with NARX structure</a:t>
            </a:r>
          </a:p>
        </p:txBody>
      </p:sp>
      <p:sp>
        <p:nvSpPr>
          <p:cNvPr id="7" name="TextBox 6">
            <a:extLst>
              <a:ext uri="{FF2B5EF4-FFF2-40B4-BE49-F238E27FC236}">
                <a16:creationId xmlns:a16="http://schemas.microsoft.com/office/drawing/2014/main" id="{4AE2E465-5D1A-4589-8352-1C1FD0752A95}"/>
              </a:ext>
            </a:extLst>
          </p:cNvPr>
          <p:cNvSpPr txBox="1"/>
          <p:nvPr/>
        </p:nvSpPr>
        <p:spPr>
          <a:xfrm>
            <a:off x="284115" y="284055"/>
            <a:ext cx="8050260" cy="3447098"/>
          </a:xfrm>
          <a:prstGeom prst="rect">
            <a:avLst/>
          </a:prstGeom>
          <a:noFill/>
        </p:spPr>
        <p:txBody>
          <a:bodyPr wrap="square" lIns="91440" tIns="45720" rIns="91440" bIns="45720" rtlCol="0" anchor="t">
            <a:spAutoFit/>
          </a:bodyPr>
          <a:lstStyle/>
          <a:p>
            <a:pPr marL="180000" indent="-180000" algn="l" fontAlgn="auto">
              <a:spcBef>
                <a:spcPts val="0"/>
              </a:spcBef>
              <a:buFont typeface="Arial" panose="020B0604020202020204" pitchFamily="34" charset="0"/>
              <a:buChar char="•"/>
              <a:defRPr/>
            </a:pPr>
            <a:r>
              <a:rPr lang="en-GB" sz="2000" dirty="0">
                <a:solidFill>
                  <a:srgbClr val="FFFFFF"/>
                </a:solidFill>
                <a:cs typeface="Arial"/>
              </a:rPr>
              <a:t>The new approach is to combine a dynamic air system model with a static soot model to give more accurate transient soot prediction</a:t>
            </a:r>
          </a:p>
          <a:p>
            <a:pPr marL="180000" indent="-180000" algn="l" fontAlgn="auto">
              <a:spcBef>
                <a:spcPts val="0"/>
              </a:spcBef>
              <a:buFont typeface="Arial" panose="020B0604020202020204" pitchFamily="34" charset="0"/>
              <a:buChar char="•"/>
              <a:defRPr/>
            </a:pPr>
            <a:endParaRPr lang="en-GB" sz="2000" dirty="0">
              <a:solidFill>
                <a:srgbClr val="FFFFFF"/>
              </a:solidFill>
              <a:cs typeface="Arial"/>
            </a:endParaRPr>
          </a:p>
          <a:p>
            <a:pPr marL="180000" indent="-180000" algn="l" fontAlgn="auto">
              <a:spcBef>
                <a:spcPts val="0"/>
              </a:spcBef>
              <a:buFont typeface="Arial" panose="020B0604020202020204" pitchFamily="34" charset="0"/>
              <a:buChar char="•"/>
              <a:defRPr/>
            </a:pPr>
            <a:r>
              <a:rPr lang="en-GB" sz="2000" dirty="0">
                <a:solidFill>
                  <a:srgbClr val="FFFFFF"/>
                </a:solidFill>
                <a:cs typeface="Arial"/>
              </a:rPr>
              <a:t>This two-stage model approach is then adapted into a new calibration optimisation routine</a:t>
            </a:r>
            <a:endParaRPr lang="en-GB" altLang="en-US" sz="2000" dirty="0">
              <a:solidFill>
                <a:srgbClr val="FFFFFF"/>
              </a:solidFill>
            </a:endParaRPr>
          </a:p>
          <a:p>
            <a:pPr marL="180000" indent="-180000" algn="l">
              <a:buFont typeface="Arial" panose="020B0604020202020204" pitchFamily="34" charset="0"/>
              <a:buChar char="•"/>
            </a:pPr>
            <a:endParaRPr lang="en-GB" altLang="en-US" sz="2000" dirty="0">
              <a:solidFill>
                <a:srgbClr val="FFFFFF"/>
              </a:solidFill>
              <a:cs typeface="Arial"/>
            </a:endParaRPr>
          </a:p>
          <a:p>
            <a:pPr marL="180000" indent="-180000" algn="l">
              <a:buFont typeface="Arial" panose="020B0604020202020204" pitchFamily="34" charset="0"/>
              <a:buChar char="•"/>
            </a:pPr>
            <a:r>
              <a:rPr lang="en-GB" altLang="en-US" sz="2000" dirty="0">
                <a:solidFill>
                  <a:srgbClr val="FFFFFF"/>
                </a:solidFill>
                <a:cs typeface="Arial"/>
              </a:rPr>
              <a:t>The dynamic models are trained using dynamic-DoE (APRSS) and used to provide instantaneous boost and EGR predictions</a:t>
            </a:r>
          </a:p>
          <a:p>
            <a:pPr marL="180000" indent="-180000" algn="l">
              <a:buFont typeface="Arial" panose="020B0604020202020204" pitchFamily="34" charset="0"/>
              <a:buChar char="•"/>
            </a:pPr>
            <a:endParaRPr lang="en-GB" altLang="en-US" sz="2000" dirty="0">
              <a:solidFill>
                <a:srgbClr val="FFFFFF"/>
              </a:solidFill>
              <a:cs typeface="Arial"/>
            </a:endParaRPr>
          </a:p>
          <a:p>
            <a:pPr marL="180000" indent="-180000" algn="l">
              <a:buFont typeface="Arial" panose="020B0604020202020204" pitchFamily="34" charset="0"/>
              <a:buChar char="•"/>
            </a:pPr>
            <a:r>
              <a:rPr lang="en-GB" altLang="en-US" sz="2000" dirty="0">
                <a:solidFill>
                  <a:srgbClr val="FFFFFF"/>
                </a:solidFill>
                <a:cs typeface="Arial"/>
              </a:rPr>
              <a:t>APRSS is a sinusoidal type of APRBS</a:t>
            </a:r>
            <a:endParaRPr lang="en-GB" altLang="en-US" sz="2000" dirty="0">
              <a:solidFill>
                <a:srgbClr val="FFFFFF"/>
              </a:solidFill>
            </a:endParaRPr>
          </a:p>
          <a:p>
            <a:pPr algn="l"/>
            <a:endParaRPr lang="en-GB" dirty="0"/>
          </a:p>
        </p:txBody>
      </p:sp>
    </p:spTree>
    <p:custDataLst>
      <p:tags r:id="rId1"/>
    </p:custDataLst>
    <p:extLst>
      <p:ext uri="{BB962C8B-B14F-4D97-AF65-F5344CB8AC3E}">
        <p14:creationId xmlns:p14="http://schemas.microsoft.com/office/powerpoint/2010/main" val="4012802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22E540-587A-4D4C-ACE4-AAFCD0102C8A}"/>
              </a:ext>
            </a:extLst>
          </p:cNvPr>
          <p:cNvPicPr>
            <a:picLocks noChangeAspect="1"/>
          </p:cNvPicPr>
          <p:nvPr/>
        </p:nvPicPr>
        <p:blipFill>
          <a:blip r:embed="rId4"/>
          <a:stretch>
            <a:fillRect/>
          </a:stretch>
        </p:blipFill>
        <p:spPr>
          <a:xfrm>
            <a:off x="4895851" y="661291"/>
            <a:ext cx="7114722" cy="3659706"/>
          </a:xfrm>
          <a:prstGeom prst="rect">
            <a:avLst/>
          </a:prstGeom>
          <a:ln>
            <a:solidFill>
              <a:srgbClr val="A7A9AC"/>
            </a:solidFill>
          </a:ln>
        </p:spPr>
      </p:pic>
      <p:pic>
        <p:nvPicPr>
          <p:cNvPr id="4" name="Picture 3">
            <a:extLst>
              <a:ext uri="{FF2B5EF4-FFF2-40B4-BE49-F238E27FC236}">
                <a16:creationId xmlns:a16="http://schemas.microsoft.com/office/drawing/2014/main" id="{C70FCCC5-351B-4444-84C1-81E4ED563F6D}"/>
              </a:ext>
            </a:extLst>
          </p:cNvPr>
          <p:cNvPicPr>
            <a:picLocks noChangeAspect="1"/>
          </p:cNvPicPr>
          <p:nvPr/>
        </p:nvPicPr>
        <p:blipFill>
          <a:blip r:embed="rId5"/>
          <a:stretch>
            <a:fillRect/>
          </a:stretch>
        </p:blipFill>
        <p:spPr>
          <a:xfrm>
            <a:off x="160099" y="2817044"/>
            <a:ext cx="5282758" cy="3188956"/>
          </a:xfrm>
          <a:prstGeom prst="rect">
            <a:avLst/>
          </a:prstGeom>
        </p:spPr>
      </p:pic>
      <p:pic>
        <p:nvPicPr>
          <p:cNvPr id="5" name="Picture 4">
            <a:extLst>
              <a:ext uri="{FF2B5EF4-FFF2-40B4-BE49-F238E27FC236}">
                <a16:creationId xmlns:a16="http://schemas.microsoft.com/office/drawing/2014/main" id="{A592F01C-36F2-45D5-8F15-575B463D254A}"/>
              </a:ext>
            </a:extLst>
          </p:cNvPr>
          <p:cNvPicPr>
            <a:picLocks noChangeAspect="1"/>
          </p:cNvPicPr>
          <p:nvPr/>
        </p:nvPicPr>
        <p:blipFill>
          <a:blip r:embed="rId6">
            <a:duotone>
              <a:schemeClr val="accent1">
                <a:shade val="45000"/>
                <a:satMod val="135000"/>
              </a:schemeClr>
              <a:prstClr val="white"/>
            </a:duotone>
          </a:blip>
          <a:stretch>
            <a:fillRect/>
          </a:stretch>
        </p:blipFill>
        <p:spPr>
          <a:xfrm>
            <a:off x="4446096" y="4188551"/>
            <a:ext cx="277988" cy="340224"/>
          </a:xfrm>
          <a:prstGeom prst="rect">
            <a:avLst/>
          </a:prstGeom>
        </p:spPr>
      </p:pic>
      <p:pic>
        <p:nvPicPr>
          <p:cNvPr id="6" name="Picture 5">
            <a:extLst>
              <a:ext uri="{FF2B5EF4-FFF2-40B4-BE49-F238E27FC236}">
                <a16:creationId xmlns:a16="http://schemas.microsoft.com/office/drawing/2014/main" id="{CE85D374-2997-439D-B48A-0AA11C366092}"/>
              </a:ext>
            </a:extLst>
          </p:cNvPr>
          <p:cNvPicPr>
            <a:picLocks noChangeAspect="1"/>
          </p:cNvPicPr>
          <p:nvPr/>
        </p:nvPicPr>
        <p:blipFill>
          <a:blip r:embed="rId7"/>
          <a:stretch>
            <a:fillRect/>
          </a:stretch>
        </p:blipFill>
        <p:spPr>
          <a:xfrm>
            <a:off x="24528" y="4610222"/>
            <a:ext cx="2520841" cy="2007525"/>
          </a:xfrm>
          <a:prstGeom prst="rect">
            <a:avLst/>
          </a:prstGeom>
        </p:spPr>
      </p:pic>
      <p:sp>
        <p:nvSpPr>
          <p:cNvPr id="7" name="TextBox 6">
            <a:extLst>
              <a:ext uri="{FF2B5EF4-FFF2-40B4-BE49-F238E27FC236}">
                <a16:creationId xmlns:a16="http://schemas.microsoft.com/office/drawing/2014/main" id="{097B420F-C4CF-403B-9945-F8B251EEB927}"/>
              </a:ext>
            </a:extLst>
          </p:cNvPr>
          <p:cNvSpPr txBox="1"/>
          <p:nvPr/>
        </p:nvSpPr>
        <p:spPr>
          <a:xfrm>
            <a:off x="2774558" y="5963527"/>
            <a:ext cx="2736551" cy="811367"/>
          </a:xfrm>
          <a:prstGeom prst="rect">
            <a:avLst/>
          </a:prstGeom>
          <a:solidFill>
            <a:schemeClr val="bg1"/>
          </a:solidFill>
          <a:ln>
            <a:solidFill>
              <a:srgbClr val="FF0000"/>
            </a:solidFill>
          </a:ln>
        </p:spPr>
        <p:txBody>
          <a:bodyPr wrap="square" lIns="36000" tIns="36000" rIns="36000" bIns="36000" rtlCol="0">
            <a:spAutoFit/>
          </a:bodyPr>
          <a:lstStyle/>
          <a:p>
            <a:pPr algn="l"/>
            <a:r>
              <a:rPr lang="en-GB" sz="1600" dirty="0"/>
              <a:t>The cyan line on the main plot is the selected outliers from correlation plot. </a:t>
            </a:r>
            <a:endParaRPr lang="en-GB" sz="1600" b="1" dirty="0"/>
          </a:p>
        </p:txBody>
      </p:sp>
      <p:cxnSp>
        <p:nvCxnSpPr>
          <p:cNvPr id="8" name="Straight Arrow Connector 7">
            <a:extLst>
              <a:ext uri="{FF2B5EF4-FFF2-40B4-BE49-F238E27FC236}">
                <a16:creationId xmlns:a16="http://schemas.microsoft.com/office/drawing/2014/main" id="{4CE5EDF1-5367-4987-9CDF-D879C4A2F307}"/>
              </a:ext>
            </a:extLst>
          </p:cNvPr>
          <p:cNvCxnSpPr>
            <a:cxnSpLocks/>
            <a:stCxn id="7" idx="0"/>
          </p:cNvCxnSpPr>
          <p:nvPr/>
        </p:nvCxnSpPr>
        <p:spPr bwMode="auto">
          <a:xfrm flipH="1" flipV="1">
            <a:off x="2940266" y="4358663"/>
            <a:ext cx="1202568" cy="1604864"/>
          </a:xfrm>
          <a:prstGeom prst="straightConnector1">
            <a:avLst/>
          </a:prstGeom>
          <a:solidFill>
            <a:schemeClr val="bg1"/>
          </a:solidFill>
          <a:ln w="6350" cap="flat" cmpd="sng" algn="ctr">
            <a:solidFill>
              <a:srgbClr val="FF0000"/>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E83AC432-C713-475C-B006-13C036A4676B}"/>
              </a:ext>
            </a:extLst>
          </p:cNvPr>
          <p:cNvCxnSpPr>
            <a:cxnSpLocks/>
            <a:stCxn id="7" idx="0"/>
          </p:cNvCxnSpPr>
          <p:nvPr/>
        </p:nvCxnSpPr>
        <p:spPr bwMode="auto">
          <a:xfrm flipV="1">
            <a:off x="4142834" y="4511041"/>
            <a:ext cx="277826" cy="1452486"/>
          </a:xfrm>
          <a:prstGeom prst="straightConnector1">
            <a:avLst/>
          </a:prstGeom>
          <a:solidFill>
            <a:schemeClr val="bg1"/>
          </a:solidFill>
          <a:ln w="6350" cap="flat" cmpd="sng" algn="ctr">
            <a:solidFill>
              <a:srgbClr val="FF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0CB1EB19-F323-4E4E-9FD3-1AF9C8CB9CAE}"/>
              </a:ext>
            </a:extLst>
          </p:cNvPr>
          <p:cNvCxnSpPr>
            <a:cxnSpLocks/>
            <a:stCxn id="7" idx="0"/>
            <a:endCxn id="6" idx="3"/>
          </p:cNvCxnSpPr>
          <p:nvPr/>
        </p:nvCxnSpPr>
        <p:spPr bwMode="auto">
          <a:xfrm flipH="1" flipV="1">
            <a:off x="2545369" y="5613985"/>
            <a:ext cx="1597465" cy="349542"/>
          </a:xfrm>
          <a:prstGeom prst="straightConnector1">
            <a:avLst/>
          </a:prstGeom>
          <a:solidFill>
            <a:schemeClr val="bg1"/>
          </a:solidFill>
          <a:ln w="6350" cap="flat" cmpd="sng" algn="ctr">
            <a:solidFill>
              <a:srgbClr val="FF0000"/>
            </a:solidFill>
            <a:prstDash val="solid"/>
            <a:round/>
            <a:headEnd type="none" w="med" len="med"/>
            <a:tailEnd type="triangle"/>
          </a:ln>
          <a:effectLst/>
        </p:spPr>
      </p:cxnSp>
      <p:sp>
        <p:nvSpPr>
          <p:cNvPr id="11" name="Arrow: Right 10">
            <a:extLst>
              <a:ext uri="{FF2B5EF4-FFF2-40B4-BE49-F238E27FC236}">
                <a16:creationId xmlns:a16="http://schemas.microsoft.com/office/drawing/2014/main" id="{5BA65F5C-C214-43CC-A522-01E7206124AC}"/>
              </a:ext>
            </a:extLst>
          </p:cNvPr>
          <p:cNvSpPr/>
          <p:nvPr/>
        </p:nvSpPr>
        <p:spPr bwMode="auto">
          <a:xfrm>
            <a:off x="5536265" y="5169022"/>
            <a:ext cx="510229" cy="441830"/>
          </a:xfrm>
          <a:prstGeom prst="rightArrow">
            <a:avLst/>
          </a:prstGeom>
          <a:solidFill>
            <a:schemeClr val="accent2"/>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50C10740-CC5E-4D8A-AC5E-BA42665C2FCA}"/>
              </a:ext>
            </a:extLst>
          </p:cNvPr>
          <p:cNvSpPr/>
          <p:nvPr/>
        </p:nvSpPr>
        <p:spPr>
          <a:xfrm>
            <a:off x="8848084" y="6345668"/>
            <a:ext cx="3319388" cy="415498"/>
          </a:xfrm>
          <a:prstGeom prst="rect">
            <a:avLst/>
          </a:prstGeom>
        </p:spPr>
        <p:txBody>
          <a:bodyPr wrap="square">
            <a:spAutoFit/>
          </a:bodyPr>
          <a:lstStyle/>
          <a:p>
            <a:pPr algn="l"/>
            <a:endParaRPr lang="en-GB" sz="900" dirty="0">
              <a:solidFill>
                <a:schemeClr val="bg1"/>
              </a:solidFill>
              <a:latin typeface="Courier New" panose="02070309020205020404" pitchFamily="49" charset="0"/>
              <a:cs typeface="Courier New" panose="02070309020205020404" pitchFamily="49" charset="0"/>
            </a:endParaRPr>
          </a:p>
          <a:p>
            <a:pPr algn="l"/>
            <a:r>
              <a:rPr lang="en-GB" sz="1200" b="1" dirty="0" err="1">
                <a:solidFill>
                  <a:schemeClr val="bg1"/>
                </a:solidFill>
                <a:latin typeface="Courier New" panose="02070309020205020404" pitchFamily="49" charset="0"/>
                <a:cs typeface="Courier New" panose="02070309020205020404" pitchFamily="49" charset="0"/>
              </a:rPr>
              <a:t>yt</a:t>
            </a:r>
            <a:r>
              <a:rPr lang="en-GB" sz="1200" b="1" dirty="0">
                <a:solidFill>
                  <a:schemeClr val="bg1"/>
                </a:solidFill>
                <a:latin typeface="Courier New" panose="02070309020205020404" pitchFamily="49" charset="0"/>
                <a:cs typeface="Courier New" panose="02070309020205020404" pitchFamily="49" charset="0"/>
              </a:rPr>
              <a:t> = </a:t>
            </a:r>
            <a:r>
              <a:rPr lang="en-GB" sz="1200" b="1" dirty="0" err="1">
                <a:solidFill>
                  <a:schemeClr val="bg1"/>
                </a:solidFill>
                <a:latin typeface="Courier New" panose="02070309020205020404" pitchFamily="49" charset="0"/>
                <a:cs typeface="Courier New" panose="02070309020205020404" pitchFamily="49" charset="0"/>
              </a:rPr>
              <a:t>spm_dynamic_predict</a:t>
            </a:r>
            <a:r>
              <a:rPr lang="en-GB" sz="1200" b="1" dirty="0">
                <a:solidFill>
                  <a:schemeClr val="bg1"/>
                </a:solidFill>
                <a:latin typeface="Courier New" panose="02070309020205020404" pitchFamily="49" charset="0"/>
                <a:cs typeface="Courier New" panose="02070309020205020404" pitchFamily="49" charset="0"/>
              </a:rPr>
              <a:t>(</a:t>
            </a:r>
            <a:r>
              <a:rPr lang="en-GB" sz="1200" b="1" dirty="0" err="1">
                <a:solidFill>
                  <a:schemeClr val="bg1"/>
                </a:solidFill>
                <a:latin typeface="Courier New" panose="02070309020205020404" pitchFamily="49" charset="0"/>
                <a:cs typeface="Courier New" panose="02070309020205020404" pitchFamily="49" charset="0"/>
              </a:rPr>
              <a:t>x,Md</a:t>
            </a:r>
            <a:r>
              <a:rPr lang="en-GB" sz="1200" b="1" dirty="0">
                <a:solidFill>
                  <a:schemeClr val="bg1"/>
                </a:solidFill>
                <a:latin typeface="Courier New" panose="02070309020205020404" pitchFamily="49" charset="0"/>
                <a:cs typeface="Courier New" panose="02070309020205020404" pitchFamily="49" charset="0"/>
              </a:rPr>
              <a:t>); </a:t>
            </a:r>
            <a:endParaRPr lang="en-GB" sz="1200" b="1" dirty="0">
              <a:solidFill>
                <a:schemeClr val="bg1"/>
              </a:solidFill>
            </a:endParaRPr>
          </a:p>
        </p:txBody>
      </p:sp>
      <p:sp>
        <p:nvSpPr>
          <p:cNvPr id="13" name="TextBox 12">
            <a:extLst>
              <a:ext uri="{FF2B5EF4-FFF2-40B4-BE49-F238E27FC236}">
                <a16:creationId xmlns:a16="http://schemas.microsoft.com/office/drawing/2014/main" id="{E1716713-7973-4568-94C9-FB5D993B064D}"/>
              </a:ext>
            </a:extLst>
          </p:cNvPr>
          <p:cNvSpPr txBox="1"/>
          <p:nvPr/>
        </p:nvSpPr>
        <p:spPr>
          <a:xfrm>
            <a:off x="8453212" y="5321509"/>
            <a:ext cx="3686046" cy="1119143"/>
          </a:xfrm>
          <a:prstGeom prst="rect">
            <a:avLst/>
          </a:prstGeom>
          <a:noFill/>
        </p:spPr>
        <p:txBody>
          <a:bodyPr wrap="square" lIns="36000" tIns="36000" rIns="36000" bIns="36000" rtlCol="0">
            <a:spAutoFit/>
          </a:bodyPr>
          <a:lstStyle/>
          <a:p>
            <a:pPr algn="l"/>
            <a:r>
              <a:rPr lang="en-GB" b="1" dirty="0">
                <a:solidFill>
                  <a:schemeClr val="bg1"/>
                </a:solidFill>
              </a:rPr>
              <a:t>Can be use for command line predictions</a:t>
            </a:r>
          </a:p>
          <a:p>
            <a:pPr marL="180000" indent="-180000" algn="l">
              <a:buFont typeface="Arial" panose="020B0604020202020204" pitchFamily="34" charset="0"/>
              <a:buChar char="•"/>
            </a:pPr>
            <a:r>
              <a:rPr lang="en-GB" sz="1600" dirty="0">
                <a:solidFill>
                  <a:schemeClr val="bg1"/>
                </a:solidFill>
              </a:rPr>
              <a:t>Use in scripts or Simulink s-functions for real-time predictions</a:t>
            </a:r>
          </a:p>
        </p:txBody>
      </p:sp>
      <p:sp>
        <p:nvSpPr>
          <p:cNvPr id="14" name="Freeform: Shape 13">
            <a:extLst>
              <a:ext uri="{FF2B5EF4-FFF2-40B4-BE49-F238E27FC236}">
                <a16:creationId xmlns:a16="http://schemas.microsoft.com/office/drawing/2014/main" id="{44A309D8-A59A-4240-86F2-C85A04ACEB91}"/>
              </a:ext>
            </a:extLst>
          </p:cNvPr>
          <p:cNvSpPr/>
          <p:nvPr/>
        </p:nvSpPr>
        <p:spPr bwMode="auto">
          <a:xfrm rot="16200000" flipV="1">
            <a:off x="7196329" y="4770505"/>
            <a:ext cx="1449181" cy="968687"/>
          </a:xfrm>
          <a:custGeom>
            <a:avLst/>
            <a:gdLst>
              <a:gd name="connsiteX0" fmla="*/ 1449181 w 1449181"/>
              <a:gd name="connsiteY0" fmla="*/ 603814 h 968687"/>
              <a:gd name="connsiteX1" fmla="*/ 1139258 w 1449181"/>
              <a:gd name="connsiteY1" fmla="*/ 348840 h 968687"/>
              <a:gd name="connsiteX2" fmla="*/ 1139258 w 1449181"/>
              <a:gd name="connsiteY2" fmla="*/ 482281 h 968687"/>
              <a:gd name="connsiteX3" fmla="*/ 739398 w 1449181"/>
              <a:gd name="connsiteY3" fmla="*/ 482281 h 968687"/>
              <a:gd name="connsiteX4" fmla="*/ 737598 w 1449181"/>
              <a:gd name="connsiteY4" fmla="*/ 482463 h 968687"/>
              <a:gd name="connsiteX5" fmla="*/ 492606 w 1449181"/>
              <a:gd name="connsiteY5" fmla="*/ 482463 h 968687"/>
              <a:gd name="connsiteX6" fmla="*/ 415467 w 1449181"/>
              <a:gd name="connsiteY6" fmla="*/ 405325 h 968687"/>
              <a:gd name="connsiteX7" fmla="*/ 415467 w 1449181"/>
              <a:gd name="connsiteY7" fmla="*/ 360289 h 968687"/>
              <a:gd name="connsiteX8" fmla="*/ 592821 w 1449181"/>
              <a:gd name="connsiteY8" fmla="*/ 360289 h 968687"/>
              <a:gd name="connsiteX9" fmla="*/ 296410 w 1449181"/>
              <a:gd name="connsiteY9" fmla="*/ 0 h 968687"/>
              <a:gd name="connsiteX10" fmla="*/ 0 w 1449181"/>
              <a:gd name="connsiteY10" fmla="*/ 360289 h 968687"/>
              <a:gd name="connsiteX11" fmla="*/ 177352 w 1449181"/>
              <a:gd name="connsiteY11" fmla="*/ 360289 h 968687"/>
              <a:gd name="connsiteX12" fmla="*/ 177352 w 1449181"/>
              <a:gd name="connsiteY12" fmla="*/ 405325 h 968687"/>
              <a:gd name="connsiteX13" fmla="*/ 429071 w 1449181"/>
              <a:gd name="connsiteY13" fmla="*/ 714173 h 968687"/>
              <a:gd name="connsiteX14" fmla="*/ 471743 w 1449181"/>
              <a:gd name="connsiteY14" fmla="*/ 718475 h 968687"/>
              <a:gd name="connsiteX15" fmla="*/ 468215 w 1449181"/>
              <a:gd name="connsiteY15" fmla="*/ 753464 h 968687"/>
              <a:gd name="connsiteX16" fmla="*/ 468215 w 1449181"/>
              <a:gd name="connsiteY16" fmla="*/ 968687 h 968687"/>
              <a:gd name="connsiteX17" fmla="*/ 711282 w 1449181"/>
              <a:gd name="connsiteY17" fmla="*/ 968687 h 968687"/>
              <a:gd name="connsiteX18" fmla="*/ 711282 w 1449181"/>
              <a:gd name="connsiteY18" fmla="*/ 753463 h 968687"/>
              <a:gd name="connsiteX19" fmla="*/ 739398 w 1449181"/>
              <a:gd name="connsiteY19" fmla="*/ 725347 h 968687"/>
              <a:gd name="connsiteX20" fmla="*/ 1139258 w 1449181"/>
              <a:gd name="connsiteY20" fmla="*/ 725347 h 968687"/>
              <a:gd name="connsiteX21" fmla="*/ 1139258 w 1449181"/>
              <a:gd name="connsiteY21" fmla="*/ 858788 h 96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9181" h="968687">
                <a:moveTo>
                  <a:pt x="1449181" y="603814"/>
                </a:moveTo>
                <a:lnTo>
                  <a:pt x="1139258" y="348840"/>
                </a:lnTo>
                <a:lnTo>
                  <a:pt x="1139258" y="482281"/>
                </a:lnTo>
                <a:lnTo>
                  <a:pt x="739398" y="482281"/>
                </a:lnTo>
                <a:lnTo>
                  <a:pt x="737598" y="482463"/>
                </a:lnTo>
                <a:lnTo>
                  <a:pt x="492606" y="482463"/>
                </a:lnTo>
                <a:cubicBezTo>
                  <a:pt x="450003" y="482463"/>
                  <a:pt x="415467" y="447927"/>
                  <a:pt x="415467" y="405325"/>
                </a:cubicBezTo>
                <a:lnTo>
                  <a:pt x="415467" y="360289"/>
                </a:lnTo>
                <a:lnTo>
                  <a:pt x="592821" y="360289"/>
                </a:lnTo>
                <a:lnTo>
                  <a:pt x="296410" y="0"/>
                </a:lnTo>
                <a:lnTo>
                  <a:pt x="0" y="360289"/>
                </a:lnTo>
                <a:lnTo>
                  <a:pt x="177352" y="360289"/>
                </a:lnTo>
                <a:lnTo>
                  <a:pt x="177352" y="405325"/>
                </a:lnTo>
                <a:cubicBezTo>
                  <a:pt x="177352" y="557670"/>
                  <a:pt x="285416" y="684777"/>
                  <a:pt x="429071" y="714173"/>
                </a:cubicBezTo>
                <a:lnTo>
                  <a:pt x="471743" y="718475"/>
                </a:lnTo>
                <a:lnTo>
                  <a:pt x="468215" y="753464"/>
                </a:lnTo>
                <a:lnTo>
                  <a:pt x="468215" y="968687"/>
                </a:lnTo>
                <a:lnTo>
                  <a:pt x="711282" y="968687"/>
                </a:lnTo>
                <a:lnTo>
                  <a:pt x="711282" y="753463"/>
                </a:lnTo>
                <a:cubicBezTo>
                  <a:pt x="711282" y="737935"/>
                  <a:pt x="723870" y="725347"/>
                  <a:pt x="739398" y="725347"/>
                </a:cubicBezTo>
                <a:lnTo>
                  <a:pt x="1139258" y="725347"/>
                </a:lnTo>
                <a:lnTo>
                  <a:pt x="1139258" y="858788"/>
                </a:lnTo>
                <a:close/>
              </a:path>
            </a:pathLst>
          </a:custGeom>
          <a:solidFill>
            <a:schemeClr val="accent2"/>
          </a:solidFill>
          <a:ln w="635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5B498247-07BC-493E-836E-91C301B5FC6A}"/>
              </a:ext>
            </a:extLst>
          </p:cNvPr>
          <p:cNvSpPr txBox="1"/>
          <p:nvPr/>
        </p:nvSpPr>
        <p:spPr>
          <a:xfrm>
            <a:off x="8125199" y="4381023"/>
            <a:ext cx="4066801" cy="626701"/>
          </a:xfrm>
          <a:prstGeom prst="rect">
            <a:avLst/>
          </a:prstGeom>
          <a:noFill/>
        </p:spPr>
        <p:txBody>
          <a:bodyPr wrap="square" lIns="36000" tIns="36000" rIns="36000" bIns="36000" rtlCol="0">
            <a:spAutoFit/>
          </a:bodyPr>
          <a:lstStyle/>
          <a:p>
            <a:pPr algn="l"/>
            <a:r>
              <a:rPr lang="en-GB" b="1" dirty="0">
                <a:solidFill>
                  <a:schemeClr val="bg1"/>
                </a:solidFill>
              </a:rPr>
              <a:t>Can be used in Global Optimisation Tool</a:t>
            </a:r>
          </a:p>
        </p:txBody>
      </p:sp>
      <p:sp>
        <p:nvSpPr>
          <p:cNvPr id="16" name="TextBox 15">
            <a:extLst>
              <a:ext uri="{FF2B5EF4-FFF2-40B4-BE49-F238E27FC236}">
                <a16:creationId xmlns:a16="http://schemas.microsoft.com/office/drawing/2014/main" id="{0F40885D-B111-4E88-837E-63597B305061}"/>
              </a:ext>
            </a:extLst>
          </p:cNvPr>
          <p:cNvSpPr txBox="1"/>
          <p:nvPr/>
        </p:nvSpPr>
        <p:spPr>
          <a:xfrm>
            <a:off x="4707294" y="4206172"/>
            <a:ext cx="1640166" cy="349702"/>
          </a:xfrm>
          <a:prstGeom prst="rect">
            <a:avLst/>
          </a:prstGeom>
          <a:solidFill>
            <a:schemeClr val="bg1"/>
          </a:solidFill>
          <a:ln>
            <a:solidFill>
              <a:srgbClr val="FF0000"/>
            </a:solidFill>
          </a:ln>
        </p:spPr>
        <p:txBody>
          <a:bodyPr wrap="square" lIns="36000" tIns="36000" rIns="36000" bIns="36000" rtlCol="0">
            <a:spAutoFit/>
          </a:bodyPr>
          <a:lstStyle/>
          <a:p>
            <a:r>
              <a:rPr lang="en-GB" dirty="0"/>
              <a:t>Interactive tool</a:t>
            </a:r>
          </a:p>
        </p:txBody>
      </p:sp>
      <p:grpSp>
        <p:nvGrpSpPr>
          <p:cNvPr id="17" name="Group 16">
            <a:extLst>
              <a:ext uri="{FF2B5EF4-FFF2-40B4-BE49-F238E27FC236}">
                <a16:creationId xmlns:a16="http://schemas.microsoft.com/office/drawing/2014/main" id="{4935334E-866B-4FE6-BF6B-A4BDC745AAD0}"/>
              </a:ext>
            </a:extLst>
          </p:cNvPr>
          <p:cNvGrpSpPr/>
          <p:nvPr/>
        </p:nvGrpSpPr>
        <p:grpSpPr>
          <a:xfrm>
            <a:off x="160100" y="2452856"/>
            <a:ext cx="5282758" cy="288000"/>
            <a:chOff x="256772" y="2048307"/>
            <a:chExt cx="4560497" cy="288000"/>
          </a:xfrm>
        </p:grpSpPr>
        <p:sp>
          <p:nvSpPr>
            <p:cNvPr id="18" name="Arrow: Pentagon 17">
              <a:extLst>
                <a:ext uri="{FF2B5EF4-FFF2-40B4-BE49-F238E27FC236}">
                  <a16:creationId xmlns:a16="http://schemas.microsoft.com/office/drawing/2014/main" id="{824F7C78-85CD-46A5-9A72-A0D78929EB36}"/>
                </a:ext>
              </a:extLst>
            </p:cNvPr>
            <p:cNvSpPr/>
            <p:nvPr/>
          </p:nvSpPr>
          <p:spPr bwMode="auto">
            <a:xfrm>
              <a:off x="4507274"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9" name="Arrow: Pentagon 18">
              <a:extLst>
                <a:ext uri="{FF2B5EF4-FFF2-40B4-BE49-F238E27FC236}">
                  <a16:creationId xmlns:a16="http://schemas.microsoft.com/office/drawing/2014/main" id="{B8AFE4EC-EA04-4CA1-B17E-812EE8C8DEA5}"/>
                </a:ext>
              </a:extLst>
            </p:cNvPr>
            <p:cNvSpPr/>
            <p:nvPr/>
          </p:nvSpPr>
          <p:spPr bwMode="auto">
            <a:xfrm flipH="1">
              <a:off x="256772"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id="{7BE933B1-6BFA-4FA6-B946-8CF6757A6713}"/>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a:r>
                <a:rPr lang="en-GB" b="1" dirty="0">
                  <a:solidFill>
                    <a:srgbClr val="FFFFFF"/>
                  </a:solidFill>
                </a:rPr>
                <a:t>Efficient Calibration Dynamic Modelling Tool</a:t>
              </a:r>
            </a:p>
          </p:txBody>
        </p:sp>
      </p:grpSp>
      <p:grpSp>
        <p:nvGrpSpPr>
          <p:cNvPr id="21" name="Group 20">
            <a:extLst>
              <a:ext uri="{FF2B5EF4-FFF2-40B4-BE49-F238E27FC236}">
                <a16:creationId xmlns:a16="http://schemas.microsoft.com/office/drawing/2014/main" id="{B1687471-3627-4DD1-975D-CB686BBFD757}"/>
              </a:ext>
            </a:extLst>
          </p:cNvPr>
          <p:cNvGrpSpPr/>
          <p:nvPr/>
        </p:nvGrpSpPr>
        <p:grpSpPr>
          <a:xfrm>
            <a:off x="4899842" y="271890"/>
            <a:ext cx="7110731" cy="288000"/>
            <a:chOff x="256772" y="2048307"/>
            <a:chExt cx="4560497" cy="288000"/>
          </a:xfrm>
        </p:grpSpPr>
        <p:sp>
          <p:nvSpPr>
            <p:cNvPr id="22" name="Arrow: Pentagon 21">
              <a:extLst>
                <a:ext uri="{FF2B5EF4-FFF2-40B4-BE49-F238E27FC236}">
                  <a16:creationId xmlns:a16="http://schemas.microsoft.com/office/drawing/2014/main" id="{AA2A857B-574C-4A06-90DE-C4534C68F84A}"/>
                </a:ext>
              </a:extLst>
            </p:cNvPr>
            <p:cNvSpPr/>
            <p:nvPr/>
          </p:nvSpPr>
          <p:spPr bwMode="auto">
            <a:xfrm>
              <a:off x="4507274"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3" name="Arrow: Pentagon 22">
              <a:extLst>
                <a:ext uri="{FF2B5EF4-FFF2-40B4-BE49-F238E27FC236}">
                  <a16:creationId xmlns:a16="http://schemas.microsoft.com/office/drawing/2014/main" id="{A30439C5-0CF1-4822-A701-020541818EDA}"/>
                </a:ext>
              </a:extLst>
            </p:cNvPr>
            <p:cNvSpPr/>
            <p:nvPr/>
          </p:nvSpPr>
          <p:spPr bwMode="auto">
            <a:xfrm flipH="1">
              <a:off x="256772"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41C6E10E-8AED-4F88-82FE-FDC47DD80EF7}"/>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a:r>
                <a:rPr lang="en-GB" b="1" dirty="0">
                  <a:solidFill>
                    <a:srgbClr val="FFFFFF"/>
                  </a:solidFill>
                </a:rPr>
                <a:t>Efficient Calibration Global Optimisation Tool</a:t>
              </a:r>
            </a:p>
          </p:txBody>
        </p:sp>
      </p:grpSp>
      <p:grpSp>
        <p:nvGrpSpPr>
          <p:cNvPr id="25" name="Group 24">
            <a:extLst>
              <a:ext uri="{FF2B5EF4-FFF2-40B4-BE49-F238E27FC236}">
                <a16:creationId xmlns:a16="http://schemas.microsoft.com/office/drawing/2014/main" id="{2C7D9E2A-33D6-4C9B-A34D-656057D0DE89}"/>
              </a:ext>
            </a:extLst>
          </p:cNvPr>
          <p:cNvGrpSpPr/>
          <p:nvPr/>
        </p:nvGrpSpPr>
        <p:grpSpPr>
          <a:xfrm>
            <a:off x="6006736" y="4786401"/>
            <a:ext cx="1370460" cy="1550031"/>
            <a:chOff x="6035311" y="5239847"/>
            <a:chExt cx="1370460" cy="1550031"/>
          </a:xfrm>
        </p:grpSpPr>
        <p:sp>
          <p:nvSpPr>
            <p:cNvPr id="26" name="TextBox 25">
              <a:extLst>
                <a:ext uri="{FF2B5EF4-FFF2-40B4-BE49-F238E27FC236}">
                  <a16:creationId xmlns:a16="http://schemas.microsoft.com/office/drawing/2014/main" id="{EECBBFE2-13EC-4B10-A3AE-36DC7463E67F}"/>
                </a:ext>
              </a:extLst>
            </p:cNvPr>
            <p:cNvSpPr txBox="1"/>
            <p:nvPr/>
          </p:nvSpPr>
          <p:spPr>
            <a:xfrm>
              <a:off x="6124284" y="5239847"/>
              <a:ext cx="1281487" cy="1550031"/>
            </a:xfrm>
            <a:prstGeom prst="rect">
              <a:avLst/>
            </a:prstGeom>
            <a:solidFill>
              <a:schemeClr val="bg1">
                <a:lumMod val="95000"/>
              </a:schemeClr>
            </a:solidFill>
            <a:ln w="38100">
              <a:solidFill>
                <a:srgbClr val="009BDF"/>
              </a:solidFill>
            </a:ln>
          </p:spPr>
          <p:txBody>
            <a:bodyPr wrap="square" lIns="36000" tIns="36000" rIns="36000" bIns="36000" rtlCol="0">
              <a:spAutoFit/>
            </a:bodyPr>
            <a:lstStyle/>
            <a:p>
              <a:pPr algn="ctr"/>
              <a:r>
                <a:rPr lang="en-GB" sz="1400" dirty="0"/>
                <a:t>Trained Dynamic Model</a:t>
              </a:r>
            </a:p>
            <a:p>
              <a:endParaRPr lang="en-GB" dirty="0"/>
            </a:p>
            <a:p>
              <a:endParaRPr lang="en-GB" dirty="0"/>
            </a:p>
            <a:p>
              <a:endParaRPr lang="en-GB" dirty="0"/>
            </a:p>
          </p:txBody>
        </p:sp>
        <p:pic>
          <p:nvPicPr>
            <p:cNvPr id="27" name="Picture 26">
              <a:extLst>
                <a:ext uri="{FF2B5EF4-FFF2-40B4-BE49-F238E27FC236}">
                  <a16:creationId xmlns:a16="http://schemas.microsoft.com/office/drawing/2014/main" id="{30FD190D-4E49-4E2E-A9F5-DAAD639CC9D8}"/>
                </a:ext>
              </a:extLst>
            </p:cNvPr>
            <p:cNvPicPr>
              <a:picLocks noChangeAspect="1"/>
            </p:cNvPicPr>
            <p:nvPr/>
          </p:nvPicPr>
          <p:blipFill>
            <a:blip r:embed="rId8"/>
            <a:stretch>
              <a:fillRect/>
            </a:stretch>
          </p:blipFill>
          <p:spPr>
            <a:xfrm>
              <a:off x="6035311" y="6020677"/>
              <a:ext cx="1310213" cy="505483"/>
            </a:xfrm>
            <a:prstGeom prst="rect">
              <a:avLst/>
            </a:prstGeom>
          </p:spPr>
        </p:pic>
      </p:grpSp>
      <p:sp>
        <p:nvSpPr>
          <p:cNvPr id="28" name="Content Placeholder 1">
            <a:extLst>
              <a:ext uri="{FF2B5EF4-FFF2-40B4-BE49-F238E27FC236}">
                <a16:creationId xmlns:a16="http://schemas.microsoft.com/office/drawing/2014/main" id="{D5F3AC13-84A4-4607-B45D-19F76917B422}"/>
              </a:ext>
            </a:extLst>
          </p:cNvPr>
          <p:cNvSpPr txBox="1">
            <a:spLocks/>
          </p:cNvSpPr>
          <p:nvPr/>
        </p:nvSpPr>
        <p:spPr>
          <a:xfrm>
            <a:off x="75568" y="230403"/>
            <a:ext cx="4067265" cy="1243194"/>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model algorithm is now a part of Ricardo’s Efficient Calibration model-based calibration software</a:t>
            </a:r>
          </a:p>
          <a:p>
            <a:r>
              <a:rPr lang="en-GB" dirty="0"/>
              <a:t>The feature is being used for many automotive calibration development at Ricardo and by our client</a:t>
            </a:r>
          </a:p>
        </p:txBody>
      </p:sp>
    </p:spTree>
    <p:custDataLst>
      <p:tags r:id="rId1"/>
    </p:custDataLst>
    <p:extLst>
      <p:ext uri="{BB962C8B-B14F-4D97-AF65-F5344CB8AC3E}">
        <p14:creationId xmlns:p14="http://schemas.microsoft.com/office/powerpoint/2010/main" val="2779409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FEDC49B-B7D8-4E2E-93B7-01A941362620}"/>
              </a:ext>
            </a:extLst>
          </p:cNvPr>
          <p:cNvSpPr txBox="1"/>
          <p:nvPr/>
        </p:nvSpPr>
        <p:spPr>
          <a:xfrm>
            <a:off x="208121" y="234614"/>
            <a:ext cx="4949555" cy="4720129"/>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Supported a project </a:t>
            </a:r>
            <a:r>
              <a:rPr lang="en-GB" kern="0" dirty="0">
                <a:solidFill>
                  <a:srgbClr val="FFFFFF"/>
                </a:solidFill>
              </a:rPr>
              <a:t>that evaluate vehicle driving characteristics </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Help the </a:t>
            </a:r>
            <a:r>
              <a:rPr lang="en-GB" kern="0" dirty="0">
                <a:solidFill>
                  <a:srgbClr val="FFFFFF"/>
                </a:solidFill>
              </a:rPr>
              <a:t>project </a:t>
            </a:r>
            <a:r>
              <a:rPr kumimoji="0" lang="en-GB" b="0" i="0" u="none" strike="noStrike" kern="0" cap="none" spc="0" normalizeH="0" baseline="0" noProof="0" dirty="0">
                <a:ln>
                  <a:noFill/>
                </a:ln>
                <a:solidFill>
                  <a:srgbClr val="FFFFFF"/>
                </a:solidFill>
                <a:effectLst/>
                <a:uLnTx/>
                <a:uFillTx/>
              </a:rPr>
              <a:t>team to process multiple DAT measurement files and generate the acceleration map</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Since the task is time-consuming and can take about 2 weeks, a tool called </a:t>
            </a:r>
            <a:r>
              <a:rPr kumimoji="0" lang="en-GB" b="0" i="0" u="none" strike="noStrike" kern="0" cap="none" spc="0" normalizeH="0" baseline="0" noProof="0" dirty="0">
                <a:ln>
                  <a:noFill/>
                </a:ln>
                <a:solidFill>
                  <a:srgbClr val="FFFFFF"/>
                </a:solidFill>
                <a:effectLst/>
                <a:uLnTx/>
                <a:uFillTx/>
              </a:rPr>
              <a:t>MPT-Drive was created</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It is a tool </a:t>
            </a:r>
            <a:r>
              <a:rPr kumimoji="0" lang="en-GB" b="0" i="0" u="none" strike="noStrike" kern="0" cap="none" spc="0" normalizeH="0" baseline="0" noProof="0" dirty="0">
                <a:ln>
                  <a:noFill/>
                </a:ln>
                <a:solidFill>
                  <a:srgbClr val="FFFFFF"/>
                </a:solidFill>
                <a:effectLst/>
                <a:uLnTx/>
                <a:uFillTx/>
              </a:rPr>
              <a:t>for processing vehicle data recording into acceleration map within minutes</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The tool automatically detect manoeuvres, run data segmentation, alignment and surface fitting to get an acceleration map that defines a vehicle brand character</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0" cap="none" spc="0" normalizeH="0" baseline="0" noProof="0" dirty="0">
              <a:ln>
                <a:noFill/>
              </a:ln>
              <a:solidFill>
                <a:srgbClr val="FFFFFF"/>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0" cap="none" spc="0" normalizeH="0" baseline="0" noProof="0" dirty="0">
              <a:ln>
                <a:noFill/>
              </a:ln>
              <a:solidFill>
                <a:srgbClr val="254E53"/>
              </a:solidFill>
              <a:effectLst/>
              <a:uLnTx/>
              <a:uFillTx/>
            </a:endParaRPr>
          </a:p>
        </p:txBody>
      </p:sp>
      <p:pic>
        <p:nvPicPr>
          <p:cNvPr id="48" name="Picture 47">
            <a:extLst>
              <a:ext uri="{FF2B5EF4-FFF2-40B4-BE49-F238E27FC236}">
                <a16:creationId xmlns:a16="http://schemas.microsoft.com/office/drawing/2014/main" id="{AEDE1C2D-0E35-4407-893D-DCB01CD4CBC6}"/>
              </a:ext>
            </a:extLst>
          </p:cNvPr>
          <p:cNvPicPr>
            <a:picLocks noChangeAspect="1"/>
          </p:cNvPicPr>
          <p:nvPr/>
        </p:nvPicPr>
        <p:blipFill>
          <a:blip r:embed="rId3"/>
          <a:stretch>
            <a:fillRect/>
          </a:stretch>
        </p:blipFill>
        <p:spPr>
          <a:xfrm>
            <a:off x="9619353" y="5196607"/>
            <a:ext cx="2261067" cy="1577722"/>
          </a:xfrm>
          <a:prstGeom prst="rect">
            <a:avLst/>
          </a:prstGeom>
        </p:spPr>
      </p:pic>
      <p:pic>
        <p:nvPicPr>
          <p:cNvPr id="49" name="Picture 48">
            <a:extLst>
              <a:ext uri="{FF2B5EF4-FFF2-40B4-BE49-F238E27FC236}">
                <a16:creationId xmlns:a16="http://schemas.microsoft.com/office/drawing/2014/main" id="{BC45D115-C3F3-4566-8A53-981FB285FA5E}"/>
              </a:ext>
            </a:extLst>
          </p:cNvPr>
          <p:cNvPicPr>
            <a:picLocks noChangeAspect="1"/>
          </p:cNvPicPr>
          <p:nvPr/>
        </p:nvPicPr>
        <p:blipFill>
          <a:blip r:embed="rId4"/>
          <a:stretch>
            <a:fillRect/>
          </a:stretch>
        </p:blipFill>
        <p:spPr>
          <a:xfrm>
            <a:off x="8262787" y="4344687"/>
            <a:ext cx="2054771" cy="1309821"/>
          </a:xfrm>
          <a:prstGeom prst="rect">
            <a:avLst/>
          </a:prstGeom>
        </p:spPr>
      </p:pic>
      <p:pic>
        <p:nvPicPr>
          <p:cNvPr id="50" name="Picture 49">
            <a:extLst>
              <a:ext uri="{FF2B5EF4-FFF2-40B4-BE49-F238E27FC236}">
                <a16:creationId xmlns:a16="http://schemas.microsoft.com/office/drawing/2014/main" id="{E83192A5-CACE-4B76-BDBA-00FF951189BA}"/>
              </a:ext>
            </a:extLst>
          </p:cNvPr>
          <p:cNvPicPr>
            <a:picLocks noChangeAspect="1"/>
          </p:cNvPicPr>
          <p:nvPr/>
        </p:nvPicPr>
        <p:blipFill>
          <a:blip r:embed="rId5"/>
          <a:stretch>
            <a:fillRect/>
          </a:stretch>
        </p:blipFill>
        <p:spPr>
          <a:xfrm>
            <a:off x="10027581" y="4207172"/>
            <a:ext cx="2031686" cy="1414389"/>
          </a:xfrm>
          <a:prstGeom prst="rect">
            <a:avLst/>
          </a:prstGeom>
        </p:spPr>
      </p:pic>
      <p:sp>
        <p:nvSpPr>
          <p:cNvPr id="51" name="Arrow: Down 50">
            <a:extLst>
              <a:ext uri="{FF2B5EF4-FFF2-40B4-BE49-F238E27FC236}">
                <a16:creationId xmlns:a16="http://schemas.microsoft.com/office/drawing/2014/main" id="{21EE8EAF-7D86-4CDD-82E4-340D103D75FA}"/>
              </a:ext>
            </a:extLst>
          </p:cNvPr>
          <p:cNvSpPr/>
          <p:nvPr/>
        </p:nvSpPr>
        <p:spPr>
          <a:xfrm rot="5400000" flipV="1">
            <a:off x="7497124" y="5130198"/>
            <a:ext cx="607640" cy="608899"/>
          </a:xfrm>
          <a:prstGeom prst="downArrow">
            <a:avLst/>
          </a:prstGeom>
          <a:solidFill>
            <a:srgbClr val="009BDF"/>
          </a:solidFill>
          <a:ln w="12700"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2" name="Arrow: Down 51">
            <a:extLst>
              <a:ext uri="{FF2B5EF4-FFF2-40B4-BE49-F238E27FC236}">
                <a16:creationId xmlns:a16="http://schemas.microsoft.com/office/drawing/2014/main" id="{A0AE51F6-507A-4AC7-9E51-8ED2623EAF97}"/>
              </a:ext>
            </a:extLst>
          </p:cNvPr>
          <p:cNvSpPr/>
          <p:nvPr/>
        </p:nvSpPr>
        <p:spPr>
          <a:xfrm rot="5400000" flipV="1">
            <a:off x="3162829" y="5130197"/>
            <a:ext cx="607640" cy="608899"/>
          </a:xfrm>
          <a:prstGeom prst="downArrow">
            <a:avLst/>
          </a:prstGeom>
          <a:solidFill>
            <a:srgbClr val="009BDF"/>
          </a:solidFill>
          <a:ln w="12700"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53" name="Picture 52">
            <a:extLst>
              <a:ext uri="{FF2B5EF4-FFF2-40B4-BE49-F238E27FC236}">
                <a16:creationId xmlns:a16="http://schemas.microsoft.com/office/drawing/2014/main" id="{C231ACB1-0F2E-4C4E-8A9B-207EA60735E7}"/>
              </a:ext>
            </a:extLst>
          </p:cNvPr>
          <p:cNvPicPr>
            <a:picLocks noChangeAspect="1"/>
          </p:cNvPicPr>
          <p:nvPr/>
        </p:nvPicPr>
        <p:blipFill rotWithShape="1">
          <a:blip r:embed="rId6"/>
          <a:srcRect l="41446" t="8099" r="2176" b="3584"/>
          <a:stretch/>
        </p:blipFill>
        <p:spPr>
          <a:xfrm>
            <a:off x="8508718" y="911862"/>
            <a:ext cx="2267559" cy="1893080"/>
          </a:xfrm>
          <a:prstGeom prst="rect">
            <a:avLst/>
          </a:prstGeom>
        </p:spPr>
      </p:pic>
      <p:pic>
        <p:nvPicPr>
          <p:cNvPr id="54" name="Picture 53">
            <a:extLst>
              <a:ext uri="{FF2B5EF4-FFF2-40B4-BE49-F238E27FC236}">
                <a16:creationId xmlns:a16="http://schemas.microsoft.com/office/drawing/2014/main" id="{8B189E95-D075-4148-883A-6946669D024C}"/>
              </a:ext>
            </a:extLst>
          </p:cNvPr>
          <p:cNvPicPr>
            <a:picLocks noChangeAspect="1"/>
          </p:cNvPicPr>
          <p:nvPr/>
        </p:nvPicPr>
        <p:blipFill rotWithShape="1">
          <a:blip r:embed="rId7"/>
          <a:srcRect l="41174" t="8711" r="2834" b="4974"/>
          <a:stretch/>
        </p:blipFill>
        <p:spPr>
          <a:xfrm>
            <a:off x="5948698" y="911862"/>
            <a:ext cx="2058278" cy="1893080"/>
          </a:xfrm>
          <a:prstGeom prst="rect">
            <a:avLst/>
          </a:prstGeom>
        </p:spPr>
      </p:pic>
      <p:cxnSp>
        <p:nvCxnSpPr>
          <p:cNvPr id="55" name="Connector: Elbow 54">
            <a:extLst>
              <a:ext uri="{FF2B5EF4-FFF2-40B4-BE49-F238E27FC236}">
                <a16:creationId xmlns:a16="http://schemas.microsoft.com/office/drawing/2014/main" id="{DB5E1A3E-B99D-4166-990A-69228690FFC1}"/>
              </a:ext>
            </a:extLst>
          </p:cNvPr>
          <p:cNvCxnSpPr>
            <a:cxnSpLocks/>
            <a:endCxn id="54" idx="1"/>
          </p:cNvCxnSpPr>
          <p:nvPr/>
        </p:nvCxnSpPr>
        <p:spPr>
          <a:xfrm rot="5400000" flipH="1" flipV="1">
            <a:off x="4306094" y="2807799"/>
            <a:ext cx="2592000" cy="693207"/>
          </a:xfrm>
          <a:prstGeom prst="bentConnector2">
            <a:avLst/>
          </a:prstGeom>
          <a:noFill/>
          <a:ln w="38100" cap="flat" cmpd="sng" algn="ctr">
            <a:solidFill>
              <a:srgbClr val="009BDF"/>
            </a:solidFill>
            <a:prstDash val="solid"/>
            <a:miter lim="800000"/>
            <a:tailEnd type="triangle"/>
          </a:ln>
          <a:effectLst/>
        </p:spPr>
      </p:cxnSp>
      <p:cxnSp>
        <p:nvCxnSpPr>
          <p:cNvPr id="56" name="Connector: Elbow 55">
            <a:extLst>
              <a:ext uri="{FF2B5EF4-FFF2-40B4-BE49-F238E27FC236}">
                <a16:creationId xmlns:a16="http://schemas.microsoft.com/office/drawing/2014/main" id="{4249CB81-681A-40BF-BA77-BD62BFF67B76}"/>
              </a:ext>
            </a:extLst>
          </p:cNvPr>
          <p:cNvCxnSpPr>
            <a:cxnSpLocks/>
            <a:stCxn id="53" idx="3"/>
            <a:endCxn id="84" idx="0"/>
          </p:cNvCxnSpPr>
          <p:nvPr/>
        </p:nvCxnSpPr>
        <p:spPr>
          <a:xfrm flipH="1">
            <a:off x="5617550" y="1858402"/>
            <a:ext cx="5158727" cy="2619750"/>
          </a:xfrm>
          <a:prstGeom prst="bentConnector4">
            <a:avLst>
              <a:gd name="adj1" fmla="val -4431"/>
              <a:gd name="adj2" fmla="val 46250"/>
            </a:avLst>
          </a:prstGeom>
          <a:noFill/>
          <a:ln w="38100" cap="flat" cmpd="sng" algn="ctr">
            <a:solidFill>
              <a:srgbClr val="009BDF"/>
            </a:solidFill>
            <a:prstDash val="solid"/>
            <a:miter lim="800000"/>
            <a:tailEnd type="triangle"/>
          </a:ln>
          <a:effectLst/>
        </p:spPr>
      </p:cxnSp>
      <p:cxnSp>
        <p:nvCxnSpPr>
          <p:cNvPr id="57" name="Straight Arrow Connector 56">
            <a:extLst>
              <a:ext uri="{FF2B5EF4-FFF2-40B4-BE49-F238E27FC236}">
                <a16:creationId xmlns:a16="http://schemas.microsoft.com/office/drawing/2014/main" id="{C9BF4F7B-5B7D-4634-A844-173C84687F04}"/>
              </a:ext>
            </a:extLst>
          </p:cNvPr>
          <p:cNvCxnSpPr>
            <a:stCxn id="54" idx="3"/>
            <a:endCxn id="53" idx="1"/>
          </p:cNvCxnSpPr>
          <p:nvPr/>
        </p:nvCxnSpPr>
        <p:spPr>
          <a:xfrm>
            <a:off x="8006976" y="1858402"/>
            <a:ext cx="501742" cy="0"/>
          </a:xfrm>
          <a:prstGeom prst="straightConnector1">
            <a:avLst/>
          </a:prstGeom>
          <a:noFill/>
          <a:ln w="38100" cap="flat" cmpd="sng" algn="ctr">
            <a:solidFill>
              <a:srgbClr val="009BDF"/>
            </a:solidFill>
            <a:prstDash val="solid"/>
            <a:miter lim="800000"/>
            <a:tailEnd type="triangle"/>
          </a:ln>
          <a:effectLst/>
        </p:spPr>
      </p:cxnSp>
      <p:grpSp>
        <p:nvGrpSpPr>
          <p:cNvPr id="58" name="Group 57">
            <a:extLst>
              <a:ext uri="{FF2B5EF4-FFF2-40B4-BE49-F238E27FC236}">
                <a16:creationId xmlns:a16="http://schemas.microsoft.com/office/drawing/2014/main" id="{DD5F91BC-8CBB-467F-9BA8-D74F3D670A74}"/>
              </a:ext>
            </a:extLst>
          </p:cNvPr>
          <p:cNvGrpSpPr/>
          <p:nvPr/>
        </p:nvGrpSpPr>
        <p:grpSpPr>
          <a:xfrm>
            <a:off x="2238458" y="4608761"/>
            <a:ext cx="498171" cy="607642"/>
            <a:chOff x="1652846" y="3901515"/>
            <a:chExt cx="498171" cy="607642"/>
          </a:xfrm>
        </p:grpSpPr>
        <p:sp>
          <p:nvSpPr>
            <p:cNvPr id="59" name="Rectangle: Single Corner Snipped 58">
              <a:extLst>
                <a:ext uri="{FF2B5EF4-FFF2-40B4-BE49-F238E27FC236}">
                  <a16:creationId xmlns:a16="http://schemas.microsoft.com/office/drawing/2014/main" id="{850A3AA4-6917-4D85-A9DC-9A8BAC481B3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1270316A-4C27-4C51-B7CC-FE50EE4F8026}"/>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1" name="Group 60">
            <a:extLst>
              <a:ext uri="{FF2B5EF4-FFF2-40B4-BE49-F238E27FC236}">
                <a16:creationId xmlns:a16="http://schemas.microsoft.com/office/drawing/2014/main" id="{22DEF7A6-A887-4D25-96D9-5513D78AD2B7}"/>
              </a:ext>
            </a:extLst>
          </p:cNvPr>
          <p:cNvGrpSpPr/>
          <p:nvPr/>
        </p:nvGrpSpPr>
        <p:grpSpPr>
          <a:xfrm>
            <a:off x="2386233" y="5106517"/>
            <a:ext cx="498171" cy="607642"/>
            <a:chOff x="1652846" y="3901515"/>
            <a:chExt cx="498171" cy="607642"/>
          </a:xfrm>
        </p:grpSpPr>
        <p:sp>
          <p:nvSpPr>
            <p:cNvPr id="62" name="Rectangle: Single Corner Snipped 61">
              <a:extLst>
                <a:ext uri="{FF2B5EF4-FFF2-40B4-BE49-F238E27FC236}">
                  <a16:creationId xmlns:a16="http://schemas.microsoft.com/office/drawing/2014/main" id="{352F2397-4023-4113-AA39-A9815BC9F575}"/>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3" name="TextBox 62">
              <a:extLst>
                <a:ext uri="{FF2B5EF4-FFF2-40B4-BE49-F238E27FC236}">
                  <a16:creationId xmlns:a16="http://schemas.microsoft.com/office/drawing/2014/main" id="{5598A7FD-0924-4D84-B68A-780B00423EA1}"/>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4" name="Group 63">
            <a:extLst>
              <a:ext uri="{FF2B5EF4-FFF2-40B4-BE49-F238E27FC236}">
                <a16:creationId xmlns:a16="http://schemas.microsoft.com/office/drawing/2014/main" id="{EEACA743-7609-46B2-A150-CFE49D562805}"/>
              </a:ext>
            </a:extLst>
          </p:cNvPr>
          <p:cNvGrpSpPr/>
          <p:nvPr/>
        </p:nvGrpSpPr>
        <p:grpSpPr>
          <a:xfrm>
            <a:off x="1652426" y="4624231"/>
            <a:ext cx="498171" cy="607642"/>
            <a:chOff x="1652846" y="3901515"/>
            <a:chExt cx="498171" cy="607642"/>
          </a:xfrm>
        </p:grpSpPr>
        <p:sp>
          <p:nvSpPr>
            <p:cNvPr id="65" name="Rectangle: Single Corner Snipped 64">
              <a:extLst>
                <a:ext uri="{FF2B5EF4-FFF2-40B4-BE49-F238E27FC236}">
                  <a16:creationId xmlns:a16="http://schemas.microsoft.com/office/drawing/2014/main" id="{46359345-8115-4B08-BD4A-7771514E7C2E}"/>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6" name="TextBox 65">
              <a:extLst>
                <a:ext uri="{FF2B5EF4-FFF2-40B4-BE49-F238E27FC236}">
                  <a16:creationId xmlns:a16="http://schemas.microsoft.com/office/drawing/2014/main" id="{E985A94C-2A85-4A0E-AF6C-2DBBE2E1BCBA}"/>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7" name="Group 66">
            <a:extLst>
              <a:ext uri="{FF2B5EF4-FFF2-40B4-BE49-F238E27FC236}">
                <a16:creationId xmlns:a16="http://schemas.microsoft.com/office/drawing/2014/main" id="{60141B97-796B-48A4-82CA-6A593D39CCA4}"/>
              </a:ext>
            </a:extLst>
          </p:cNvPr>
          <p:cNvGrpSpPr/>
          <p:nvPr/>
        </p:nvGrpSpPr>
        <p:grpSpPr>
          <a:xfrm>
            <a:off x="1904765" y="5152615"/>
            <a:ext cx="498171" cy="607642"/>
            <a:chOff x="1652846" y="3901515"/>
            <a:chExt cx="498171" cy="607642"/>
          </a:xfrm>
        </p:grpSpPr>
        <p:sp>
          <p:nvSpPr>
            <p:cNvPr id="68" name="Rectangle: Single Corner Snipped 67">
              <a:extLst>
                <a:ext uri="{FF2B5EF4-FFF2-40B4-BE49-F238E27FC236}">
                  <a16:creationId xmlns:a16="http://schemas.microsoft.com/office/drawing/2014/main" id="{BCD08D97-1DD2-4F25-B12C-EA608D64BD2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9" name="TextBox 68">
              <a:extLst>
                <a:ext uri="{FF2B5EF4-FFF2-40B4-BE49-F238E27FC236}">
                  <a16:creationId xmlns:a16="http://schemas.microsoft.com/office/drawing/2014/main" id="{D98936D8-76E3-410E-A30C-4112848048A0}"/>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70" name="Group 69">
            <a:extLst>
              <a:ext uri="{FF2B5EF4-FFF2-40B4-BE49-F238E27FC236}">
                <a16:creationId xmlns:a16="http://schemas.microsoft.com/office/drawing/2014/main" id="{705680A0-70CB-45AE-A58A-560C0C329489}"/>
              </a:ext>
            </a:extLst>
          </p:cNvPr>
          <p:cNvGrpSpPr/>
          <p:nvPr/>
        </p:nvGrpSpPr>
        <p:grpSpPr>
          <a:xfrm>
            <a:off x="2049189" y="5648839"/>
            <a:ext cx="498171" cy="607642"/>
            <a:chOff x="1652846" y="3901515"/>
            <a:chExt cx="498171" cy="607642"/>
          </a:xfrm>
        </p:grpSpPr>
        <p:sp>
          <p:nvSpPr>
            <p:cNvPr id="71" name="Rectangle: Single Corner Snipped 70">
              <a:extLst>
                <a:ext uri="{FF2B5EF4-FFF2-40B4-BE49-F238E27FC236}">
                  <a16:creationId xmlns:a16="http://schemas.microsoft.com/office/drawing/2014/main" id="{1C7DC845-4E33-4044-95D5-4B36AE57995C}"/>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72" name="TextBox 71">
              <a:extLst>
                <a:ext uri="{FF2B5EF4-FFF2-40B4-BE49-F238E27FC236}">
                  <a16:creationId xmlns:a16="http://schemas.microsoft.com/office/drawing/2014/main" id="{499D985B-F24C-427C-9A97-9BE3625758C9}"/>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73" name="Group 72">
            <a:extLst>
              <a:ext uri="{FF2B5EF4-FFF2-40B4-BE49-F238E27FC236}">
                <a16:creationId xmlns:a16="http://schemas.microsoft.com/office/drawing/2014/main" id="{855682D8-8AC2-4DDD-B322-F9FE517629D5}"/>
              </a:ext>
            </a:extLst>
          </p:cNvPr>
          <p:cNvGrpSpPr/>
          <p:nvPr/>
        </p:nvGrpSpPr>
        <p:grpSpPr>
          <a:xfrm>
            <a:off x="1471418" y="5378900"/>
            <a:ext cx="498171" cy="607642"/>
            <a:chOff x="1652846" y="3901515"/>
            <a:chExt cx="498171" cy="607642"/>
          </a:xfrm>
        </p:grpSpPr>
        <p:sp>
          <p:nvSpPr>
            <p:cNvPr id="74" name="Rectangle: Single Corner Snipped 73">
              <a:extLst>
                <a:ext uri="{FF2B5EF4-FFF2-40B4-BE49-F238E27FC236}">
                  <a16:creationId xmlns:a16="http://schemas.microsoft.com/office/drawing/2014/main" id="{BC6A8EC2-C2F3-4EFD-B8E2-3EA83D0C47C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75" name="TextBox 74">
              <a:extLst>
                <a:ext uri="{FF2B5EF4-FFF2-40B4-BE49-F238E27FC236}">
                  <a16:creationId xmlns:a16="http://schemas.microsoft.com/office/drawing/2014/main" id="{A7053E3F-ACBB-4EA2-A5E3-80293BD11604}"/>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sp>
        <p:nvSpPr>
          <p:cNvPr id="79" name="Rectangle 78">
            <a:extLst>
              <a:ext uri="{FF2B5EF4-FFF2-40B4-BE49-F238E27FC236}">
                <a16:creationId xmlns:a16="http://schemas.microsoft.com/office/drawing/2014/main" id="{5582C8EF-6CA0-4618-9EA2-5124BC2A2F81}"/>
              </a:ext>
            </a:extLst>
          </p:cNvPr>
          <p:cNvSpPr/>
          <p:nvPr/>
        </p:nvSpPr>
        <p:spPr bwMode="auto">
          <a:xfrm>
            <a:off x="5736999" y="555422"/>
            <a:ext cx="2481676" cy="288000"/>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Automatic Tip-In Detection</a:t>
            </a:r>
          </a:p>
        </p:txBody>
      </p:sp>
      <p:sp>
        <p:nvSpPr>
          <p:cNvPr id="83" name="Rectangle 82">
            <a:extLst>
              <a:ext uri="{FF2B5EF4-FFF2-40B4-BE49-F238E27FC236}">
                <a16:creationId xmlns:a16="http://schemas.microsoft.com/office/drawing/2014/main" id="{6FEE460D-C34F-415E-A3B9-38DC9268DC49}"/>
              </a:ext>
            </a:extLst>
          </p:cNvPr>
          <p:cNvSpPr/>
          <p:nvPr/>
        </p:nvSpPr>
        <p:spPr bwMode="auto">
          <a:xfrm>
            <a:off x="8350295" y="555422"/>
            <a:ext cx="2584405" cy="288000"/>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Generate Acceleration Map</a:t>
            </a:r>
          </a:p>
        </p:txBody>
      </p:sp>
      <p:pic>
        <p:nvPicPr>
          <p:cNvPr id="84" name="Picture 83">
            <a:extLst>
              <a:ext uri="{FF2B5EF4-FFF2-40B4-BE49-F238E27FC236}">
                <a16:creationId xmlns:a16="http://schemas.microsoft.com/office/drawing/2014/main" id="{41100B56-E229-40BC-917D-5C0947F1EED4}"/>
              </a:ext>
            </a:extLst>
          </p:cNvPr>
          <p:cNvPicPr>
            <a:picLocks noChangeAspect="1"/>
          </p:cNvPicPr>
          <p:nvPr/>
        </p:nvPicPr>
        <p:blipFill>
          <a:blip r:embed="rId8"/>
          <a:stretch>
            <a:fillRect/>
          </a:stretch>
        </p:blipFill>
        <p:spPr>
          <a:xfrm>
            <a:off x="3836419" y="4478152"/>
            <a:ext cx="3562262" cy="2103375"/>
          </a:xfrm>
          <a:prstGeom prst="rect">
            <a:avLst/>
          </a:prstGeom>
        </p:spPr>
      </p:pic>
      <p:sp>
        <p:nvSpPr>
          <p:cNvPr id="88" name="Rectangle 87">
            <a:extLst>
              <a:ext uri="{FF2B5EF4-FFF2-40B4-BE49-F238E27FC236}">
                <a16:creationId xmlns:a16="http://schemas.microsoft.com/office/drawing/2014/main" id="{647777C3-75C0-4070-B8A1-4E47BF5D0714}"/>
              </a:ext>
            </a:extLst>
          </p:cNvPr>
          <p:cNvSpPr/>
          <p:nvPr/>
        </p:nvSpPr>
        <p:spPr bwMode="auto">
          <a:xfrm>
            <a:off x="8257847" y="3645612"/>
            <a:ext cx="3801420" cy="497694"/>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Automatic Excel and PowerPoint </a:t>
            </a:r>
          </a:p>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Report Generator</a:t>
            </a:r>
          </a:p>
        </p:txBody>
      </p:sp>
    </p:spTree>
    <p:custDataLst>
      <p:tags r:id="rId1"/>
    </p:custDataLst>
    <p:extLst>
      <p:ext uri="{BB962C8B-B14F-4D97-AF65-F5344CB8AC3E}">
        <p14:creationId xmlns:p14="http://schemas.microsoft.com/office/powerpoint/2010/main" val="1121646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C92B63-85ED-4884-85BF-AEF4AB1B7684}"/>
              </a:ext>
            </a:extLst>
          </p:cNvPr>
          <p:cNvSpPr txBox="1"/>
          <p:nvPr/>
        </p:nvSpPr>
        <p:spPr>
          <a:xfrm>
            <a:off x="76629" y="172550"/>
            <a:ext cx="5067342" cy="3950688"/>
          </a:xfrm>
          <a:prstGeom prst="rect">
            <a:avLst/>
          </a:prstGeom>
          <a:noFill/>
        </p:spPr>
        <p:txBody>
          <a:bodyPr wrap="square" lIns="36000" tIns="36000" rIns="36000" bIns="36000" rtlCol="0">
            <a:spAutoFit/>
          </a:bodyPr>
          <a:lstStyle/>
          <a:p>
            <a:pPr marL="180000" indent="-180000">
              <a:buFont typeface="Arial" panose="020B0604020202020204" pitchFamily="34" charset="0"/>
              <a:buChar char="•"/>
            </a:pPr>
            <a:endParaRPr lang="en-GB" sz="1700" dirty="0">
              <a:solidFill>
                <a:srgbClr val="FFFFFF"/>
              </a:solidFill>
            </a:endParaRPr>
          </a:p>
          <a:p>
            <a:endParaRPr lang="en-GB" sz="1700" dirty="0">
              <a:solidFill>
                <a:srgbClr val="FFFFFF"/>
              </a:solidFill>
            </a:endParaRPr>
          </a:p>
          <a:p>
            <a:pPr marL="180000" indent="-180000">
              <a:buFont typeface="Arial" panose="020B0604020202020204" pitchFamily="34" charset="0"/>
              <a:buChar char="•"/>
            </a:pPr>
            <a:r>
              <a:rPr lang="en-GB" sz="1700" dirty="0">
                <a:solidFill>
                  <a:srgbClr val="FFFFFF"/>
                </a:solidFill>
              </a:rPr>
              <a:t>The process takes advantage of MPT model setup and optimiser to optimise a pedal map by comparing the VSIM accel map to an actual vehicle accel map</a:t>
            </a:r>
          </a:p>
          <a:p>
            <a:pPr marL="180000" indent="-180000">
              <a:buFont typeface="Arial" panose="020B0604020202020204" pitchFamily="34" charset="0"/>
              <a:buChar char="•"/>
            </a:pPr>
            <a:r>
              <a:rPr lang="en-GB" sz="1700" dirty="0">
                <a:solidFill>
                  <a:srgbClr val="FFFFFF"/>
                </a:solidFill>
              </a:rPr>
              <a:t>MPT calculate the difference between the acceleration maps and make appropriate changes to the pedal map in VSIM to make it closer to the reference vehicle’s accel map</a:t>
            </a:r>
          </a:p>
          <a:p>
            <a:pPr marL="180000" indent="-180000">
              <a:buFont typeface="Arial" panose="020B0604020202020204" pitchFamily="34" charset="0"/>
              <a:buChar char="•"/>
            </a:pPr>
            <a:r>
              <a:rPr lang="en-GB" sz="1700" dirty="0">
                <a:solidFill>
                  <a:srgbClr val="FFFFFF"/>
                </a:solidFill>
              </a:rPr>
              <a:t>At the end of the optimisation, the vehicle model (model tuned to represent an actual vehicle) will have the same driving characteristics as the reference vehicle</a:t>
            </a:r>
          </a:p>
          <a:p>
            <a:pPr marL="285750" indent="-285750" algn="l">
              <a:buFont typeface="Arial" panose="020B0604020202020204" pitchFamily="34" charset="0"/>
              <a:buChar char="•"/>
            </a:pPr>
            <a:endParaRPr lang="en-GB" sz="1400" dirty="0"/>
          </a:p>
        </p:txBody>
      </p:sp>
      <p:pic>
        <p:nvPicPr>
          <p:cNvPr id="4" name="Picture 3">
            <a:extLst>
              <a:ext uri="{FF2B5EF4-FFF2-40B4-BE49-F238E27FC236}">
                <a16:creationId xmlns:a16="http://schemas.microsoft.com/office/drawing/2014/main" id="{9C415047-17FE-4FE3-8518-D81F97B271D7}"/>
              </a:ext>
            </a:extLst>
          </p:cNvPr>
          <p:cNvPicPr>
            <a:picLocks noChangeAspect="1"/>
          </p:cNvPicPr>
          <p:nvPr/>
        </p:nvPicPr>
        <p:blipFill rotWithShape="1">
          <a:blip r:embed="rId3"/>
          <a:srcRect l="333"/>
          <a:stretch/>
        </p:blipFill>
        <p:spPr>
          <a:xfrm>
            <a:off x="1014145" y="4590330"/>
            <a:ext cx="3747972" cy="2220426"/>
          </a:xfrm>
          <a:prstGeom prst="rect">
            <a:avLst/>
          </a:prstGeom>
        </p:spPr>
      </p:pic>
      <p:sp>
        <p:nvSpPr>
          <p:cNvPr id="5" name="TextBox 4">
            <a:extLst>
              <a:ext uri="{FF2B5EF4-FFF2-40B4-BE49-F238E27FC236}">
                <a16:creationId xmlns:a16="http://schemas.microsoft.com/office/drawing/2014/main" id="{417A8BD5-29FF-4A3E-A1D9-F864C6B9BF0F}"/>
              </a:ext>
            </a:extLst>
          </p:cNvPr>
          <p:cNvSpPr txBox="1"/>
          <p:nvPr/>
        </p:nvSpPr>
        <p:spPr>
          <a:xfrm>
            <a:off x="1014145" y="4229585"/>
            <a:ext cx="3747972"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MPT with MPT-Drive App Integration</a:t>
            </a:r>
          </a:p>
        </p:txBody>
      </p:sp>
      <p:sp>
        <p:nvSpPr>
          <p:cNvPr id="6" name="TextBox 5">
            <a:extLst>
              <a:ext uri="{FF2B5EF4-FFF2-40B4-BE49-F238E27FC236}">
                <a16:creationId xmlns:a16="http://schemas.microsoft.com/office/drawing/2014/main" id="{EABD295E-E260-47CA-9B17-70395DBBFB38}"/>
              </a:ext>
            </a:extLst>
          </p:cNvPr>
          <p:cNvSpPr txBox="1"/>
          <p:nvPr/>
        </p:nvSpPr>
        <p:spPr>
          <a:xfrm>
            <a:off x="76628" y="134450"/>
            <a:ext cx="10677097" cy="595923"/>
          </a:xfrm>
          <a:prstGeom prst="rect">
            <a:avLst/>
          </a:prstGeom>
          <a:noFill/>
        </p:spPr>
        <p:txBody>
          <a:bodyPr wrap="square" lIns="36000" tIns="36000" rIns="36000" bIns="36000" rtlCol="0">
            <a:spAutoFit/>
          </a:bodyPr>
          <a:lstStyle/>
          <a:p>
            <a:pPr marL="180000" indent="-180000">
              <a:buFont typeface="Arial" panose="020B0604020202020204" pitchFamily="34" charset="0"/>
              <a:buChar char="•"/>
            </a:pPr>
            <a:r>
              <a:rPr lang="en-GB" sz="1700" dirty="0">
                <a:solidFill>
                  <a:srgbClr val="FFFFFF"/>
                </a:solidFill>
              </a:rPr>
              <a:t>MPT-DRIVE and MPT can work together within the same tool to optimise a pedal map using a virtual vehicle model (VSIM)</a:t>
            </a:r>
            <a:endParaRPr lang="en-GB" sz="1400" dirty="0"/>
          </a:p>
        </p:txBody>
      </p:sp>
      <p:grpSp>
        <p:nvGrpSpPr>
          <p:cNvPr id="12" name="Group 11">
            <a:extLst>
              <a:ext uri="{FF2B5EF4-FFF2-40B4-BE49-F238E27FC236}">
                <a16:creationId xmlns:a16="http://schemas.microsoft.com/office/drawing/2014/main" id="{E3CF620E-668D-44AB-A694-01D812711160}"/>
              </a:ext>
            </a:extLst>
          </p:cNvPr>
          <p:cNvGrpSpPr/>
          <p:nvPr/>
        </p:nvGrpSpPr>
        <p:grpSpPr>
          <a:xfrm>
            <a:off x="5402778" y="952366"/>
            <a:ext cx="6645918" cy="4878038"/>
            <a:chOff x="5402778" y="952366"/>
            <a:chExt cx="6645918" cy="4878038"/>
          </a:xfrm>
        </p:grpSpPr>
        <p:pic>
          <p:nvPicPr>
            <p:cNvPr id="3" name="Picture 2">
              <a:extLst>
                <a:ext uri="{FF2B5EF4-FFF2-40B4-BE49-F238E27FC236}">
                  <a16:creationId xmlns:a16="http://schemas.microsoft.com/office/drawing/2014/main" id="{7066184E-9D32-4DFB-9D7C-FBCF44960E29}"/>
                </a:ext>
              </a:extLst>
            </p:cNvPr>
            <p:cNvPicPr>
              <a:picLocks noChangeAspect="1"/>
            </p:cNvPicPr>
            <p:nvPr/>
          </p:nvPicPr>
          <p:blipFill>
            <a:blip r:embed="rId4"/>
            <a:stretch>
              <a:fillRect/>
            </a:stretch>
          </p:blipFill>
          <p:spPr>
            <a:xfrm>
              <a:off x="5402778" y="952366"/>
              <a:ext cx="6645918" cy="4878038"/>
            </a:xfrm>
            <a:prstGeom prst="rect">
              <a:avLst/>
            </a:prstGeom>
          </p:spPr>
        </p:pic>
        <p:sp>
          <p:nvSpPr>
            <p:cNvPr id="7" name="TextBox 6">
              <a:extLst>
                <a:ext uri="{FF2B5EF4-FFF2-40B4-BE49-F238E27FC236}">
                  <a16:creationId xmlns:a16="http://schemas.microsoft.com/office/drawing/2014/main" id="{4A67D932-BBA9-4786-ABC3-3A54855A8215}"/>
                </a:ext>
              </a:extLst>
            </p:cNvPr>
            <p:cNvSpPr txBox="1"/>
            <p:nvPr/>
          </p:nvSpPr>
          <p:spPr>
            <a:xfrm>
              <a:off x="11049097" y="4123238"/>
              <a:ext cx="920445" cy="430887"/>
            </a:xfrm>
            <a:prstGeom prst="rect">
              <a:avLst/>
            </a:prstGeom>
            <a:solidFill>
              <a:srgbClr val="191919"/>
            </a:solidFill>
          </p:spPr>
          <p:txBody>
            <a:bodyPr wrap="none" rtlCol="0">
              <a:spAutoFit/>
            </a:bodyPr>
            <a:lstStyle/>
            <a:p>
              <a:r>
                <a:rPr lang="en-GB" sz="1100" dirty="0">
                  <a:solidFill>
                    <a:schemeClr val="bg1"/>
                  </a:solidFill>
                </a:rPr>
                <a:t>Model Error</a:t>
              </a:r>
            </a:p>
            <a:p>
              <a:r>
                <a:rPr lang="en-GB" sz="1100" dirty="0">
                  <a:solidFill>
                    <a:schemeClr val="bg1"/>
                  </a:solidFill>
                </a:rPr>
                <a:t>∑(error)</a:t>
              </a:r>
            </a:p>
          </p:txBody>
        </p:sp>
        <p:sp>
          <p:nvSpPr>
            <p:cNvPr id="9" name="Rectangle 8">
              <a:extLst>
                <a:ext uri="{FF2B5EF4-FFF2-40B4-BE49-F238E27FC236}">
                  <a16:creationId xmlns:a16="http://schemas.microsoft.com/office/drawing/2014/main" id="{5952DFBB-5BFF-4339-9391-B06142DE6120}"/>
                </a:ext>
              </a:extLst>
            </p:cNvPr>
            <p:cNvSpPr/>
            <p:nvPr/>
          </p:nvSpPr>
          <p:spPr>
            <a:xfrm>
              <a:off x="9559925" y="4270375"/>
              <a:ext cx="569710" cy="155575"/>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7743EA1-91B0-4A24-9BBD-AAD6E9D861FE}"/>
                </a:ext>
              </a:extLst>
            </p:cNvPr>
            <p:cNvSpPr txBox="1"/>
            <p:nvPr/>
          </p:nvSpPr>
          <p:spPr>
            <a:xfrm>
              <a:off x="9476184" y="4210535"/>
              <a:ext cx="756938" cy="261610"/>
            </a:xfrm>
            <a:prstGeom prst="rect">
              <a:avLst/>
            </a:prstGeom>
            <a:noFill/>
          </p:spPr>
          <p:txBody>
            <a:bodyPr wrap="none" rtlCol="0">
              <a:spAutoFit/>
            </a:bodyPr>
            <a:lstStyle/>
            <a:p>
              <a:r>
                <a:rPr lang="en-GB" sz="1100" dirty="0">
                  <a:solidFill>
                    <a:schemeClr val="bg1"/>
                  </a:solidFill>
                </a:rPr>
                <a:t>Min MSE</a:t>
              </a:r>
            </a:p>
          </p:txBody>
        </p:sp>
        <p:sp>
          <p:nvSpPr>
            <p:cNvPr id="11" name="Rectangle 10">
              <a:extLst>
                <a:ext uri="{FF2B5EF4-FFF2-40B4-BE49-F238E27FC236}">
                  <a16:creationId xmlns:a16="http://schemas.microsoft.com/office/drawing/2014/main" id="{58CD5C28-2DEF-4069-B0D2-96F442B3B447}"/>
                </a:ext>
              </a:extLst>
            </p:cNvPr>
            <p:cNvSpPr/>
            <p:nvPr/>
          </p:nvSpPr>
          <p:spPr>
            <a:xfrm>
              <a:off x="5526881" y="3288506"/>
              <a:ext cx="519113" cy="164307"/>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CFA13B7-70A3-413E-BD8E-26262FF2015C}"/>
                </a:ext>
              </a:extLst>
            </p:cNvPr>
            <p:cNvSpPr txBox="1"/>
            <p:nvPr/>
          </p:nvSpPr>
          <p:spPr>
            <a:xfrm>
              <a:off x="5471088" y="3238665"/>
              <a:ext cx="482824" cy="261610"/>
            </a:xfrm>
            <a:prstGeom prst="rect">
              <a:avLst/>
            </a:prstGeom>
            <a:noFill/>
          </p:spPr>
          <p:txBody>
            <a:bodyPr wrap="none" rtlCol="0">
              <a:spAutoFit/>
            </a:bodyPr>
            <a:lstStyle/>
            <a:p>
              <a:r>
                <a:rPr lang="en-GB" sz="1100" dirty="0">
                  <a:solidFill>
                    <a:schemeClr val="bg1"/>
                  </a:solidFill>
                </a:rPr>
                <a:t>MPT</a:t>
              </a:r>
            </a:p>
          </p:txBody>
        </p:sp>
      </p:grpSp>
    </p:spTree>
    <p:custDataLst>
      <p:tags r:id="rId1"/>
    </p:custDataLst>
    <p:extLst>
      <p:ext uri="{BB962C8B-B14F-4D97-AF65-F5344CB8AC3E}">
        <p14:creationId xmlns:p14="http://schemas.microsoft.com/office/powerpoint/2010/main" val="1277224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03581-9527-4DBF-86F1-A3BA3819A36B}"/>
              </a:ext>
            </a:extLst>
          </p:cNvPr>
          <p:cNvSpPr txBox="1"/>
          <p:nvPr/>
        </p:nvSpPr>
        <p:spPr>
          <a:xfrm>
            <a:off x="311404" y="128537"/>
            <a:ext cx="11040088" cy="1754326"/>
          </a:xfrm>
          <a:prstGeom prst="rect">
            <a:avLst/>
          </a:prstGeom>
          <a:noFill/>
        </p:spPr>
        <p:txBody>
          <a:bodyPr wrap="square">
            <a:spAutoFit/>
          </a:bodyPr>
          <a:lstStyle/>
          <a:p>
            <a:r>
              <a:rPr lang="en-GB" altLang="en-US" sz="1800" dirty="0">
                <a:solidFill>
                  <a:schemeClr val="bg1"/>
                </a:solidFill>
              </a:rPr>
              <a:t>Ricardo Trace Project is a project to convert 1000s of images into working Simulink models in a relatively short time. They are control strategies printed in ECU documentation and Bosch </a:t>
            </a:r>
            <a:r>
              <a:rPr lang="en-GB" altLang="en-US" sz="1800" dirty="0" err="1">
                <a:solidFill>
                  <a:schemeClr val="bg1"/>
                </a:solidFill>
              </a:rPr>
              <a:t>Ascet</a:t>
            </a:r>
            <a:r>
              <a:rPr lang="en-GB" altLang="en-US" sz="1800" dirty="0">
                <a:solidFill>
                  <a:schemeClr val="bg1"/>
                </a:solidFill>
              </a:rPr>
              <a:t> diagrams. </a:t>
            </a:r>
            <a:r>
              <a:rPr lang="en-GB" altLang="en-US" dirty="0">
                <a:solidFill>
                  <a:schemeClr val="bg1"/>
                </a:solidFill>
              </a:rPr>
              <a:t>Led</a:t>
            </a:r>
            <a:r>
              <a:rPr lang="en-GB" altLang="en-US" sz="1800" dirty="0">
                <a:solidFill>
                  <a:schemeClr val="bg1"/>
                </a:solidFill>
              </a:rPr>
              <a:t> a team of calibration engineers and software developers to develop a tool and use it for the project using Agile methodologies. </a:t>
            </a:r>
          </a:p>
          <a:p>
            <a:endParaRPr lang="en-GB" altLang="en-US" dirty="0">
              <a:solidFill>
                <a:schemeClr val="bg1"/>
              </a:solidFill>
            </a:endParaRPr>
          </a:p>
          <a:p>
            <a:endParaRPr lang="en-GB" altLang="en-US" sz="1800" dirty="0">
              <a:solidFill>
                <a:schemeClr val="bg1"/>
              </a:solidFill>
            </a:endParaRPr>
          </a:p>
        </p:txBody>
      </p:sp>
      <p:sp>
        <p:nvSpPr>
          <p:cNvPr id="6" name="TextBox 5">
            <a:extLst>
              <a:ext uri="{FF2B5EF4-FFF2-40B4-BE49-F238E27FC236}">
                <a16:creationId xmlns:a16="http://schemas.microsoft.com/office/drawing/2014/main" id="{0E578653-4E7A-464A-89D8-B594EB2FDBFD}"/>
              </a:ext>
            </a:extLst>
          </p:cNvPr>
          <p:cNvSpPr txBox="1"/>
          <p:nvPr/>
        </p:nvSpPr>
        <p:spPr>
          <a:xfrm>
            <a:off x="311404" y="1394692"/>
            <a:ext cx="3392379" cy="5078313"/>
          </a:xfrm>
          <a:prstGeom prst="rect">
            <a:avLst/>
          </a:prstGeom>
          <a:noFill/>
        </p:spPr>
        <p:txBody>
          <a:bodyPr wrap="square">
            <a:spAutoFit/>
          </a:bodyPr>
          <a:lstStyle/>
          <a:p>
            <a:r>
              <a:rPr lang="en-GB" altLang="en-US" sz="1800" dirty="0">
                <a:solidFill>
                  <a:schemeClr val="bg1"/>
                </a:solidFill>
              </a:rPr>
              <a:t>What did we achieve?</a:t>
            </a:r>
          </a:p>
          <a:p>
            <a:pPr marL="450000" indent="-450000">
              <a:buFont typeface="+mj-lt"/>
              <a:buAutoNum type="arabicPeriod"/>
            </a:pPr>
            <a:r>
              <a:rPr lang="en-GB" altLang="en-US" dirty="0">
                <a:solidFill>
                  <a:schemeClr val="bg1"/>
                </a:solidFill>
              </a:rPr>
              <a:t>Developed custom Bosch </a:t>
            </a:r>
            <a:r>
              <a:rPr lang="en-GB" altLang="en-US" dirty="0" err="1">
                <a:solidFill>
                  <a:schemeClr val="bg1"/>
                </a:solidFill>
              </a:rPr>
              <a:t>Ascet</a:t>
            </a:r>
            <a:r>
              <a:rPr lang="en-GB" altLang="en-US" dirty="0">
                <a:solidFill>
                  <a:schemeClr val="bg1"/>
                </a:solidFill>
              </a:rPr>
              <a:t>-like Simulink library that is almost identical to the real one </a:t>
            </a:r>
          </a:p>
          <a:p>
            <a:pPr marL="450000" indent="-450000">
              <a:buFont typeface="+mj-lt"/>
              <a:buAutoNum type="arabicPeriod"/>
            </a:pPr>
            <a:r>
              <a:rPr lang="en-GB" altLang="en-US" sz="1800" dirty="0">
                <a:solidFill>
                  <a:schemeClr val="bg1"/>
                </a:solidFill>
              </a:rPr>
              <a:t>Developed a tool that uses ML, AI and image processing to extract information from the document and automatically convert them into Simulink models</a:t>
            </a:r>
          </a:p>
          <a:p>
            <a:pPr marL="450000" indent="-450000">
              <a:buFont typeface="+mj-lt"/>
              <a:buAutoNum type="arabicPeriod"/>
            </a:pPr>
            <a:r>
              <a:rPr lang="en-GB" altLang="en-US" dirty="0">
                <a:solidFill>
                  <a:schemeClr val="bg1"/>
                </a:solidFill>
              </a:rPr>
              <a:t>Generated 1000+ models and subsystems within three months together with model validation using our own Model Parameterisation Tool</a:t>
            </a:r>
            <a:endParaRPr lang="en-GB" altLang="en-US" sz="1800" dirty="0">
              <a:solidFill>
                <a:schemeClr val="bg1"/>
              </a:solidFill>
            </a:endParaRPr>
          </a:p>
        </p:txBody>
      </p:sp>
      <p:pic>
        <p:nvPicPr>
          <p:cNvPr id="45" name="Picture 44">
            <a:extLst>
              <a:ext uri="{FF2B5EF4-FFF2-40B4-BE49-F238E27FC236}">
                <a16:creationId xmlns:a16="http://schemas.microsoft.com/office/drawing/2014/main" id="{243A344D-2312-4D23-8B2E-A68C6400E825}"/>
              </a:ext>
            </a:extLst>
          </p:cNvPr>
          <p:cNvPicPr>
            <a:picLocks noChangeAspect="1"/>
          </p:cNvPicPr>
          <p:nvPr/>
        </p:nvPicPr>
        <p:blipFill>
          <a:blip r:embed="rId3"/>
          <a:stretch>
            <a:fillRect/>
          </a:stretch>
        </p:blipFill>
        <p:spPr>
          <a:xfrm>
            <a:off x="6288892" y="3802076"/>
            <a:ext cx="2578100" cy="2602889"/>
          </a:xfrm>
          <a:prstGeom prst="rect">
            <a:avLst/>
          </a:prstGeom>
        </p:spPr>
      </p:pic>
      <p:grpSp>
        <p:nvGrpSpPr>
          <p:cNvPr id="153" name="Group 152">
            <a:extLst>
              <a:ext uri="{FF2B5EF4-FFF2-40B4-BE49-F238E27FC236}">
                <a16:creationId xmlns:a16="http://schemas.microsoft.com/office/drawing/2014/main" id="{3501E818-6BBE-4BB7-A878-718FB7C1DF19}"/>
              </a:ext>
            </a:extLst>
          </p:cNvPr>
          <p:cNvGrpSpPr/>
          <p:nvPr/>
        </p:nvGrpSpPr>
        <p:grpSpPr>
          <a:xfrm>
            <a:off x="4427545" y="1823896"/>
            <a:ext cx="1483168" cy="1702194"/>
            <a:chOff x="2749579" y="4711130"/>
            <a:chExt cx="1624683" cy="2247529"/>
          </a:xfrm>
        </p:grpSpPr>
        <p:pic>
          <p:nvPicPr>
            <p:cNvPr id="154" name="Picture 153">
              <a:extLst>
                <a:ext uri="{FF2B5EF4-FFF2-40B4-BE49-F238E27FC236}">
                  <a16:creationId xmlns:a16="http://schemas.microsoft.com/office/drawing/2014/main" id="{B80EFD8C-1699-4BC6-95A0-EFA5176F4B3D}"/>
                </a:ext>
              </a:extLst>
            </p:cNvPr>
            <p:cNvPicPr>
              <a:picLocks noChangeAspect="1"/>
            </p:cNvPicPr>
            <p:nvPr/>
          </p:nvPicPr>
          <p:blipFill>
            <a:blip r:embed="rId4"/>
            <a:stretch>
              <a:fillRect/>
            </a:stretch>
          </p:blipFill>
          <p:spPr>
            <a:xfrm>
              <a:off x="3039407" y="4711130"/>
              <a:ext cx="1049146" cy="1390114"/>
            </a:xfrm>
            <a:prstGeom prst="rect">
              <a:avLst/>
            </a:prstGeom>
            <a:ln>
              <a:solidFill>
                <a:srgbClr val="000000"/>
              </a:solidFill>
            </a:ln>
          </p:spPr>
        </p:pic>
        <p:pic>
          <p:nvPicPr>
            <p:cNvPr id="155" name="Picture 154">
              <a:extLst>
                <a:ext uri="{FF2B5EF4-FFF2-40B4-BE49-F238E27FC236}">
                  <a16:creationId xmlns:a16="http://schemas.microsoft.com/office/drawing/2014/main" id="{FB5D704A-2E31-4066-81AF-88805903D6CC}"/>
                </a:ext>
              </a:extLst>
            </p:cNvPr>
            <p:cNvPicPr>
              <a:picLocks noChangeAspect="1"/>
            </p:cNvPicPr>
            <p:nvPr/>
          </p:nvPicPr>
          <p:blipFill>
            <a:blip r:embed="rId5"/>
            <a:stretch>
              <a:fillRect/>
            </a:stretch>
          </p:blipFill>
          <p:spPr>
            <a:xfrm>
              <a:off x="2749579" y="5255694"/>
              <a:ext cx="992850" cy="1407311"/>
            </a:xfrm>
            <a:prstGeom prst="rect">
              <a:avLst/>
            </a:prstGeom>
            <a:ln>
              <a:solidFill>
                <a:srgbClr val="000000"/>
              </a:solidFill>
            </a:ln>
          </p:spPr>
        </p:pic>
        <p:pic>
          <p:nvPicPr>
            <p:cNvPr id="156" name="Picture 155">
              <a:extLst>
                <a:ext uri="{FF2B5EF4-FFF2-40B4-BE49-F238E27FC236}">
                  <a16:creationId xmlns:a16="http://schemas.microsoft.com/office/drawing/2014/main" id="{1F860F88-37EB-446C-A550-2D6040DD7DD2}"/>
                </a:ext>
              </a:extLst>
            </p:cNvPr>
            <p:cNvPicPr>
              <a:picLocks noChangeAspect="1"/>
            </p:cNvPicPr>
            <p:nvPr/>
          </p:nvPicPr>
          <p:blipFill>
            <a:blip r:embed="rId6"/>
            <a:stretch>
              <a:fillRect/>
            </a:stretch>
          </p:blipFill>
          <p:spPr>
            <a:xfrm>
              <a:off x="3381411" y="5548905"/>
              <a:ext cx="992851" cy="1409754"/>
            </a:xfrm>
            <a:prstGeom prst="rect">
              <a:avLst/>
            </a:prstGeom>
            <a:ln>
              <a:solidFill>
                <a:srgbClr val="000000"/>
              </a:solidFill>
            </a:ln>
          </p:spPr>
        </p:pic>
      </p:grpSp>
      <p:grpSp>
        <p:nvGrpSpPr>
          <p:cNvPr id="157" name="Group 156">
            <a:extLst>
              <a:ext uri="{FF2B5EF4-FFF2-40B4-BE49-F238E27FC236}">
                <a16:creationId xmlns:a16="http://schemas.microsoft.com/office/drawing/2014/main" id="{3AA0D2B2-A8E9-451A-BA27-C9EBCA9614D6}"/>
              </a:ext>
            </a:extLst>
          </p:cNvPr>
          <p:cNvGrpSpPr/>
          <p:nvPr/>
        </p:nvGrpSpPr>
        <p:grpSpPr>
          <a:xfrm>
            <a:off x="6727131" y="1771467"/>
            <a:ext cx="1649440" cy="1208271"/>
            <a:chOff x="8862354" y="4033230"/>
            <a:chExt cx="2122902" cy="1424024"/>
          </a:xfrm>
        </p:grpSpPr>
        <p:sp>
          <p:nvSpPr>
            <p:cNvPr id="158" name="Rectangle 157">
              <a:extLst>
                <a:ext uri="{FF2B5EF4-FFF2-40B4-BE49-F238E27FC236}">
                  <a16:creationId xmlns:a16="http://schemas.microsoft.com/office/drawing/2014/main" id="{37D5E3E9-6E4D-44A4-BEA7-5698654F2FA4}"/>
                </a:ext>
              </a:extLst>
            </p:cNvPr>
            <p:cNvSpPr/>
            <p:nvPr/>
          </p:nvSpPr>
          <p:spPr>
            <a:xfrm>
              <a:off x="8862354" y="4035128"/>
              <a:ext cx="2122902" cy="1422126"/>
            </a:xfrm>
            <a:prstGeom prst="rect">
              <a:avLst/>
            </a:prstGeom>
            <a:solidFill>
              <a:srgbClr val="FFFFFF"/>
            </a:solidFill>
            <a:ln w="19050" cap="flat" cmpd="sng" algn="ctr">
              <a:solidFill>
                <a:srgbClr val="10876B"/>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endParaRPr>
            </a:p>
          </p:txBody>
        </p:sp>
        <p:pic>
          <p:nvPicPr>
            <p:cNvPr id="159" name="Picture 158">
              <a:extLst>
                <a:ext uri="{FF2B5EF4-FFF2-40B4-BE49-F238E27FC236}">
                  <a16:creationId xmlns:a16="http://schemas.microsoft.com/office/drawing/2014/main" id="{69979DF1-8036-4C7E-AB82-72054DDC72A5}"/>
                </a:ext>
              </a:extLst>
            </p:cNvPr>
            <p:cNvPicPr>
              <a:picLocks noChangeAspect="1"/>
            </p:cNvPicPr>
            <p:nvPr/>
          </p:nvPicPr>
          <p:blipFill>
            <a:blip r:embed="rId7"/>
            <a:stretch>
              <a:fillRect/>
            </a:stretch>
          </p:blipFill>
          <p:spPr>
            <a:xfrm>
              <a:off x="9096099" y="4383162"/>
              <a:ext cx="1670546" cy="858548"/>
            </a:xfrm>
            <a:prstGeom prst="rect">
              <a:avLst/>
            </a:prstGeom>
          </p:spPr>
        </p:pic>
        <p:sp>
          <p:nvSpPr>
            <p:cNvPr id="160" name="TextBox 159">
              <a:extLst>
                <a:ext uri="{FF2B5EF4-FFF2-40B4-BE49-F238E27FC236}">
                  <a16:creationId xmlns:a16="http://schemas.microsoft.com/office/drawing/2014/main" id="{58E32AF7-8200-4598-88C7-A6DCE5B05228}"/>
                </a:ext>
              </a:extLst>
            </p:cNvPr>
            <p:cNvSpPr txBox="1"/>
            <p:nvPr/>
          </p:nvSpPr>
          <p:spPr>
            <a:xfrm>
              <a:off x="8981606" y="4033230"/>
              <a:ext cx="1951558" cy="456904"/>
            </a:xfrm>
            <a:prstGeom prst="rect">
              <a:avLst/>
            </a:prstGeom>
            <a:noFill/>
          </p:spPr>
          <p:txBody>
            <a:bodyPr wrap="none" rtlCol="0">
              <a:spAutoFit/>
            </a:bodyPr>
            <a:lstStyle/>
            <a:p>
              <a:r>
                <a:rPr lang="en-GB" sz="1000">
                  <a:solidFill>
                    <a:srgbClr val="006BB7"/>
                  </a:solidFill>
                  <a:latin typeface="Arial" panose="020B0604020202020204" pitchFamily="34" charset="0"/>
                </a:rPr>
                <a:t>Ricardo Trace</a:t>
              </a:r>
            </a:p>
          </p:txBody>
        </p:sp>
      </p:grpSp>
      <p:pic>
        <p:nvPicPr>
          <p:cNvPr id="161" name="Picture 160">
            <a:extLst>
              <a:ext uri="{FF2B5EF4-FFF2-40B4-BE49-F238E27FC236}">
                <a16:creationId xmlns:a16="http://schemas.microsoft.com/office/drawing/2014/main" id="{36F219C7-2059-4F1D-A3C4-55E77E1F6A8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320" t="21533" r="11147" b="11363"/>
          <a:stretch/>
        </p:blipFill>
        <p:spPr>
          <a:xfrm>
            <a:off x="9018149" y="1823896"/>
            <a:ext cx="2096101" cy="1105021"/>
          </a:xfrm>
          <a:prstGeom prst="rect">
            <a:avLst/>
          </a:prstGeom>
          <a:noFill/>
          <a:ln>
            <a:solidFill>
              <a:srgbClr val="000000"/>
            </a:solidFill>
          </a:ln>
          <a:extLst>
            <a:ext uri="{909E8E84-426E-40DD-AFC4-6F175D3DCCD1}">
              <a14:hiddenFill xmlns:a14="http://schemas.microsoft.com/office/drawing/2010/main">
                <a:solidFill>
                  <a:srgbClr val="000000"/>
                </a:solidFill>
              </a14:hiddenFill>
            </a:ext>
          </a:extLst>
        </p:spPr>
      </p:pic>
      <p:cxnSp>
        <p:nvCxnSpPr>
          <p:cNvPr id="162" name="Straight Arrow Connector 161">
            <a:extLst>
              <a:ext uri="{FF2B5EF4-FFF2-40B4-BE49-F238E27FC236}">
                <a16:creationId xmlns:a16="http://schemas.microsoft.com/office/drawing/2014/main" id="{1964EC5D-31E2-429C-BE51-02C315F46A41}"/>
              </a:ext>
            </a:extLst>
          </p:cNvPr>
          <p:cNvCxnSpPr>
            <a:cxnSpLocks/>
          </p:cNvCxnSpPr>
          <p:nvPr/>
        </p:nvCxnSpPr>
        <p:spPr>
          <a:xfrm>
            <a:off x="5969655" y="2402374"/>
            <a:ext cx="757476" cy="0"/>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DA76D06-5B1F-4516-9C9C-58E20B534A9E}"/>
              </a:ext>
            </a:extLst>
          </p:cNvPr>
          <p:cNvCxnSpPr>
            <a:cxnSpLocks/>
            <a:stCxn id="158" idx="3"/>
            <a:endCxn id="161" idx="1"/>
          </p:cNvCxnSpPr>
          <p:nvPr/>
        </p:nvCxnSpPr>
        <p:spPr>
          <a:xfrm flipV="1">
            <a:off x="8376571" y="2376407"/>
            <a:ext cx="641578" cy="1"/>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9E7E956D-426C-4DB2-A918-BB0C29E255E5}"/>
              </a:ext>
            </a:extLst>
          </p:cNvPr>
          <p:cNvGrpSpPr/>
          <p:nvPr/>
        </p:nvGrpSpPr>
        <p:grpSpPr>
          <a:xfrm>
            <a:off x="7474605" y="3043724"/>
            <a:ext cx="148442" cy="683726"/>
            <a:chOff x="7474605" y="3043724"/>
            <a:chExt cx="148442" cy="683726"/>
          </a:xfrm>
        </p:grpSpPr>
        <p:cxnSp>
          <p:nvCxnSpPr>
            <p:cNvPr id="165" name="Straight Arrow Connector 164">
              <a:extLst>
                <a:ext uri="{FF2B5EF4-FFF2-40B4-BE49-F238E27FC236}">
                  <a16:creationId xmlns:a16="http://schemas.microsoft.com/office/drawing/2014/main" id="{51AA45BE-289E-4CB7-8939-D44CBA4ACCE2}"/>
                </a:ext>
              </a:extLst>
            </p:cNvPr>
            <p:cNvCxnSpPr>
              <a:cxnSpLocks/>
            </p:cNvCxnSpPr>
            <p:nvPr/>
          </p:nvCxnSpPr>
          <p:spPr>
            <a:xfrm>
              <a:off x="7474605" y="3043724"/>
              <a:ext cx="0" cy="671026"/>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8F87B03-F2B7-4ECC-9A79-31E081289039}"/>
                </a:ext>
              </a:extLst>
            </p:cNvPr>
            <p:cNvCxnSpPr>
              <a:cxnSpLocks/>
            </p:cNvCxnSpPr>
            <p:nvPr/>
          </p:nvCxnSpPr>
          <p:spPr>
            <a:xfrm flipV="1">
              <a:off x="7623047" y="3056424"/>
              <a:ext cx="0" cy="671026"/>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sp>
        <p:nvSpPr>
          <p:cNvPr id="169" name="TextBox 168">
            <a:extLst>
              <a:ext uri="{FF2B5EF4-FFF2-40B4-BE49-F238E27FC236}">
                <a16:creationId xmlns:a16="http://schemas.microsoft.com/office/drawing/2014/main" id="{FD6322D3-53BD-44FD-905D-A421672055AA}"/>
              </a:ext>
            </a:extLst>
          </p:cNvPr>
          <p:cNvSpPr txBox="1"/>
          <p:nvPr/>
        </p:nvSpPr>
        <p:spPr>
          <a:xfrm>
            <a:off x="9412704" y="6180617"/>
            <a:ext cx="2793746" cy="584775"/>
          </a:xfrm>
          <a:prstGeom prst="rect">
            <a:avLst/>
          </a:prstGeom>
          <a:noFill/>
        </p:spPr>
        <p:txBody>
          <a:bodyPr wrap="square" rtlCol="0">
            <a:spAutoFit/>
          </a:bodyPr>
          <a:lstStyle/>
          <a:p>
            <a:r>
              <a:rPr lang="en-GB" sz="1600" dirty="0">
                <a:solidFill>
                  <a:schemeClr val="bg2"/>
                </a:solidFill>
              </a:rPr>
              <a:t>* Showing old Trace outputs due to project confidentiality</a:t>
            </a:r>
          </a:p>
        </p:txBody>
      </p:sp>
      <p:sp>
        <p:nvSpPr>
          <p:cNvPr id="170" name="TextBox 169">
            <a:extLst>
              <a:ext uri="{FF2B5EF4-FFF2-40B4-BE49-F238E27FC236}">
                <a16:creationId xmlns:a16="http://schemas.microsoft.com/office/drawing/2014/main" id="{57B7D201-D32B-4CFB-8AB5-248A024E5D51}"/>
              </a:ext>
            </a:extLst>
          </p:cNvPr>
          <p:cNvSpPr txBox="1"/>
          <p:nvPr/>
        </p:nvSpPr>
        <p:spPr>
          <a:xfrm>
            <a:off x="6214925" y="6370285"/>
            <a:ext cx="2793746" cy="338554"/>
          </a:xfrm>
          <a:prstGeom prst="rect">
            <a:avLst/>
          </a:prstGeom>
          <a:noFill/>
        </p:spPr>
        <p:txBody>
          <a:bodyPr wrap="square" rtlCol="0">
            <a:spAutoFit/>
          </a:bodyPr>
          <a:lstStyle/>
          <a:p>
            <a:r>
              <a:rPr lang="en-GB" sz="1600" dirty="0">
                <a:solidFill>
                  <a:schemeClr val="bg2"/>
                </a:solidFill>
              </a:rPr>
              <a:t>Simulink </a:t>
            </a:r>
            <a:r>
              <a:rPr lang="en-GB" sz="1600" dirty="0" err="1">
                <a:solidFill>
                  <a:schemeClr val="bg2"/>
                </a:solidFill>
              </a:rPr>
              <a:t>Ascet</a:t>
            </a:r>
            <a:r>
              <a:rPr lang="en-GB" sz="1600" dirty="0">
                <a:solidFill>
                  <a:schemeClr val="bg2"/>
                </a:solidFill>
              </a:rPr>
              <a:t> Blocks</a:t>
            </a:r>
          </a:p>
        </p:txBody>
      </p:sp>
      <p:sp>
        <p:nvSpPr>
          <p:cNvPr id="171" name="TextBox 170">
            <a:extLst>
              <a:ext uri="{FF2B5EF4-FFF2-40B4-BE49-F238E27FC236}">
                <a16:creationId xmlns:a16="http://schemas.microsoft.com/office/drawing/2014/main" id="{9F9CC19F-FA7F-4E6D-890E-C7919335BC06}"/>
              </a:ext>
            </a:extLst>
          </p:cNvPr>
          <p:cNvSpPr txBox="1"/>
          <p:nvPr/>
        </p:nvSpPr>
        <p:spPr>
          <a:xfrm>
            <a:off x="4336311" y="1251013"/>
            <a:ext cx="2122483" cy="584775"/>
          </a:xfrm>
          <a:prstGeom prst="rect">
            <a:avLst/>
          </a:prstGeom>
          <a:noFill/>
        </p:spPr>
        <p:txBody>
          <a:bodyPr wrap="square" rtlCol="0">
            <a:spAutoFit/>
          </a:bodyPr>
          <a:lstStyle/>
          <a:p>
            <a:r>
              <a:rPr lang="en-GB" sz="1600" dirty="0">
                <a:solidFill>
                  <a:schemeClr val="bg2"/>
                </a:solidFill>
              </a:rPr>
              <a:t>ECU Strategy Diagrams</a:t>
            </a:r>
          </a:p>
        </p:txBody>
      </p:sp>
      <p:sp>
        <p:nvSpPr>
          <p:cNvPr id="172" name="TextBox 171">
            <a:extLst>
              <a:ext uri="{FF2B5EF4-FFF2-40B4-BE49-F238E27FC236}">
                <a16:creationId xmlns:a16="http://schemas.microsoft.com/office/drawing/2014/main" id="{44266E97-D727-4DD9-917C-5E35AF3AF2C1}"/>
              </a:ext>
            </a:extLst>
          </p:cNvPr>
          <p:cNvSpPr txBox="1"/>
          <p:nvPr/>
        </p:nvSpPr>
        <p:spPr>
          <a:xfrm>
            <a:off x="8850169" y="1512908"/>
            <a:ext cx="2793746" cy="338554"/>
          </a:xfrm>
          <a:prstGeom prst="rect">
            <a:avLst/>
          </a:prstGeom>
          <a:noFill/>
        </p:spPr>
        <p:txBody>
          <a:bodyPr wrap="square" rtlCol="0">
            <a:spAutoFit/>
          </a:bodyPr>
          <a:lstStyle/>
          <a:p>
            <a:pPr algn="ctr"/>
            <a:r>
              <a:rPr lang="en-GB" sz="1600" dirty="0">
                <a:solidFill>
                  <a:schemeClr val="bg2"/>
                </a:solidFill>
              </a:rPr>
              <a:t>Generated Simulink Model</a:t>
            </a:r>
          </a:p>
        </p:txBody>
      </p:sp>
    </p:spTree>
    <p:custDataLst>
      <p:tags r:id="rId1"/>
    </p:custDataLst>
    <p:extLst>
      <p:ext uri="{BB962C8B-B14F-4D97-AF65-F5344CB8AC3E}">
        <p14:creationId xmlns:p14="http://schemas.microsoft.com/office/powerpoint/2010/main" val="2322033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9A5F7C-D28F-49A1-A504-0390E795DC2C}"/>
              </a:ext>
            </a:extLst>
          </p:cNvPr>
          <p:cNvPicPr>
            <a:picLocks noChangeAspect="1"/>
          </p:cNvPicPr>
          <p:nvPr/>
        </p:nvPicPr>
        <p:blipFill>
          <a:blip r:embed="rId4"/>
          <a:stretch>
            <a:fillRect/>
          </a:stretch>
        </p:blipFill>
        <p:spPr>
          <a:xfrm>
            <a:off x="3079945" y="1496179"/>
            <a:ext cx="8938602" cy="5015851"/>
          </a:xfrm>
          <a:prstGeom prst="rect">
            <a:avLst/>
          </a:prstGeom>
        </p:spPr>
      </p:pic>
      <p:pic>
        <p:nvPicPr>
          <p:cNvPr id="3" name="Graphic 2" descr="Pinch Zoom In with solid fill">
            <a:extLst>
              <a:ext uri="{FF2B5EF4-FFF2-40B4-BE49-F238E27FC236}">
                <a16:creationId xmlns:a16="http://schemas.microsoft.com/office/drawing/2014/main" id="{6438BD72-89BC-4781-A6D2-E3255B4D9E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9291" y="4635500"/>
            <a:ext cx="914400" cy="914400"/>
          </a:xfrm>
          <a:prstGeom prst="rect">
            <a:avLst/>
          </a:prstGeom>
        </p:spPr>
      </p:pic>
      <p:sp>
        <p:nvSpPr>
          <p:cNvPr id="4" name="TextBox 3">
            <a:extLst>
              <a:ext uri="{FF2B5EF4-FFF2-40B4-BE49-F238E27FC236}">
                <a16:creationId xmlns:a16="http://schemas.microsoft.com/office/drawing/2014/main" id="{FB369C6D-CB3F-4077-B3F4-C5BAC1557047}"/>
              </a:ext>
            </a:extLst>
          </p:cNvPr>
          <p:cNvSpPr txBox="1"/>
          <p:nvPr/>
        </p:nvSpPr>
        <p:spPr>
          <a:xfrm>
            <a:off x="7981207" y="5400525"/>
            <a:ext cx="1530547" cy="369332"/>
          </a:xfrm>
          <a:prstGeom prst="rect">
            <a:avLst/>
          </a:prstGeom>
          <a:noFill/>
        </p:spPr>
        <p:txBody>
          <a:bodyPr wrap="none" rtlCol="0">
            <a:spAutoFit/>
          </a:bodyPr>
          <a:lstStyle/>
          <a:p>
            <a:r>
              <a:rPr lang="en-GB" dirty="0">
                <a:solidFill>
                  <a:srgbClr val="FF0000"/>
                </a:solidFill>
              </a:rPr>
              <a:t>I’m interactive</a:t>
            </a:r>
          </a:p>
        </p:txBody>
      </p:sp>
      <p:sp>
        <p:nvSpPr>
          <p:cNvPr id="5" name="TextBox 4">
            <a:extLst>
              <a:ext uri="{FF2B5EF4-FFF2-40B4-BE49-F238E27FC236}">
                <a16:creationId xmlns:a16="http://schemas.microsoft.com/office/drawing/2014/main" id="{C71E0C07-DBFC-41ED-A28F-A56E1800F1F7}"/>
              </a:ext>
            </a:extLst>
          </p:cNvPr>
          <p:cNvSpPr txBox="1"/>
          <p:nvPr/>
        </p:nvSpPr>
        <p:spPr>
          <a:xfrm>
            <a:off x="173453" y="153938"/>
            <a:ext cx="11845094" cy="1200329"/>
          </a:xfrm>
          <a:prstGeom prst="rect">
            <a:avLst/>
          </a:prstGeom>
          <a:noFill/>
        </p:spPr>
        <p:txBody>
          <a:bodyPr wrap="square">
            <a:spAutoFit/>
          </a:bodyPr>
          <a:lstStyle/>
          <a:p>
            <a:pPr marL="180000" indent="-180000">
              <a:buFont typeface="Arial" panose="020B0604020202020204" pitchFamily="34" charset="0"/>
              <a:buChar char="•"/>
            </a:pPr>
            <a:r>
              <a:rPr lang="en-GB" altLang="en-US" sz="1800" dirty="0">
                <a:solidFill>
                  <a:schemeClr val="bg1"/>
                </a:solidFill>
              </a:rPr>
              <a:t>Trace can automatically </a:t>
            </a:r>
            <a:r>
              <a:rPr lang="en-GB" altLang="en-US" sz="1800" dirty="0">
                <a:solidFill>
                  <a:schemeClr val="accent2">
                    <a:lumMod val="60000"/>
                    <a:lumOff val="40000"/>
                  </a:schemeClr>
                </a:solidFill>
              </a:rPr>
              <a:t>convert strategy images from a PDF document into Simulink models</a:t>
            </a:r>
          </a:p>
          <a:p>
            <a:pPr marL="180000" indent="-180000">
              <a:buFont typeface="Arial" panose="020B0604020202020204" pitchFamily="34" charset="0"/>
              <a:buChar char="•"/>
            </a:pPr>
            <a:r>
              <a:rPr lang="en-GB" altLang="en-US" sz="1800" dirty="0">
                <a:solidFill>
                  <a:schemeClr val="bg1"/>
                </a:solidFill>
              </a:rPr>
              <a:t>By combining a deep learning model, image processing techniques, a robust AI (Artificial Intelligence) line tracking method and OCR (Optical Character Recognition) the tool can identify blocks in images and reconstruct the Simulink models programmatically</a:t>
            </a:r>
          </a:p>
        </p:txBody>
      </p:sp>
      <p:sp>
        <p:nvSpPr>
          <p:cNvPr id="7" name="TextBox 6">
            <a:extLst>
              <a:ext uri="{FF2B5EF4-FFF2-40B4-BE49-F238E27FC236}">
                <a16:creationId xmlns:a16="http://schemas.microsoft.com/office/drawing/2014/main" id="{CF776C1C-9B26-40FD-BEAC-E235ECCCBDE4}"/>
              </a:ext>
            </a:extLst>
          </p:cNvPr>
          <p:cNvSpPr txBox="1"/>
          <p:nvPr/>
        </p:nvSpPr>
        <p:spPr>
          <a:xfrm>
            <a:off x="173453" y="1267579"/>
            <a:ext cx="2506793" cy="4801314"/>
          </a:xfrm>
          <a:prstGeom prst="rect">
            <a:avLst/>
          </a:prstGeom>
          <a:noFill/>
        </p:spPr>
        <p:txBody>
          <a:bodyPr wrap="square">
            <a:spAutoFit/>
          </a:bodyPr>
          <a:lstStyle/>
          <a:p>
            <a:pPr marL="180000" indent="-180000">
              <a:buFont typeface="Arial" panose="020B0604020202020204" pitchFamily="34" charset="0"/>
              <a:buChar char="•"/>
            </a:pPr>
            <a:r>
              <a:rPr lang="en-GB" altLang="en-US" sz="1800" dirty="0">
                <a:solidFill>
                  <a:schemeClr val="bg1"/>
                </a:solidFill>
              </a:rPr>
              <a:t>Partially eliminating human labour in recreating a strategy</a:t>
            </a:r>
          </a:p>
          <a:p>
            <a:pPr marL="180000" indent="-180000">
              <a:buFont typeface="Arial" panose="020B0604020202020204" pitchFamily="34" charset="0"/>
              <a:buChar char="•"/>
            </a:pPr>
            <a:r>
              <a:rPr lang="en-GB" altLang="en-US" sz="1800" dirty="0">
                <a:solidFill>
                  <a:schemeClr val="bg1"/>
                </a:solidFill>
              </a:rPr>
              <a:t>The Trace tool was able to read images and reconstruct a sample model in 116 seconds.</a:t>
            </a:r>
          </a:p>
          <a:p>
            <a:pPr marL="180000" indent="-180000">
              <a:buFont typeface="Arial" panose="020B0604020202020204" pitchFamily="34" charset="0"/>
              <a:buChar char="•"/>
            </a:pPr>
            <a:r>
              <a:rPr lang="en-GB" altLang="en-US" sz="1800" dirty="0">
                <a:solidFill>
                  <a:schemeClr val="bg1"/>
                </a:solidFill>
              </a:rPr>
              <a:t>In comparison, a human developer needed 685 seconds to do the same task</a:t>
            </a:r>
            <a:endParaRPr lang="en-GB" altLang="en-US" dirty="0">
              <a:solidFill>
                <a:schemeClr val="bg1"/>
              </a:solidFill>
            </a:endParaRPr>
          </a:p>
          <a:p>
            <a:pPr marL="180000" indent="-180000">
              <a:buFont typeface="Arial" panose="020B0604020202020204" pitchFamily="34" charset="0"/>
              <a:buChar char="•"/>
            </a:pPr>
            <a:r>
              <a:rPr lang="en-GB" altLang="en-US" dirty="0">
                <a:solidFill>
                  <a:schemeClr val="bg1"/>
                </a:solidFill>
              </a:rPr>
              <a:t>The project won Ricardo Phil </a:t>
            </a:r>
            <a:r>
              <a:rPr lang="en-GB" altLang="en-US" dirty="0" err="1">
                <a:solidFill>
                  <a:schemeClr val="bg1"/>
                </a:solidFill>
              </a:rPr>
              <a:t>Hore</a:t>
            </a:r>
            <a:r>
              <a:rPr lang="en-GB" altLang="en-US" dirty="0">
                <a:solidFill>
                  <a:schemeClr val="bg1"/>
                </a:solidFill>
              </a:rPr>
              <a:t> Engineering Award for invention of the tool</a:t>
            </a:r>
            <a:endParaRPr lang="en-GB" altLang="en-US" sz="1800" dirty="0">
              <a:solidFill>
                <a:schemeClr val="bg1"/>
              </a:solidFill>
            </a:endParaRPr>
          </a:p>
        </p:txBody>
      </p:sp>
      <p:sp>
        <p:nvSpPr>
          <p:cNvPr id="6" name="Rectangle 5">
            <a:extLst>
              <a:ext uri="{FF2B5EF4-FFF2-40B4-BE49-F238E27FC236}">
                <a16:creationId xmlns:a16="http://schemas.microsoft.com/office/drawing/2014/main" id="{EC3E8481-B06D-4542-8E2A-E172429A35C6}"/>
              </a:ext>
            </a:extLst>
          </p:cNvPr>
          <p:cNvSpPr/>
          <p:nvPr/>
        </p:nvSpPr>
        <p:spPr>
          <a:xfrm>
            <a:off x="2908300" y="1354267"/>
            <a:ext cx="9283700" cy="5349795"/>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682573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609711D-0475-47F6-AA3D-C3FD9DB20BB2}"/>
              </a:ext>
            </a:extLst>
          </p:cNvPr>
          <p:cNvSpPr/>
          <p:nvPr/>
        </p:nvSpPr>
        <p:spPr bwMode="auto">
          <a:xfrm>
            <a:off x="6125881" y="2515908"/>
            <a:ext cx="5650264" cy="3970615"/>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7" name="Rectangle 16">
            <a:extLst>
              <a:ext uri="{FF2B5EF4-FFF2-40B4-BE49-F238E27FC236}">
                <a16:creationId xmlns:a16="http://schemas.microsoft.com/office/drawing/2014/main" id="{932B31E7-96F5-44B0-8897-5868FC322566}"/>
              </a:ext>
            </a:extLst>
          </p:cNvPr>
          <p:cNvSpPr/>
          <p:nvPr/>
        </p:nvSpPr>
        <p:spPr bwMode="auto">
          <a:xfrm>
            <a:off x="8435289" y="2595153"/>
            <a:ext cx="3256894" cy="2481671"/>
          </a:xfrm>
          <a:prstGeom prst="rect">
            <a:avLst/>
          </a:prstGeom>
          <a:solidFill>
            <a:sysClr val="window" lastClr="FFFF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8" name="Rectangle 17">
            <a:extLst>
              <a:ext uri="{FF2B5EF4-FFF2-40B4-BE49-F238E27FC236}">
                <a16:creationId xmlns:a16="http://schemas.microsoft.com/office/drawing/2014/main" id="{CBE80209-6512-4DC8-8839-F50EF5D7F14B}"/>
              </a:ext>
            </a:extLst>
          </p:cNvPr>
          <p:cNvSpPr/>
          <p:nvPr/>
        </p:nvSpPr>
        <p:spPr bwMode="auto">
          <a:xfrm>
            <a:off x="6679677" y="4972050"/>
            <a:ext cx="5012505" cy="1457325"/>
          </a:xfrm>
          <a:prstGeom prst="rect">
            <a:avLst/>
          </a:prstGeom>
          <a:solidFill>
            <a:sysClr val="window" lastClr="FFFF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47" name="Rectangle 46">
            <a:extLst>
              <a:ext uri="{FF2B5EF4-FFF2-40B4-BE49-F238E27FC236}">
                <a16:creationId xmlns:a16="http://schemas.microsoft.com/office/drawing/2014/main" id="{996B7416-950C-471D-808D-C23B9A550A17}"/>
              </a:ext>
            </a:extLst>
          </p:cNvPr>
          <p:cNvSpPr/>
          <p:nvPr/>
        </p:nvSpPr>
        <p:spPr bwMode="auto">
          <a:xfrm>
            <a:off x="6119257" y="371476"/>
            <a:ext cx="5650264" cy="2100704"/>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6" name="Rectangle 15">
            <a:extLst>
              <a:ext uri="{FF2B5EF4-FFF2-40B4-BE49-F238E27FC236}">
                <a16:creationId xmlns:a16="http://schemas.microsoft.com/office/drawing/2014/main" id="{A44AA6D8-6ED7-45F9-9DB7-6FA4574B1B3C}"/>
              </a:ext>
            </a:extLst>
          </p:cNvPr>
          <p:cNvSpPr/>
          <p:nvPr/>
        </p:nvSpPr>
        <p:spPr bwMode="auto">
          <a:xfrm>
            <a:off x="8220075" y="571490"/>
            <a:ext cx="3472108" cy="1700676"/>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39" name="Rectangle 38">
            <a:extLst>
              <a:ext uri="{FF2B5EF4-FFF2-40B4-BE49-F238E27FC236}">
                <a16:creationId xmlns:a16="http://schemas.microsoft.com/office/drawing/2014/main" id="{B76FC16E-F368-40FC-A3E0-4834DC916D77}"/>
              </a:ext>
            </a:extLst>
          </p:cNvPr>
          <p:cNvSpPr/>
          <p:nvPr/>
        </p:nvSpPr>
        <p:spPr bwMode="auto">
          <a:xfrm>
            <a:off x="428625" y="3556624"/>
            <a:ext cx="5643641" cy="2929899"/>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5" name="Rectangle 14">
            <a:extLst>
              <a:ext uri="{FF2B5EF4-FFF2-40B4-BE49-F238E27FC236}">
                <a16:creationId xmlns:a16="http://schemas.microsoft.com/office/drawing/2014/main" id="{B1228EE4-AF09-40FF-B955-C0FB29BFEB7C}"/>
              </a:ext>
            </a:extLst>
          </p:cNvPr>
          <p:cNvSpPr/>
          <p:nvPr/>
        </p:nvSpPr>
        <p:spPr bwMode="auto">
          <a:xfrm>
            <a:off x="744681" y="4212101"/>
            <a:ext cx="5170344" cy="2217274"/>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40" name="Rectangle 39">
            <a:extLst>
              <a:ext uri="{FF2B5EF4-FFF2-40B4-BE49-F238E27FC236}">
                <a16:creationId xmlns:a16="http://schemas.microsoft.com/office/drawing/2014/main" id="{89E89E36-9935-4278-AAB1-A2142CEB86C7}"/>
              </a:ext>
            </a:extLst>
          </p:cNvPr>
          <p:cNvSpPr/>
          <p:nvPr/>
        </p:nvSpPr>
        <p:spPr bwMode="auto">
          <a:xfrm>
            <a:off x="422479" y="371476"/>
            <a:ext cx="5643641" cy="3143462"/>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4" name="Rectangle 13">
            <a:extLst>
              <a:ext uri="{FF2B5EF4-FFF2-40B4-BE49-F238E27FC236}">
                <a16:creationId xmlns:a16="http://schemas.microsoft.com/office/drawing/2014/main" id="{EAD286FF-A2E4-4540-A13C-63258041F004}"/>
              </a:ext>
            </a:extLst>
          </p:cNvPr>
          <p:cNvSpPr/>
          <p:nvPr/>
        </p:nvSpPr>
        <p:spPr bwMode="auto">
          <a:xfrm>
            <a:off x="654278" y="1766424"/>
            <a:ext cx="5079772" cy="1700676"/>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pic>
        <p:nvPicPr>
          <p:cNvPr id="41" name="Picture 40">
            <a:extLst>
              <a:ext uri="{FF2B5EF4-FFF2-40B4-BE49-F238E27FC236}">
                <a16:creationId xmlns:a16="http://schemas.microsoft.com/office/drawing/2014/main" id="{90A870AA-1230-4C49-9314-F3A9F2C98244}"/>
              </a:ext>
            </a:extLst>
          </p:cNvPr>
          <p:cNvPicPr>
            <a:picLocks noChangeAspect="1"/>
          </p:cNvPicPr>
          <p:nvPr/>
        </p:nvPicPr>
        <p:blipFill>
          <a:blip r:embed="rId4"/>
          <a:stretch>
            <a:fillRect/>
          </a:stretch>
        </p:blipFill>
        <p:spPr>
          <a:xfrm>
            <a:off x="842659" y="4239778"/>
            <a:ext cx="4998378" cy="2141683"/>
          </a:xfrm>
          <a:prstGeom prst="rect">
            <a:avLst/>
          </a:prstGeom>
        </p:spPr>
      </p:pic>
      <p:sp>
        <p:nvSpPr>
          <p:cNvPr id="42" name="TextBox 41">
            <a:extLst>
              <a:ext uri="{FF2B5EF4-FFF2-40B4-BE49-F238E27FC236}">
                <a16:creationId xmlns:a16="http://schemas.microsoft.com/office/drawing/2014/main" id="{A5787498-F0F5-4D2A-AB7E-AFB61E9DAB7C}"/>
              </a:ext>
            </a:extLst>
          </p:cNvPr>
          <p:cNvSpPr txBox="1"/>
          <p:nvPr/>
        </p:nvSpPr>
        <p:spPr>
          <a:xfrm>
            <a:off x="842659" y="3627905"/>
            <a:ext cx="4891391" cy="565146"/>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Deep Neural Network to classify images according to their classes</a:t>
            </a:r>
          </a:p>
        </p:txBody>
      </p:sp>
      <p:pic>
        <p:nvPicPr>
          <p:cNvPr id="43" name="Picture 42">
            <a:extLst>
              <a:ext uri="{FF2B5EF4-FFF2-40B4-BE49-F238E27FC236}">
                <a16:creationId xmlns:a16="http://schemas.microsoft.com/office/drawing/2014/main" id="{8925F2F0-B22C-40B1-8E86-097A85513979}"/>
              </a:ext>
            </a:extLst>
          </p:cNvPr>
          <p:cNvPicPr>
            <a:picLocks noChangeAspect="1"/>
          </p:cNvPicPr>
          <p:nvPr/>
        </p:nvPicPr>
        <p:blipFill>
          <a:blip r:embed="rId5"/>
          <a:stretch>
            <a:fillRect/>
          </a:stretch>
        </p:blipFill>
        <p:spPr>
          <a:xfrm>
            <a:off x="6938889" y="2652053"/>
            <a:ext cx="4696144" cy="3648502"/>
          </a:xfrm>
          <a:prstGeom prst="rect">
            <a:avLst/>
          </a:prstGeom>
        </p:spPr>
      </p:pic>
      <p:sp>
        <p:nvSpPr>
          <p:cNvPr id="44" name="TextBox 43">
            <a:extLst>
              <a:ext uri="{FF2B5EF4-FFF2-40B4-BE49-F238E27FC236}">
                <a16:creationId xmlns:a16="http://schemas.microsoft.com/office/drawing/2014/main" id="{A0AC3DB1-B79C-4836-97FC-7F0B6676ADE9}"/>
              </a:ext>
            </a:extLst>
          </p:cNvPr>
          <p:cNvSpPr txBox="1"/>
          <p:nvPr/>
        </p:nvSpPr>
        <p:spPr>
          <a:xfrm>
            <a:off x="6498230" y="2794555"/>
            <a:ext cx="1790219" cy="1057588"/>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Arrows detection using 2-D correlation and region properties</a:t>
            </a:r>
          </a:p>
        </p:txBody>
      </p:sp>
      <p:pic>
        <p:nvPicPr>
          <p:cNvPr id="45" name="Picture 44">
            <a:extLst>
              <a:ext uri="{FF2B5EF4-FFF2-40B4-BE49-F238E27FC236}">
                <a16:creationId xmlns:a16="http://schemas.microsoft.com/office/drawing/2014/main" id="{50180E8A-C828-447C-976A-D2A56D6BC2D6}"/>
              </a:ext>
            </a:extLst>
          </p:cNvPr>
          <p:cNvPicPr>
            <a:picLocks noChangeAspect="1"/>
          </p:cNvPicPr>
          <p:nvPr/>
        </p:nvPicPr>
        <p:blipFill>
          <a:blip r:embed="rId6"/>
          <a:stretch>
            <a:fillRect/>
          </a:stretch>
        </p:blipFill>
        <p:spPr>
          <a:xfrm>
            <a:off x="654278" y="1827415"/>
            <a:ext cx="4941716" cy="1664740"/>
          </a:xfrm>
          <a:prstGeom prst="rect">
            <a:avLst/>
          </a:prstGeom>
        </p:spPr>
      </p:pic>
      <p:sp>
        <p:nvSpPr>
          <p:cNvPr id="46" name="TextBox 45">
            <a:extLst>
              <a:ext uri="{FF2B5EF4-FFF2-40B4-BE49-F238E27FC236}">
                <a16:creationId xmlns:a16="http://schemas.microsoft.com/office/drawing/2014/main" id="{6A65549D-BA05-490D-B230-CDEC6EB53FAC}"/>
              </a:ext>
            </a:extLst>
          </p:cNvPr>
          <p:cNvSpPr txBox="1"/>
          <p:nvPr/>
        </p:nvSpPr>
        <p:spPr>
          <a:xfrm>
            <a:off x="744681" y="457355"/>
            <a:ext cx="4999235" cy="1303809"/>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Image processing techniques and to find block boundaries</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Image morphological operations (skeleton, opening, bridge, thicken)</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Morphological structuring element</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Region filling, image erode</a:t>
            </a:r>
          </a:p>
        </p:txBody>
      </p:sp>
      <p:pic>
        <p:nvPicPr>
          <p:cNvPr id="48" name="Picture 47">
            <a:extLst>
              <a:ext uri="{FF2B5EF4-FFF2-40B4-BE49-F238E27FC236}">
                <a16:creationId xmlns:a16="http://schemas.microsoft.com/office/drawing/2014/main" id="{74C1443A-B25E-4091-A52D-1E543839F098}"/>
              </a:ext>
            </a:extLst>
          </p:cNvPr>
          <p:cNvPicPr>
            <a:picLocks noChangeAspect="1"/>
          </p:cNvPicPr>
          <p:nvPr/>
        </p:nvPicPr>
        <p:blipFill rotWithShape="1">
          <a:blip r:embed="rId7"/>
          <a:srcRect l="5149" b="27598"/>
          <a:stretch/>
        </p:blipFill>
        <p:spPr>
          <a:xfrm>
            <a:off x="8378139" y="845068"/>
            <a:ext cx="3159583" cy="1256397"/>
          </a:xfrm>
          <a:prstGeom prst="rect">
            <a:avLst/>
          </a:prstGeom>
        </p:spPr>
      </p:pic>
      <p:sp>
        <p:nvSpPr>
          <p:cNvPr id="49" name="TextBox 48">
            <a:extLst>
              <a:ext uri="{FF2B5EF4-FFF2-40B4-BE49-F238E27FC236}">
                <a16:creationId xmlns:a16="http://schemas.microsoft.com/office/drawing/2014/main" id="{671C2765-5DF1-4023-8CDC-F08F0885E87E}"/>
              </a:ext>
            </a:extLst>
          </p:cNvPr>
          <p:cNvSpPr txBox="1"/>
          <p:nvPr/>
        </p:nvSpPr>
        <p:spPr>
          <a:xfrm>
            <a:off x="6478356" y="904813"/>
            <a:ext cx="1540685" cy="1057588"/>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AI Line tracking agents to find block connections</a:t>
            </a:r>
          </a:p>
        </p:txBody>
      </p:sp>
    </p:spTree>
    <p:custDataLst>
      <p:tags r:id="rId1"/>
    </p:custDataLst>
    <p:extLst>
      <p:ext uri="{BB962C8B-B14F-4D97-AF65-F5344CB8AC3E}">
        <p14:creationId xmlns:p14="http://schemas.microsoft.com/office/powerpoint/2010/main" val="345524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5164C6-295D-48AA-B870-CFFC0469F86F}"/>
              </a:ext>
            </a:extLst>
          </p:cNvPr>
          <p:cNvPicPr>
            <a:picLocks noChangeAspect="1"/>
          </p:cNvPicPr>
          <p:nvPr/>
        </p:nvPicPr>
        <p:blipFill>
          <a:blip r:embed="rId4"/>
          <a:stretch>
            <a:fillRect/>
          </a:stretch>
        </p:blipFill>
        <p:spPr>
          <a:xfrm>
            <a:off x="2572598" y="1176698"/>
            <a:ext cx="7046804" cy="4504603"/>
          </a:xfrm>
          <a:prstGeom prst="rect">
            <a:avLst/>
          </a:prstGeom>
        </p:spPr>
      </p:pic>
    </p:spTree>
    <p:custDataLst>
      <p:tags r:id="rId1"/>
    </p:custDataLst>
    <p:extLst>
      <p:ext uri="{BB962C8B-B14F-4D97-AF65-F5344CB8AC3E}">
        <p14:creationId xmlns:p14="http://schemas.microsoft.com/office/powerpoint/2010/main" val="1925722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636247" y="3136612"/>
            <a:ext cx="2734788" cy="584775"/>
          </a:xfrm>
          <a:prstGeom prst="rect">
            <a:avLst/>
          </a:prstGeom>
          <a:noFill/>
        </p:spPr>
        <p:txBody>
          <a:bodyPr wrap="none" rtlCol="0">
            <a:spAutoFit/>
          </a:bodyPr>
          <a:lstStyle/>
          <a:p>
            <a:pPr algn="ctr"/>
            <a:r>
              <a:rPr lang="en-GB" sz="3200" dirty="0">
                <a:solidFill>
                  <a:schemeClr val="accent2"/>
                </a:solidFill>
              </a:rPr>
              <a:t>Ricardo Trace</a:t>
            </a:r>
          </a:p>
        </p:txBody>
      </p:sp>
    </p:spTree>
    <p:custDataLst>
      <p:tags r:id="rId1"/>
    </p:custDataLst>
    <p:extLst>
      <p:ext uri="{BB962C8B-B14F-4D97-AF65-F5344CB8AC3E}">
        <p14:creationId xmlns:p14="http://schemas.microsoft.com/office/powerpoint/2010/main" val="235962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4048510" y="3273167"/>
            <a:ext cx="3335080" cy="369332"/>
          </a:xfrm>
          <a:prstGeom prst="rect">
            <a:avLst/>
          </a:prstGeom>
          <a:noFill/>
        </p:spPr>
        <p:txBody>
          <a:bodyPr wrap="none" rtlCol="0">
            <a:spAutoFit/>
          </a:bodyPr>
          <a:lstStyle/>
          <a:p>
            <a:r>
              <a:rPr lang="en-GB" b="1" dirty="0">
                <a:solidFill>
                  <a:schemeClr val="bg1"/>
                </a:solidFill>
              </a:rPr>
              <a:t>Software and Tool highlights</a:t>
            </a:r>
          </a:p>
        </p:txBody>
      </p:sp>
      <p:sp>
        <p:nvSpPr>
          <p:cNvPr id="25" name="TextBox 24">
            <a:extLst>
              <a:ext uri="{FF2B5EF4-FFF2-40B4-BE49-F238E27FC236}">
                <a16:creationId xmlns:a16="http://schemas.microsoft.com/office/drawing/2014/main" id="{5A80F41B-50CF-444C-9C38-E437EFF0C346}"/>
              </a:ext>
            </a:extLst>
          </p:cNvPr>
          <p:cNvSpPr txBox="1"/>
          <p:nvPr/>
        </p:nvSpPr>
        <p:spPr>
          <a:xfrm>
            <a:off x="8237238" y="198961"/>
            <a:ext cx="2971089" cy="1077218"/>
          </a:xfrm>
          <a:prstGeom prst="rect">
            <a:avLst/>
          </a:prstGeom>
          <a:noFill/>
        </p:spPr>
        <p:txBody>
          <a:bodyPr wrap="square" rtlCol="0">
            <a:spAutoFit/>
          </a:bodyPr>
          <a:lstStyle/>
          <a:p>
            <a:r>
              <a:rPr lang="en-GB" sz="1600" b="1" dirty="0">
                <a:solidFill>
                  <a:schemeClr val="accent2">
                    <a:lumMod val="60000"/>
                    <a:lumOff val="40000"/>
                  </a:schemeClr>
                </a:solidFill>
              </a:rPr>
              <a:t>Strategy </a:t>
            </a:r>
            <a:r>
              <a:rPr lang="en-GB" sz="1600" dirty="0">
                <a:solidFill>
                  <a:schemeClr val="accent2">
                    <a:lumMod val="60000"/>
                    <a:lumOff val="40000"/>
                  </a:schemeClr>
                </a:solidFill>
              </a:rPr>
              <a:t>C</a:t>
            </a:r>
            <a:r>
              <a:rPr lang="en-GB" sz="1600" b="1" dirty="0">
                <a:solidFill>
                  <a:schemeClr val="accent2">
                    <a:lumMod val="60000"/>
                    <a:lumOff val="40000"/>
                  </a:schemeClr>
                </a:solidFill>
              </a:rPr>
              <a:t>ompare Tool</a:t>
            </a:r>
          </a:p>
          <a:p>
            <a:r>
              <a:rPr lang="en-GB" sz="1600" dirty="0">
                <a:solidFill>
                  <a:schemeClr val="bg1"/>
                </a:solidFill>
              </a:rPr>
              <a:t>Developed tool for comparing Bosch strategy document diagrams</a:t>
            </a:r>
          </a:p>
        </p:txBody>
      </p:sp>
      <p:sp>
        <p:nvSpPr>
          <p:cNvPr id="26" name="TextBox 25">
            <a:extLst>
              <a:ext uri="{FF2B5EF4-FFF2-40B4-BE49-F238E27FC236}">
                <a16:creationId xmlns:a16="http://schemas.microsoft.com/office/drawing/2014/main" id="{EF46FA99-EDCB-4482-B521-2665C7CD0AAD}"/>
              </a:ext>
            </a:extLst>
          </p:cNvPr>
          <p:cNvSpPr txBox="1"/>
          <p:nvPr/>
        </p:nvSpPr>
        <p:spPr>
          <a:xfrm>
            <a:off x="6367809" y="5639480"/>
            <a:ext cx="2404776" cy="1077218"/>
          </a:xfrm>
          <a:prstGeom prst="rect">
            <a:avLst/>
          </a:prstGeom>
          <a:noFill/>
        </p:spPr>
        <p:txBody>
          <a:bodyPr wrap="square" rtlCol="0">
            <a:spAutoFit/>
          </a:bodyPr>
          <a:lstStyle/>
          <a:p>
            <a:r>
              <a:rPr lang="en-GB" sz="1600" b="1" dirty="0">
                <a:solidFill>
                  <a:schemeClr val="accent2">
                    <a:lumMod val="60000"/>
                    <a:lumOff val="40000"/>
                  </a:schemeClr>
                </a:solidFill>
              </a:rPr>
              <a:t>MPT</a:t>
            </a:r>
          </a:p>
          <a:p>
            <a:r>
              <a:rPr lang="en-GB" sz="1600" dirty="0">
                <a:solidFill>
                  <a:schemeClr val="bg1"/>
                </a:solidFill>
              </a:rPr>
              <a:t>Simulink optimisation tool for calibration and control engineers</a:t>
            </a:r>
          </a:p>
        </p:txBody>
      </p:sp>
      <p:sp>
        <p:nvSpPr>
          <p:cNvPr id="27" name="TextBox 26">
            <a:extLst>
              <a:ext uri="{FF2B5EF4-FFF2-40B4-BE49-F238E27FC236}">
                <a16:creationId xmlns:a16="http://schemas.microsoft.com/office/drawing/2014/main" id="{EAFD77CB-9F85-4BCB-8470-78DC669F585E}"/>
              </a:ext>
            </a:extLst>
          </p:cNvPr>
          <p:cNvSpPr txBox="1"/>
          <p:nvPr/>
        </p:nvSpPr>
        <p:spPr>
          <a:xfrm>
            <a:off x="3691225" y="5372282"/>
            <a:ext cx="2404776" cy="1323439"/>
          </a:xfrm>
          <a:prstGeom prst="rect">
            <a:avLst/>
          </a:prstGeom>
          <a:noFill/>
        </p:spPr>
        <p:txBody>
          <a:bodyPr wrap="square" rtlCol="0">
            <a:spAutoFit/>
          </a:bodyPr>
          <a:lstStyle/>
          <a:p>
            <a:r>
              <a:rPr lang="en-GB" sz="1600" b="1" dirty="0">
                <a:solidFill>
                  <a:schemeClr val="accent2">
                    <a:lumMod val="60000"/>
                    <a:lumOff val="40000"/>
                  </a:schemeClr>
                </a:solidFill>
              </a:rPr>
              <a:t>Trace</a:t>
            </a:r>
          </a:p>
          <a:p>
            <a:r>
              <a:rPr lang="en-GB" sz="1600" dirty="0">
                <a:solidFill>
                  <a:schemeClr val="bg1"/>
                </a:solidFill>
              </a:rPr>
              <a:t>Image to Simulink model digitalisation tool. The tool can convert models in minutes.</a:t>
            </a:r>
          </a:p>
        </p:txBody>
      </p:sp>
      <p:sp>
        <p:nvSpPr>
          <p:cNvPr id="28" name="TextBox 27">
            <a:extLst>
              <a:ext uri="{FF2B5EF4-FFF2-40B4-BE49-F238E27FC236}">
                <a16:creationId xmlns:a16="http://schemas.microsoft.com/office/drawing/2014/main" id="{58BD9A12-37D8-4847-99BC-6A79874AFE31}"/>
              </a:ext>
            </a:extLst>
          </p:cNvPr>
          <p:cNvSpPr txBox="1"/>
          <p:nvPr/>
        </p:nvSpPr>
        <p:spPr>
          <a:xfrm>
            <a:off x="276789" y="4748829"/>
            <a:ext cx="2971089" cy="1815882"/>
          </a:xfrm>
          <a:prstGeom prst="rect">
            <a:avLst/>
          </a:prstGeom>
          <a:noFill/>
        </p:spPr>
        <p:txBody>
          <a:bodyPr wrap="square" rtlCol="0">
            <a:spAutoFit/>
          </a:bodyPr>
          <a:lstStyle/>
          <a:p>
            <a:r>
              <a:rPr lang="en-GB" sz="1600" b="1" dirty="0">
                <a:solidFill>
                  <a:schemeClr val="accent2">
                    <a:lumMod val="60000"/>
                    <a:lumOff val="40000"/>
                  </a:schemeClr>
                </a:solidFill>
              </a:rPr>
              <a:t>Graph Trace</a:t>
            </a:r>
          </a:p>
          <a:p>
            <a:r>
              <a:rPr lang="en-GB" sz="1600" dirty="0">
                <a:solidFill>
                  <a:schemeClr val="bg1"/>
                </a:solidFill>
              </a:rPr>
              <a:t>The tool is capable of digitalizing contour plots or map images. It can convert a contour plot in just 2 minutes, which would otherwise take a day to convert manually.</a:t>
            </a:r>
          </a:p>
        </p:txBody>
      </p:sp>
      <p:sp>
        <p:nvSpPr>
          <p:cNvPr id="29" name="TextBox 28">
            <a:extLst>
              <a:ext uri="{FF2B5EF4-FFF2-40B4-BE49-F238E27FC236}">
                <a16:creationId xmlns:a16="http://schemas.microsoft.com/office/drawing/2014/main" id="{FBE7564F-1C7F-440F-9E41-5970988E029D}"/>
              </a:ext>
            </a:extLst>
          </p:cNvPr>
          <p:cNvSpPr txBox="1"/>
          <p:nvPr/>
        </p:nvSpPr>
        <p:spPr>
          <a:xfrm>
            <a:off x="276789" y="2825090"/>
            <a:ext cx="2971089" cy="830997"/>
          </a:xfrm>
          <a:prstGeom prst="rect">
            <a:avLst/>
          </a:prstGeom>
          <a:noFill/>
        </p:spPr>
        <p:txBody>
          <a:bodyPr wrap="square" rtlCol="0">
            <a:spAutoFit/>
          </a:bodyPr>
          <a:lstStyle/>
          <a:p>
            <a:r>
              <a:rPr lang="en-GB" sz="1600" b="1" dirty="0">
                <a:solidFill>
                  <a:schemeClr val="accent2">
                    <a:lumMod val="60000"/>
                    <a:lumOff val="40000"/>
                  </a:schemeClr>
                </a:solidFill>
              </a:rPr>
              <a:t>MDF Tool</a:t>
            </a:r>
          </a:p>
          <a:p>
            <a:r>
              <a:rPr lang="en-GB" sz="1600" dirty="0">
                <a:solidFill>
                  <a:schemeClr val="bg1"/>
                </a:solidFill>
              </a:rPr>
              <a:t>MDF file read, write and data alignment tool</a:t>
            </a:r>
          </a:p>
        </p:txBody>
      </p:sp>
      <p:sp>
        <p:nvSpPr>
          <p:cNvPr id="30" name="TextBox 29">
            <a:extLst>
              <a:ext uri="{FF2B5EF4-FFF2-40B4-BE49-F238E27FC236}">
                <a16:creationId xmlns:a16="http://schemas.microsoft.com/office/drawing/2014/main" id="{A8541B6B-694F-4532-8E44-77D771874C5A}"/>
              </a:ext>
            </a:extLst>
          </p:cNvPr>
          <p:cNvSpPr txBox="1"/>
          <p:nvPr/>
        </p:nvSpPr>
        <p:spPr>
          <a:xfrm>
            <a:off x="4150578" y="246059"/>
            <a:ext cx="2971089" cy="1077218"/>
          </a:xfrm>
          <a:prstGeom prst="rect">
            <a:avLst/>
          </a:prstGeom>
          <a:noFill/>
        </p:spPr>
        <p:txBody>
          <a:bodyPr wrap="square" rtlCol="0">
            <a:spAutoFit/>
          </a:bodyPr>
          <a:lstStyle/>
          <a:p>
            <a:r>
              <a:rPr lang="en-GB" sz="1600" b="1" dirty="0">
                <a:solidFill>
                  <a:schemeClr val="accent2">
                    <a:lumMod val="60000"/>
                    <a:lumOff val="40000"/>
                  </a:schemeClr>
                </a:solidFill>
              </a:rPr>
              <a:t>R-Machine</a:t>
            </a:r>
          </a:p>
          <a:p>
            <a:r>
              <a:rPr lang="en-GB" sz="1600" dirty="0">
                <a:solidFill>
                  <a:schemeClr val="bg1"/>
                </a:solidFill>
              </a:rPr>
              <a:t>A Machine Learning toolset including custom regression tool and PSO optimisation.</a:t>
            </a:r>
          </a:p>
        </p:txBody>
      </p:sp>
      <p:cxnSp>
        <p:nvCxnSpPr>
          <p:cNvPr id="31" name="Straight Arrow Connector 30">
            <a:extLst>
              <a:ext uri="{FF2B5EF4-FFF2-40B4-BE49-F238E27FC236}">
                <a16:creationId xmlns:a16="http://schemas.microsoft.com/office/drawing/2014/main" id="{DFBD5CEF-ECE9-4641-96EA-EEB7B43A1E3E}"/>
              </a:ext>
            </a:extLst>
          </p:cNvPr>
          <p:cNvCxnSpPr>
            <a:cxnSpLocks/>
            <a:stCxn id="18" idx="0"/>
            <a:endCxn id="30" idx="2"/>
          </p:cNvCxnSpPr>
          <p:nvPr/>
        </p:nvCxnSpPr>
        <p:spPr>
          <a:xfrm flipH="1" flipV="1">
            <a:off x="5636123" y="1323277"/>
            <a:ext cx="79927" cy="194989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713A08-7DDE-4464-989E-DBFF7057ABEB}"/>
              </a:ext>
            </a:extLst>
          </p:cNvPr>
          <p:cNvCxnSpPr>
            <a:cxnSpLocks/>
            <a:endCxn id="25" idx="1"/>
          </p:cNvCxnSpPr>
          <p:nvPr/>
        </p:nvCxnSpPr>
        <p:spPr>
          <a:xfrm flipV="1">
            <a:off x="6313846" y="737570"/>
            <a:ext cx="1923392" cy="247049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7315D8-6A87-4A05-9A9E-E2884D57F07C}"/>
              </a:ext>
            </a:extLst>
          </p:cNvPr>
          <p:cNvCxnSpPr>
            <a:cxnSpLocks/>
            <a:endCxn id="27" idx="0"/>
          </p:cNvCxnSpPr>
          <p:nvPr/>
        </p:nvCxnSpPr>
        <p:spPr>
          <a:xfrm flipH="1">
            <a:off x="4893613" y="3746669"/>
            <a:ext cx="479165" cy="162561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C5DCF7-3BA9-4C23-BA86-4229EF6A29AC}"/>
              </a:ext>
            </a:extLst>
          </p:cNvPr>
          <p:cNvCxnSpPr>
            <a:cxnSpLocks/>
          </p:cNvCxnSpPr>
          <p:nvPr/>
        </p:nvCxnSpPr>
        <p:spPr>
          <a:xfrm>
            <a:off x="6173410" y="3746669"/>
            <a:ext cx="1335754" cy="189281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96B6FE-1BDC-49EE-91AA-ED8C4EA4B16C}"/>
              </a:ext>
            </a:extLst>
          </p:cNvPr>
          <p:cNvCxnSpPr>
            <a:cxnSpLocks/>
          </p:cNvCxnSpPr>
          <p:nvPr/>
        </p:nvCxnSpPr>
        <p:spPr>
          <a:xfrm flipH="1">
            <a:off x="3067448" y="3746669"/>
            <a:ext cx="1341924" cy="137143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EB1BDB-7770-41D1-967F-76B207C44E78}"/>
              </a:ext>
            </a:extLst>
          </p:cNvPr>
          <p:cNvCxnSpPr>
            <a:cxnSpLocks/>
            <a:stCxn id="18" idx="1"/>
          </p:cNvCxnSpPr>
          <p:nvPr/>
        </p:nvCxnSpPr>
        <p:spPr>
          <a:xfrm flipH="1">
            <a:off x="2918560" y="3457833"/>
            <a:ext cx="1129950" cy="489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0AA7EBA-5309-4B1E-B8FC-784B7D5B6BC2}"/>
              </a:ext>
            </a:extLst>
          </p:cNvPr>
          <p:cNvSpPr txBox="1"/>
          <p:nvPr/>
        </p:nvSpPr>
        <p:spPr>
          <a:xfrm>
            <a:off x="8313251" y="1561343"/>
            <a:ext cx="3804857" cy="2554545"/>
          </a:xfrm>
          <a:prstGeom prst="rect">
            <a:avLst/>
          </a:prstGeom>
          <a:noFill/>
        </p:spPr>
        <p:txBody>
          <a:bodyPr wrap="square" rtlCol="0">
            <a:spAutoFit/>
          </a:bodyPr>
          <a:lstStyle/>
          <a:p>
            <a:r>
              <a:rPr lang="en-GB" sz="1600" b="1" dirty="0">
                <a:solidFill>
                  <a:schemeClr val="accent2">
                    <a:lumMod val="60000"/>
                    <a:lumOff val="40000"/>
                  </a:schemeClr>
                </a:solidFill>
              </a:rPr>
              <a:t>ML Model in Excel VBA</a:t>
            </a:r>
          </a:p>
          <a:p>
            <a:r>
              <a:rPr lang="en-GB" sz="1600" dirty="0">
                <a:solidFill>
                  <a:schemeClr val="bg1"/>
                </a:solidFill>
              </a:rPr>
              <a:t>A function was created to convert Ricardo ML model (SPM) into VBA BAS modules. The function enables running ML predictions within Excel without the need for Matlab or any other software. function to convert Ricardo ML model (SPM) into VBA BAS modules and run ML predictions within Excel without Matlab or any other software </a:t>
            </a:r>
          </a:p>
        </p:txBody>
      </p:sp>
      <p:cxnSp>
        <p:nvCxnSpPr>
          <p:cNvPr id="46" name="Straight Arrow Connector 45">
            <a:extLst>
              <a:ext uri="{FF2B5EF4-FFF2-40B4-BE49-F238E27FC236}">
                <a16:creationId xmlns:a16="http://schemas.microsoft.com/office/drawing/2014/main" id="{2B4A98CB-56B1-430B-A0E1-757104004EE6}"/>
              </a:ext>
            </a:extLst>
          </p:cNvPr>
          <p:cNvCxnSpPr>
            <a:cxnSpLocks/>
            <a:endCxn id="45" idx="1"/>
          </p:cNvCxnSpPr>
          <p:nvPr/>
        </p:nvCxnSpPr>
        <p:spPr>
          <a:xfrm flipV="1">
            <a:off x="7004657" y="2838616"/>
            <a:ext cx="1308594" cy="39924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4A5B618-76AD-4798-8C44-C228FA3C6A37}"/>
              </a:ext>
            </a:extLst>
          </p:cNvPr>
          <p:cNvSpPr txBox="1"/>
          <p:nvPr/>
        </p:nvSpPr>
        <p:spPr>
          <a:xfrm>
            <a:off x="8360691" y="4222419"/>
            <a:ext cx="3628109" cy="830997"/>
          </a:xfrm>
          <a:prstGeom prst="rect">
            <a:avLst/>
          </a:prstGeom>
          <a:noFill/>
        </p:spPr>
        <p:txBody>
          <a:bodyPr wrap="square" rtlCol="0">
            <a:spAutoFit/>
          </a:bodyPr>
          <a:lstStyle/>
          <a:p>
            <a:r>
              <a:rPr lang="en-GB" sz="1600" b="1" dirty="0">
                <a:solidFill>
                  <a:schemeClr val="accent2">
                    <a:lumMod val="60000"/>
                    <a:lumOff val="40000"/>
                  </a:schemeClr>
                </a:solidFill>
              </a:rPr>
              <a:t>MPT</a:t>
            </a:r>
          </a:p>
          <a:p>
            <a:r>
              <a:rPr lang="en-GB" sz="1600" dirty="0">
                <a:solidFill>
                  <a:schemeClr val="bg1"/>
                </a:solidFill>
              </a:rPr>
              <a:t>Simulink optimisation tool for calibration and control engineers</a:t>
            </a:r>
          </a:p>
        </p:txBody>
      </p:sp>
      <p:cxnSp>
        <p:nvCxnSpPr>
          <p:cNvPr id="54" name="Straight Arrow Connector 53">
            <a:extLst>
              <a:ext uri="{FF2B5EF4-FFF2-40B4-BE49-F238E27FC236}">
                <a16:creationId xmlns:a16="http://schemas.microsoft.com/office/drawing/2014/main" id="{FF04CF00-AE4A-4202-B8EE-A33EE1FBBF4C}"/>
              </a:ext>
            </a:extLst>
          </p:cNvPr>
          <p:cNvCxnSpPr>
            <a:cxnSpLocks/>
          </p:cNvCxnSpPr>
          <p:nvPr/>
        </p:nvCxnSpPr>
        <p:spPr>
          <a:xfrm flipH="1" flipV="1">
            <a:off x="3842202" y="1915199"/>
            <a:ext cx="1051411" cy="132538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6BC3AA5-8B65-4576-A491-4A6B7807FCBF}"/>
              </a:ext>
            </a:extLst>
          </p:cNvPr>
          <p:cNvSpPr txBox="1"/>
          <p:nvPr/>
        </p:nvSpPr>
        <p:spPr>
          <a:xfrm>
            <a:off x="360219" y="284070"/>
            <a:ext cx="3210794" cy="2308324"/>
          </a:xfrm>
          <a:prstGeom prst="rect">
            <a:avLst/>
          </a:prstGeom>
          <a:noFill/>
        </p:spPr>
        <p:txBody>
          <a:bodyPr wrap="square" rtlCol="0">
            <a:spAutoFit/>
          </a:bodyPr>
          <a:lstStyle/>
          <a:p>
            <a:r>
              <a:rPr lang="en-GB" sz="1600" b="1" dirty="0">
                <a:solidFill>
                  <a:schemeClr val="accent2">
                    <a:lumMod val="60000"/>
                    <a:lumOff val="40000"/>
                  </a:schemeClr>
                </a:solidFill>
              </a:rPr>
              <a:t>R-Drive</a:t>
            </a:r>
          </a:p>
          <a:p>
            <a:r>
              <a:rPr lang="en-GB" sz="1600" dirty="0">
                <a:solidFill>
                  <a:schemeClr val="bg1"/>
                </a:solidFill>
              </a:rPr>
              <a:t>A graphical user interface (GUI) based tool that extracts acceleration data from vehicle recordings and converts them into an acceleration map. This tool can reduce the time required for manual processing from two weeks to just five minutes</a:t>
            </a:r>
          </a:p>
        </p:txBody>
      </p:sp>
      <p:cxnSp>
        <p:nvCxnSpPr>
          <p:cNvPr id="67" name="Straight Arrow Connector 66">
            <a:extLst>
              <a:ext uri="{FF2B5EF4-FFF2-40B4-BE49-F238E27FC236}">
                <a16:creationId xmlns:a16="http://schemas.microsoft.com/office/drawing/2014/main" id="{95031751-04F9-4077-B301-35E520E3172D}"/>
              </a:ext>
            </a:extLst>
          </p:cNvPr>
          <p:cNvCxnSpPr>
            <a:cxnSpLocks/>
            <a:stCxn id="18" idx="3"/>
            <a:endCxn id="50" idx="1"/>
          </p:cNvCxnSpPr>
          <p:nvPr/>
        </p:nvCxnSpPr>
        <p:spPr>
          <a:xfrm>
            <a:off x="7383590" y="3457833"/>
            <a:ext cx="977101" cy="118008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EA1040C-FBB4-437D-9EDA-C985FD287D39}"/>
              </a:ext>
            </a:extLst>
          </p:cNvPr>
          <p:cNvSpPr txBox="1"/>
          <p:nvPr/>
        </p:nvSpPr>
        <p:spPr>
          <a:xfrm>
            <a:off x="8856785" y="5134355"/>
            <a:ext cx="2971089" cy="1323439"/>
          </a:xfrm>
          <a:prstGeom prst="rect">
            <a:avLst/>
          </a:prstGeom>
          <a:noFill/>
        </p:spPr>
        <p:txBody>
          <a:bodyPr wrap="square" rtlCol="0">
            <a:spAutoFit/>
          </a:bodyPr>
          <a:lstStyle/>
          <a:p>
            <a:r>
              <a:rPr lang="en-GB" sz="1600" b="1" dirty="0">
                <a:solidFill>
                  <a:schemeClr val="accent2">
                    <a:lumMod val="60000"/>
                    <a:lumOff val="40000"/>
                  </a:schemeClr>
                </a:solidFill>
              </a:rPr>
              <a:t>Performance Test Report Generation</a:t>
            </a:r>
          </a:p>
          <a:p>
            <a:r>
              <a:rPr lang="en-GB" sz="1600" dirty="0">
                <a:solidFill>
                  <a:schemeClr val="bg1"/>
                </a:solidFill>
              </a:rPr>
              <a:t>A VBA script to extract dyno performance test results and compile it into a report</a:t>
            </a:r>
          </a:p>
        </p:txBody>
      </p:sp>
      <p:cxnSp>
        <p:nvCxnSpPr>
          <p:cNvPr id="71" name="Straight Arrow Connector 70">
            <a:extLst>
              <a:ext uri="{FF2B5EF4-FFF2-40B4-BE49-F238E27FC236}">
                <a16:creationId xmlns:a16="http://schemas.microsoft.com/office/drawing/2014/main" id="{B5E6AD01-2645-4696-8901-380E208DED33}"/>
              </a:ext>
            </a:extLst>
          </p:cNvPr>
          <p:cNvCxnSpPr>
            <a:cxnSpLocks/>
            <a:endCxn id="70" idx="1"/>
          </p:cNvCxnSpPr>
          <p:nvPr/>
        </p:nvCxnSpPr>
        <p:spPr>
          <a:xfrm>
            <a:off x="7018513" y="3707606"/>
            <a:ext cx="1838272" cy="208846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68509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1F0EC5-1E3D-478D-A4DF-366C32EB7398}"/>
              </a:ext>
            </a:extLst>
          </p:cNvPr>
          <p:cNvPicPr>
            <a:picLocks noChangeAspect="1"/>
          </p:cNvPicPr>
          <p:nvPr/>
        </p:nvPicPr>
        <p:blipFill>
          <a:blip r:embed="rId3"/>
          <a:stretch>
            <a:fillRect/>
          </a:stretch>
        </p:blipFill>
        <p:spPr>
          <a:xfrm>
            <a:off x="619539" y="2568437"/>
            <a:ext cx="5334000" cy="4000500"/>
          </a:xfrm>
          <a:prstGeom prst="rect">
            <a:avLst/>
          </a:prstGeom>
        </p:spPr>
      </p:pic>
      <p:pic>
        <p:nvPicPr>
          <p:cNvPr id="5" name="Picture 4">
            <a:extLst>
              <a:ext uri="{FF2B5EF4-FFF2-40B4-BE49-F238E27FC236}">
                <a16:creationId xmlns:a16="http://schemas.microsoft.com/office/drawing/2014/main" id="{6518F4A2-C499-4F8F-82D0-691EA28B9EC5}"/>
              </a:ext>
            </a:extLst>
          </p:cNvPr>
          <p:cNvPicPr>
            <a:picLocks noChangeAspect="1"/>
          </p:cNvPicPr>
          <p:nvPr/>
        </p:nvPicPr>
        <p:blipFill>
          <a:blip r:embed="rId4"/>
          <a:stretch>
            <a:fillRect/>
          </a:stretch>
        </p:blipFill>
        <p:spPr>
          <a:xfrm>
            <a:off x="6586330" y="2568437"/>
            <a:ext cx="5334000" cy="4000500"/>
          </a:xfrm>
          <a:prstGeom prst="rect">
            <a:avLst/>
          </a:prstGeom>
        </p:spPr>
      </p:pic>
      <p:sp>
        <p:nvSpPr>
          <p:cNvPr id="6" name="Arrow: Right 5">
            <a:extLst>
              <a:ext uri="{FF2B5EF4-FFF2-40B4-BE49-F238E27FC236}">
                <a16:creationId xmlns:a16="http://schemas.microsoft.com/office/drawing/2014/main" id="{DA06D773-C300-41CE-9F9F-49414FC7CCA9}"/>
              </a:ext>
            </a:extLst>
          </p:cNvPr>
          <p:cNvSpPr/>
          <p:nvPr/>
        </p:nvSpPr>
        <p:spPr>
          <a:xfrm>
            <a:off x="5953539" y="4015409"/>
            <a:ext cx="632791" cy="993913"/>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5">
            <a:extLst>
              <a:ext uri="{FF2B5EF4-FFF2-40B4-BE49-F238E27FC236}">
                <a16:creationId xmlns:a16="http://schemas.microsoft.com/office/drawing/2014/main" id="{7F5F3561-E1E4-4A13-AB07-A63232E5F97F}"/>
              </a:ext>
            </a:extLst>
          </p:cNvPr>
          <p:cNvSpPr txBox="1">
            <a:spLocks/>
          </p:cNvSpPr>
          <p:nvPr/>
        </p:nvSpPr>
        <p:spPr>
          <a:xfrm>
            <a:off x="182653" y="376401"/>
            <a:ext cx="11737677" cy="4797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800" dirty="0">
                <a:solidFill>
                  <a:srgbClr val="FFFFFF"/>
                </a:solidFill>
              </a:rPr>
              <a:t>Often, surfaces need to be generated from a set of drive cycles and they are not continuous enough to be modelled.</a:t>
            </a:r>
          </a:p>
          <a:p>
            <a:pPr marL="180000" indent="-180000"/>
            <a:r>
              <a:rPr lang="en-GB" sz="1800" dirty="0">
                <a:solidFill>
                  <a:srgbClr val="FFFFFF"/>
                </a:solidFill>
              </a:rPr>
              <a:t>For instance, an engineer is required to estimate the surface profile for three drive cycles and normal surface fit will not handle this or produce the wrong surface</a:t>
            </a:r>
          </a:p>
          <a:p>
            <a:pPr marL="180000" indent="-180000"/>
            <a:r>
              <a:rPr lang="en-GB" sz="1800" dirty="0">
                <a:solidFill>
                  <a:srgbClr val="FFFFFF"/>
                </a:solidFill>
              </a:rPr>
              <a:t>So, a two-stage fitting process is needed for local and global points</a:t>
            </a:r>
          </a:p>
          <a:p>
            <a:pPr marL="180000" indent="-180000"/>
            <a:r>
              <a:rPr lang="en-GB" sz="1800" dirty="0">
                <a:solidFill>
                  <a:srgbClr val="FFFFFF"/>
                </a:solidFill>
              </a:rPr>
              <a:t>The result is a much smoother surface usable for calibration purposes</a:t>
            </a:r>
          </a:p>
        </p:txBody>
      </p:sp>
    </p:spTree>
    <p:custDataLst>
      <p:tags r:id="rId1"/>
    </p:custDataLst>
    <p:extLst>
      <p:ext uri="{BB962C8B-B14F-4D97-AF65-F5344CB8AC3E}">
        <p14:creationId xmlns:p14="http://schemas.microsoft.com/office/powerpoint/2010/main" val="2892028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EC382-3159-4FCA-BF6E-ABEF5A48DA3E}"/>
              </a:ext>
            </a:extLst>
          </p:cNvPr>
          <p:cNvGrpSpPr/>
          <p:nvPr/>
        </p:nvGrpSpPr>
        <p:grpSpPr>
          <a:xfrm>
            <a:off x="6405575" y="995199"/>
            <a:ext cx="5666105" cy="2318385"/>
            <a:chOff x="0" y="0"/>
            <a:chExt cx="5666706" cy="2318385"/>
          </a:xfrm>
        </p:grpSpPr>
        <p:pic>
          <p:nvPicPr>
            <p:cNvPr id="4" name="Picture 3">
              <a:extLst>
                <a:ext uri="{FF2B5EF4-FFF2-40B4-BE49-F238E27FC236}">
                  <a16:creationId xmlns:a16="http://schemas.microsoft.com/office/drawing/2014/main" id="{713856D7-D3C8-4DFE-86C0-4C6A705E44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55"/>
            <a:stretch/>
          </p:blipFill>
          <p:spPr bwMode="auto">
            <a:xfrm>
              <a:off x="10274" y="1565096"/>
              <a:ext cx="2660015" cy="726440"/>
            </a:xfrm>
            <a:prstGeom prst="rect">
              <a:avLst/>
            </a:prstGeom>
            <a:ln>
              <a:noFill/>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0F9D66E3-4434-4C35-89CD-6422DCC74E6F}"/>
                </a:ext>
              </a:extLst>
            </p:cNvPr>
            <p:cNvGrpSpPr/>
            <p:nvPr/>
          </p:nvGrpSpPr>
          <p:grpSpPr>
            <a:xfrm>
              <a:off x="0" y="0"/>
              <a:ext cx="5666706" cy="2318385"/>
              <a:chOff x="0" y="0"/>
              <a:chExt cx="5666706" cy="2318385"/>
            </a:xfrm>
          </p:grpSpPr>
          <p:pic>
            <p:nvPicPr>
              <p:cNvPr id="6" name="Picture 5">
                <a:extLst>
                  <a:ext uri="{FF2B5EF4-FFF2-40B4-BE49-F238E27FC236}">
                    <a16:creationId xmlns:a16="http://schemas.microsoft.com/office/drawing/2014/main" id="{E267BA2F-8B33-4E88-AE10-BF711650AE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50595" cy="1456055"/>
              </a:xfrm>
              <a:prstGeom prst="rect">
                <a:avLst/>
              </a:prstGeom>
            </p:spPr>
          </p:pic>
          <p:pic>
            <p:nvPicPr>
              <p:cNvPr id="7" name="Picture 6">
                <a:extLst>
                  <a:ext uri="{FF2B5EF4-FFF2-40B4-BE49-F238E27FC236}">
                    <a16:creationId xmlns:a16="http://schemas.microsoft.com/office/drawing/2014/main" id="{B6B4925E-F7B9-4F31-93ED-EEFCE871A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206" y="0"/>
                <a:ext cx="1622425" cy="1461135"/>
              </a:xfrm>
              <a:prstGeom prst="rect">
                <a:avLst/>
              </a:prstGeom>
            </p:spPr>
          </p:pic>
          <p:pic>
            <p:nvPicPr>
              <p:cNvPr id="8" name="Picture 7">
                <a:extLst>
                  <a:ext uri="{FF2B5EF4-FFF2-40B4-BE49-F238E27FC236}">
                    <a16:creationId xmlns:a16="http://schemas.microsoft.com/office/drawing/2014/main" id="{65D1C221-ABE7-4B1A-BD71-6F90A2F349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9676" y="0"/>
                <a:ext cx="2907030" cy="2318385"/>
              </a:xfrm>
              <a:prstGeom prst="rect">
                <a:avLst/>
              </a:prstGeom>
            </p:spPr>
          </p:pic>
        </p:grpSp>
      </p:grpSp>
      <p:grpSp>
        <p:nvGrpSpPr>
          <p:cNvPr id="9" name="Group 8">
            <a:extLst>
              <a:ext uri="{FF2B5EF4-FFF2-40B4-BE49-F238E27FC236}">
                <a16:creationId xmlns:a16="http://schemas.microsoft.com/office/drawing/2014/main" id="{92950932-8AB8-4961-8392-D43D4A989136}"/>
              </a:ext>
            </a:extLst>
          </p:cNvPr>
          <p:cNvGrpSpPr/>
          <p:nvPr/>
        </p:nvGrpSpPr>
        <p:grpSpPr>
          <a:xfrm>
            <a:off x="6404940" y="3396769"/>
            <a:ext cx="5661025" cy="1689735"/>
            <a:chOff x="0" y="0"/>
            <a:chExt cx="5661444" cy="1689771"/>
          </a:xfrm>
        </p:grpSpPr>
        <p:pic>
          <p:nvPicPr>
            <p:cNvPr id="10" name="Picture 9">
              <a:extLst>
                <a:ext uri="{FF2B5EF4-FFF2-40B4-BE49-F238E27FC236}">
                  <a16:creationId xmlns:a16="http://schemas.microsoft.com/office/drawing/2014/main" id="{26498B9E-18B8-43F3-90E8-1C732799C6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7894" y="5751"/>
              <a:ext cx="1733550" cy="1684020"/>
            </a:xfrm>
            <a:prstGeom prst="rect">
              <a:avLst/>
            </a:prstGeom>
          </p:spPr>
        </p:pic>
        <p:pic>
          <p:nvPicPr>
            <p:cNvPr id="11" name="Picture 10">
              <a:extLst>
                <a:ext uri="{FF2B5EF4-FFF2-40B4-BE49-F238E27FC236}">
                  <a16:creationId xmlns:a16="http://schemas.microsoft.com/office/drawing/2014/main" id="{2D853E3F-55FE-4934-945A-CBC8265DD85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76"/>
            <a:stretch/>
          </p:blipFill>
          <p:spPr bwMode="auto">
            <a:xfrm>
              <a:off x="1731107" y="0"/>
              <a:ext cx="2110105" cy="1682115"/>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A60A80B4-5632-4C10-932A-87BE62D4E1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5751"/>
              <a:ext cx="1623060" cy="1676400"/>
            </a:xfrm>
            <a:prstGeom prst="rect">
              <a:avLst/>
            </a:prstGeom>
          </p:spPr>
        </p:pic>
      </p:grpSp>
      <p:grpSp>
        <p:nvGrpSpPr>
          <p:cNvPr id="13" name="Group 12">
            <a:extLst>
              <a:ext uri="{FF2B5EF4-FFF2-40B4-BE49-F238E27FC236}">
                <a16:creationId xmlns:a16="http://schemas.microsoft.com/office/drawing/2014/main" id="{1A8E72EF-BE7D-411E-8299-24C0CE68A17E}"/>
              </a:ext>
            </a:extLst>
          </p:cNvPr>
          <p:cNvGrpSpPr/>
          <p:nvPr/>
        </p:nvGrpSpPr>
        <p:grpSpPr>
          <a:xfrm>
            <a:off x="6404940" y="5193184"/>
            <a:ext cx="3282950" cy="1500505"/>
            <a:chOff x="0" y="0"/>
            <a:chExt cx="3283479" cy="1500505"/>
          </a:xfrm>
        </p:grpSpPr>
        <p:pic>
          <p:nvPicPr>
            <p:cNvPr id="14" name="Picture 13">
              <a:extLst>
                <a:ext uri="{FF2B5EF4-FFF2-40B4-BE49-F238E27FC236}">
                  <a16:creationId xmlns:a16="http://schemas.microsoft.com/office/drawing/2014/main" id="{2D546751-2161-4F8E-9CAF-87FC54AE2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536700" cy="1500505"/>
            </a:xfrm>
            <a:prstGeom prst="rect">
              <a:avLst/>
            </a:prstGeom>
          </p:spPr>
        </p:pic>
        <p:pic>
          <p:nvPicPr>
            <p:cNvPr id="15" name="Picture 14">
              <a:extLst>
                <a:ext uri="{FF2B5EF4-FFF2-40B4-BE49-F238E27FC236}">
                  <a16:creationId xmlns:a16="http://schemas.microsoft.com/office/drawing/2014/main" id="{F89CD94E-7DC6-4C58-A9BA-242856B029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43909" y="0"/>
              <a:ext cx="1639570" cy="1496695"/>
            </a:xfrm>
            <a:prstGeom prst="rect">
              <a:avLst/>
            </a:prstGeom>
          </p:spPr>
        </p:pic>
      </p:grpSp>
      <p:sp>
        <p:nvSpPr>
          <p:cNvPr id="16" name="Right Arrow 15">
            <a:extLst>
              <a:ext uri="{FF2B5EF4-FFF2-40B4-BE49-F238E27FC236}">
                <a16:creationId xmlns:a16="http://schemas.microsoft.com/office/drawing/2014/main" id="{F40181BB-7D9B-4CF3-BF90-6F08E9AC8755}"/>
              </a:ext>
            </a:extLst>
          </p:cNvPr>
          <p:cNvSpPr/>
          <p:nvPr/>
        </p:nvSpPr>
        <p:spPr>
          <a:xfrm>
            <a:off x="7348550" y="156828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Right Arrow 16">
            <a:extLst>
              <a:ext uri="{FF2B5EF4-FFF2-40B4-BE49-F238E27FC236}">
                <a16:creationId xmlns:a16="http://schemas.microsoft.com/office/drawing/2014/main" id="{818E9627-5A45-4B17-92A4-8AD70E09237C}"/>
              </a:ext>
            </a:extLst>
          </p:cNvPr>
          <p:cNvSpPr/>
          <p:nvPr/>
        </p:nvSpPr>
        <p:spPr>
          <a:xfrm>
            <a:off x="9066860" y="2775420"/>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Right Arrow 17">
            <a:extLst>
              <a:ext uri="{FF2B5EF4-FFF2-40B4-BE49-F238E27FC236}">
                <a16:creationId xmlns:a16="http://schemas.microsoft.com/office/drawing/2014/main" id="{54E8B63F-BA94-476A-8922-547F5AA7BA83}"/>
              </a:ext>
            </a:extLst>
          </p:cNvPr>
          <p:cNvSpPr/>
          <p:nvPr/>
        </p:nvSpPr>
        <p:spPr>
          <a:xfrm rot="5400000">
            <a:off x="8198808" y="2372079"/>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Right Arrow 18">
            <a:extLst>
              <a:ext uri="{FF2B5EF4-FFF2-40B4-BE49-F238E27FC236}">
                <a16:creationId xmlns:a16="http://schemas.microsoft.com/office/drawing/2014/main" id="{7FB95E94-F26F-46EA-A6E8-7054688167B2}"/>
              </a:ext>
            </a:extLst>
          </p:cNvPr>
          <p:cNvSpPr/>
          <p:nvPr/>
        </p:nvSpPr>
        <p:spPr>
          <a:xfrm rot="5400000">
            <a:off x="11117268" y="3218534"/>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Right Arrow 19">
            <a:extLst>
              <a:ext uri="{FF2B5EF4-FFF2-40B4-BE49-F238E27FC236}">
                <a16:creationId xmlns:a16="http://schemas.microsoft.com/office/drawing/2014/main" id="{A0F607C8-F429-4407-941D-7194AFF40994}"/>
              </a:ext>
            </a:extLst>
          </p:cNvPr>
          <p:cNvSpPr/>
          <p:nvPr/>
        </p:nvSpPr>
        <p:spPr>
          <a:xfrm flipH="1">
            <a:off x="10232084" y="4100030"/>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Right Arrow 20">
            <a:extLst>
              <a:ext uri="{FF2B5EF4-FFF2-40B4-BE49-F238E27FC236}">
                <a16:creationId xmlns:a16="http://schemas.microsoft.com/office/drawing/2014/main" id="{13768A6B-8588-4BA1-B89F-DA4C19487792}"/>
              </a:ext>
            </a:extLst>
          </p:cNvPr>
          <p:cNvSpPr/>
          <p:nvPr/>
        </p:nvSpPr>
        <p:spPr>
          <a:xfrm flipH="1">
            <a:off x="8025459" y="410066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Right Arrow 21">
            <a:extLst>
              <a:ext uri="{FF2B5EF4-FFF2-40B4-BE49-F238E27FC236}">
                <a16:creationId xmlns:a16="http://schemas.microsoft.com/office/drawing/2014/main" id="{296453AC-2996-4B52-A5E3-3799E89F4F97}"/>
              </a:ext>
            </a:extLst>
          </p:cNvPr>
          <p:cNvSpPr/>
          <p:nvPr/>
        </p:nvSpPr>
        <p:spPr>
          <a:xfrm rot="5400000">
            <a:off x="7144708" y="5001614"/>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Right Arrow 22">
            <a:extLst>
              <a:ext uri="{FF2B5EF4-FFF2-40B4-BE49-F238E27FC236}">
                <a16:creationId xmlns:a16="http://schemas.microsoft.com/office/drawing/2014/main" id="{C48DE320-1291-4506-BDDA-4E2C2A4F3BAF}"/>
              </a:ext>
            </a:extLst>
          </p:cNvPr>
          <p:cNvSpPr/>
          <p:nvPr/>
        </p:nvSpPr>
        <p:spPr>
          <a:xfrm>
            <a:off x="7943545" y="579738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Rectangle 22">
            <a:extLst>
              <a:ext uri="{FF2B5EF4-FFF2-40B4-BE49-F238E27FC236}">
                <a16:creationId xmlns:a16="http://schemas.microsoft.com/office/drawing/2014/main" id="{4597737D-824F-4757-B488-2FE20EAB6DB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5" name="Rectangle 23">
            <a:extLst>
              <a:ext uri="{FF2B5EF4-FFF2-40B4-BE49-F238E27FC236}">
                <a16:creationId xmlns:a16="http://schemas.microsoft.com/office/drawing/2014/main" id="{83C595C4-A597-49EC-9CB0-9223A9142CD2}"/>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7" name="Content Placeholder 5">
            <a:extLst>
              <a:ext uri="{FF2B5EF4-FFF2-40B4-BE49-F238E27FC236}">
                <a16:creationId xmlns:a16="http://schemas.microsoft.com/office/drawing/2014/main" id="{A270B8E9-D80D-4EDB-849E-67DECDAD6E8E}"/>
              </a:ext>
            </a:extLst>
          </p:cNvPr>
          <p:cNvSpPr txBox="1">
            <a:spLocks/>
          </p:cNvSpPr>
          <p:nvPr/>
        </p:nvSpPr>
        <p:spPr>
          <a:xfrm>
            <a:off x="182654" y="276535"/>
            <a:ext cx="11696926" cy="5835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FFFFFF"/>
                </a:solidFill>
              </a:rPr>
              <a:t>An SAE paper was written to present the working principle of calibrating a PI controller for a fuel transport delay plant using the Model-based Calibration (MBC) method</a:t>
            </a:r>
          </a:p>
        </p:txBody>
      </p:sp>
      <p:pic>
        <p:nvPicPr>
          <p:cNvPr id="31" name="Picture 30">
            <a:extLst>
              <a:ext uri="{FF2B5EF4-FFF2-40B4-BE49-F238E27FC236}">
                <a16:creationId xmlns:a16="http://schemas.microsoft.com/office/drawing/2014/main" id="{BDC84A89-FC45-4CF9-8E9F-E3A737AF085D}"/>
              </a:ext>
            </a:extLst>
          </p:cNvPr>
          <p:cNvPicPr>
            <a:picLocks noChangeAspect="1"/>
          </p:cNvPicPr>
          <p:nvPr/>
        </p:nvPicPr>
        <p:blipFill>
          <a:blip r:embed="rId12"/>
          <a:stretch>
            <a:fillRect/>
          </a:stretch>
        </p:blipFill>
        <p:spPr>
          <a:xfrm>
            <a:off x="3806399" y="1182406"/>
            <a:ext cx="1967418" cy="1689883"/>
          </a:xfrm>
          <a:prstGeom prst="rect">
            <a:avLst/>
          </a:prstGeom>
        </p:spPr>
      </p:pic>
      <p:sp>
        <p:nvSpPr>
          <p:cNvPr id="32" name="Content Placeholder 5">
            <a:extLst>
              <a:ext uri="{FF2B5EF4-FFF2-40B4-BE49-F238E27FC236}">
                <a16:creationId xmlns:a16="http://schemas.microsoft.com/office/drawing/2014/main" id="{AE2F6181-E3AE-4B1B-803F-EFE2B085BBAB}"/>
              </a:ext>
            </a:extLst>
          </p:cNvPr>
          <p:cNvSpPr txBox="1">
            <a:spLocks/>
          </p:cNvSpPr>
          <p:nvPr/>
        </p:nvSpPr>
        <p:spPr>
          <a:xfrm>
            <a:off x="165340" y="1122643"/>
            <a:ext cx="2924308" cy="5028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FFFFFF"/>
                </a:solidFill>
              </a:rPr>
              <a:t>The test sequences are designed within the constraint to prevent high controller instability and integrator windup. The constraints can be determined using a survey test to find the corner limits of the constraint design.</a:t>
            </a:r>
          </a:p>
          <a:p>
            <a:pPr marL="0" indent="0">
              <a:buNone/>
            </a:pPr>
            <a:endParaRPr lang="en-GB" sz="1600" dirty="0">
              <a:solidFill>
                <a:srgbClr val="FFFFFF"/>
              </a:solidFill>
            </a:endParaRPr>
          </a:p>
          <a:p>
            <a:pPr marL="0" indent="0">
              <a:buNone/>
            </a:pPr>
            <a:r>
              <a:rPr lang="en-GB" sz="1600" dirty="0">
                <a:solidFill>
                  <a:srgbClr val="FFFFFF"/>
                </a:solidFill>
              </a:rPr>
              <a:t>The settling time and oscillation index from FFT were modelled using the Model-based calibration toolbox using an RBF model</a:t>
            </a:r>
          </a:p>
          <a:p>
            <a:pPr marL="180000" indent="-180000"/>
            <a:endParaRPr lang="en-GB" sz="1600" dirty="0">
              <a:solidFill>
                <a:srgbClr val="FFFFFF"/>
              </a:solidFill>
            </a:endParaRPr>
          </a:p>
          <a:p>
            <a:pPr marL="0" indent="0">
              <a:buNone/>
            </a:pPr>
            <a:endParaRPr lang="en-GB" sz="1600" dirty="0">
              <a:solidFill>
                <a:srgbClr val="FFFFFF"/>
              </a:solidFill>
            </a:endParaRPr>
          </a:p>
          <a:p>
            <a:pPr marL="0" indent="0">
              <a:buNone/>
            </a:pPr>
            <a:r>
              <a:rPr lang="en-GB" sz="1600" dirty="0">
                <a:solidFill>
                  <a:srgbClr val="FFFFFF"/>
                </a:solidFill>
              </a:rPr>
              <a:t>The outcome of the automatic calibration process is a series of optimized gain scheduled tables for the fuel PI controller</a:t>
            </a:r>
          </a:p>
          <a:p>
            <a:pPr marL="0" indent="0">
              <a:buNone/>
            </a:pPr>
            <a:endParaRPr lang="en-GB" sz="1600" dirty="0">
              <a:solidFill>
                <a:srgbClr val="FFFFFF"/>
              </a:solidFill>
            </a:endParaRPr>
          </a:p>
          <a:p>
            <a:pPr marL="180000" indent="-180000"/>
            <a:endParaRPr lang="en-GB" sz="1600" dirty="0">
              <a:solidFill>
                <a:srgbClr val="FFFFFF"/>
              </a:solidFill>
            </a:endParaRPr>
          </a:p>
        </p:txBody>
      </p:sp>
      <p:pic>
        <p:nvPicPr>
          <p:cNvPr id="33" name="Picture 32">
            <a:extLst>
              <a:ext uri="{FF2B5EF4-FFF2-40B4-BE49-F238E27FC236}">
                <a16:creationId xmlns:a16="http://schemas.microsoft.com/office/drawing/2014/main" id="{5691B686-9254-480C-BCB8-E4702BED6C7D}"/>
              </a:ext>
            </a:extLst>
          </p:cNvPr>
          <p:cNvPicPr>
            <a:picLocks noChangeAspect="1"/>
          </p:cNvPicPr>
          <p:nvPr/>
        </p:nvPicPr>
        <p:blipFill>
          <a:blip r:embed="rId13"/>
          <a:stretch>
            <a:fillRect/>
          </a:stretch>
        </p:blipFill>
        <p:spPr>
          <a:xfrm>
            <a:off x="3608538" y="3201388"/>
            <a:ext cx="1430780" cy="1069472"/>
          </a:xfrm>
          <a:prstGeom prst="rect">
            <a:avLst/>
          </a:prstGeom>
        </p:spPr>
      </p:pic>
      <p:pic>
        <p:nvPicPr>
          <p:cNvPr id="35" name="Picture 34">
            <a:extLst>
              <a:ext uri="{FF2B5EF4-FFF2-40B4-BE49-F238E27FC236}">
                <a16:creationId xmlns:a16="http://schemas.microsoft.com/office/drawing/2014/main" id="{E0555AF4-E750-402C-9B3E-D8D4A6507C0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72961" y="3377791"/>
            <a:ext cx="1688547" cy="1243169"/>
          </a:xfrm>
          <a:prstGeom prst="rect">
            <a:avLst/>
          </a:prstGeom>
        </p:spPr>
      </p:pic>
      <p:pic>
        <p:nvPicPr>
          <p:cNvPr id="36" name="Picture 35">
            <a:extLst>
              <a:ext uri="{FF2B5EF4-FFF2-40B4-BE49-F238E27FC236}">
                <a16:creationId xmlns:a16="http://schemas.microsoft.com/office/drawing/2014/main" id="{DF23E092-2BD5-4C24-BB49-287BB8E8FE9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22385" y="4797363"/>
            <a:ext cx="2612235" cy="1885490"/>
          </a:xfrm>
          <a:prstGeom prst="rect">
            <a:avLst/>
          </a:prstGeom>
        </p:spPr>
      </p:pic>
      <p:sp>
        <p:nvSpPr>
          <p:cNvPr id="2" name="Arrow: Right 1">
            <a:extLst>
              <a:ext uri="{FF2B5EF4-FFF2-40B4-BE49-F238E27FC236}">
                <a16:creationId xmlns:a16="http://schemas.microsoft.com/office/drawing/2014/main" id="{2926FC7E-0BF8-45A8-9CE7-41C6DB211521}"/>
              </a:ext>
            </a:extLst>
          </p:cNvPr>
          <p:cNvSpPr/>
          <p:nvPr/>
        </p:nvSpPr>
        <p:spPr>
          <a:xfrm>
            <a:off x="3145246" y="1614199"/>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7929A498-26FE-408B-8C0A-FB07A50B1E13}"/>
              </a:ext>
            </a:extLst>
          </p:cNvPr>
          <p:cNvSpPr/>
          <p:nvPr/>
        </p:nvSpPr>
        <p:spPr>
          <a:xfrm>
            <a:off x="3077134" y="3530119"/>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Right 37">
            <a:extLst>
              <a:ext uri="{FF2B5EF4-FFF2-40B4-BE49-F238E27FC236}">
                <a16:creationId xmlns:a16="http://schemas.microsoft.com/office/drawing/2014/main" id="{1E62BE7A-306B-4AA6-B178-86ADB33CEDBD}"/>
              </a:ext>
            </a:extLst>
          </p:cNvPr>
          <p:cNvSpPr/>
          <p:nvPr/>
        </p:nvSpPr>
        <p:spPr>
          <a:xfrm>
            <a:off x="2967245" y="5337164"/>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03518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010982-059D-492F-977F-EC43D3E38A23}"/>
              </a:ext>
            </a:extLst>
          </p:cNvPr>
          <p:cNvSpPr/>
          <p:nvPr/>
        </p:nvSpPr>
        <p:spPr>
          <a:xfrm>
            <a:off x="3980311" y="5114926"/>
            <a:ext cx="3988939" cy="1640718"/>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2">
            <a:extLst>
              <a:ext uri="{FF2B5EF4-FFF2-40B4-BE49-F238E27FC236}">
                <a16:creationId xmlns:a16="http://schemas.microsoft.com/office/drawing/2014/main" id="{4597737D-824F-4757-B488-2FE20EAB6DB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5" name="Rectangle 23">
            <a:extLst>
              <a:ext uri="{FF2B5EF4-FFF2-40B4-BE49-F238E27FC236}">
                <a16:creationId xmlns:a16="http://schemas.microsoft.com/office/drawing/2014/main" id="{83C595C4-A597-49EC-9CB0-9223A9142CD2}"/>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7" name="Content Placeholder 5">
            <a:extLst>
              <a:ext uri="{FF2B5EF4-FFF2-40B4-BE49-F238E27FC236}">
                <a16:creationId xmlns:a16="http://schemas.microsoft.com/office/drawing/2014/main" id="{A270B8E9-D80D-4EDB-849E-67DECDAD6E8E}"/>
              </a:ext>
            </a:extLst>
          </p:cNvPr>
          <p:cNvSpPr txBox="1">
            <a:spLocks/>
          </p:cNvSpPr>
          <p:nvPr/>
        </p:nvSpPr>
        <p:spPr>
          <a:xfrm>
            <a:off x="182654" y="267010"/>
            <a:ext cx="11696926" cy="5835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A research about constructive model building for model-based calibration process to help reduce the number of DoE test points and shorten the calibration development time</a:t>
            </a:r>
          </a:p>
        </p:txBody>
      </p:sp>
      <p:sp>
        <p:nvSpPr>
          <p:cNvPr id="32" name="Content Placeholder 5">
            <a:extLst>
              <a:ext uri="{FF2B5EF4-FFF2-40B4-BE49-F238E27FC236}">
                <a16:creationId xmlns:a16="http://schemas.microsoft.com/office/drawing/2014/main" id="{AE2F6181-E3AE-4B1B-803F-EFE2B085BBAB}"/>
              </a:ext>
            </a:extLst>
          </p:cNvPr>
          <p:cNvSpPr txBox="1">
            <a:spLocks/>
          </p:cNvSpPr>
          <p:nvPr/>
        </p:nvSpPr>
        <p:spPr>
          <a:xfrm>
            <a:off x="182654" y="936625"/>
            <a:ext cx="3025182" cy="5028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When building statistical models for the calibration process, it is often necessary to guess the model size, and there is no clear rule on how to select the number of DoE points.</a:t>
            </a:r>
          </a:p>
          <a:p>
            <a:pPr marL="180000" indent="-180000"/>
            <a:r>
              <a:rPr lang="en-GB" sz="1600" dirty="0">
                <a:solidFill>
                  <a:srgbClr val="FFFFFF"/>
                </a:solidFill>
              </a:rPr>
              <a:t>A constructive model building eliminates the need to guess the test points</a:t>
            </a:r>
          </a:p>
          <a:p>
            <a:pPr marL="180000" indent="-180000"/>
            <a:r>
              <a:rPr lang="en-GB" sz="1600" dirty="0">
                <a:solidFill>
                  <a:srgbClr val="FFFFFF"/>
                </a:solidFill>
              </a:rPr>
              <a:t>Model building can stop when model accuracy is good enough </a:t>
            </a:r>
          </a:p>
          <a:p>
            <a:pPr marL="180000" indent="-180000"/>
            <a:r>
              <a:rPr lang="en-GB" sz="1600" dirty="0">
                <a:solidFill>
                  <a:srgbClr val="FFFFFF"/>
                </a:solidFill>
              </a:rPr>
              <a:t>This method was used in my PhD for real-time engine model building</a:t>
            </a:r>
          </a:p>
        </p:txBody>
      </p:sp>
      <p:pic>
        <p:nvPicPr>
          <p:cNvPr id="34" name="Picture 33">
            <a:extLst>
              <a:ext uri="{FF2B5EF4-FFF2-40B4-BE49-F238E27FC236}">
                <a16:creationId xmlns:a16="http://schemas.microsoft.com/office/drawing/2014/main" id="{B3A7CDBB-E141-4524-A4C1-04A87FFA6909}"/>
              </a:ext>
            </a:extLst>
          </p:cNvPr>
          <p:cNvPicPr>
            <a:picLocks noChangeAspect="1"/>
          </p:cNvPicPr>
          <p:nvPr/>
        </p:nvPicPr>
        <p:blipFill>
          <a:blip r:embed="rId3">
            <a:extLst>
              <a:ext uri="{28A0092B-C50C-407E-A947-70E740481C1C}">
                <a14:useLocalDpi xmlns:a14="http://schemas.microsoft.com/office/drawing/2010/main" val="0"/>
              </a:ext>
            </a:extLst>
          </a:blip>
          <a:srcRect r="3532"/>
          <a:stretch>
            <a:fillRect/>
          </a:stretch>
        </p:blipFill>
        <p:spPr bwMode="auto">
          <a:xfrm>
            <a:off x="3383618" y="2695747"/>
            <a:ext cx="4160838"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Content Placeholder 2">
            <a:extLst>
              <a:ext uri="{FF2B5EF4-FFF2-40B4-BE49-F238E27FC236}">
                <a16:creationId xmlns:a16="http://schemas.microsoft.com/office/drawing/2014/main" id="{CBFE99FA-896C-437C-8B86-391A3D83EF16}"/>
              </a:ext>
            </a:extLst>
          </p:cNvPr>
          <p:cNvSpPr>
            <a:spLocks noGrp="1"/>
          </p:cNvSpPr>
          <p:nvPr/>
        </p:nvSpPr>
        <p:spPr bwMode="auto">
          <a:xfrm>
            <a:off x="3390490" y="1515222"/>
            <a:ext cx="4160839"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342900" indent="-342900" algn="l" rtl="0" eaLnBrk="0" fontAlgn="base" hangingPunct="0">
              <a:spcBef>
                <a:spcPct val="0"/>
              </a:spcBef>
              <a:spcAft>
                <a:spcPts val="400"/>
              </a:spcAft>
              <a:buFont typeface="Arial" panose="020B0604020202020204" pitchFamily="34" charset="0"/>
              <a:defRPr sz="1400" b="1" kern="1200">
                <a:solidFill>
                  <a:schemeClr val="tx1"/>
                </a:solidFill>
                <a:latin typeface="+mj-lt"/>
                <a:ea typeface="ＭＳ Ｐゴシック" charset="0"/>
                <a:cs typeface="ＭＳ Ｐゴシック" charset="0"/>
              </a:defRPr>
            </a:lvl1pPr>
            <a:lvl2pPr marL="742950" indent="-285750" algn="l" rtl="0" eaLnBrk="0" fontAlgn="base" hangingPunct="0">
              <a:spcBef>
                <a:spcPct val="0"/>
              </a:spcBef>
              <a:spcAft>
                <a:spcPts val="400"/>
              </a:spcAft>
              <a:buFont typeface="Arial" panose="020B0604020202020204" pitchFamily="34" charset="0"/>
              <a:defRPr sz="1400" kern="1200">
                <a:solidFill>
                  <a:schemeClr val="tx1"/>
                </a:solidFill>
                <a:latin typeface="+mn-lt"/>
                <a:ea typeface="ＭＳ Ｐゴシック" charset="0"/>
                <a:cs typeface="+mn-cs"/>
              </a:defRPr>
            </a:lvl2pPr>
            <a:lvl3pPr marL="174625" indent="-174625" algn="l" rtl="0" eaLnBrk="0" fontAlgn="base" hangingPunct="0">
              <a:spcBef>
                <a:spcPct val="0"/>
              </a:spcBef>
              <a:spcAft>
                <a:spcPts val="400"/>
              </a:spcAft>
              <a:buFont typeface="Arial" panose="020B0604020202020204" pitchFamily="34" charset="0"/>
              <a:buChar char="•"/>
              <a:defRPr sz="1400" kern="1200">
                <a:solidFill>
                  <a:schemeClr val="tx1"/>
                </a:solidFill>
                <a:latin typeface="+mn-lt"/>
                <a:ea typeface="ＭＳ Ｐゴシック" charset="0"/>
                <a:cs typeface="+mn-cs"/>
              </a:defRPr>
            </a:lvl3pPr>
            <a:lvl4pPr marL="465138" indent="-233363"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4pPr>
            <a:lvl5pPr marL="682625" indent="-171450"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5pPr>
            <a:lvl6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6pPr>
            <a:lvl7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7pPr>
            <a:lvl8pPr marL="974725" indent="-230188"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8pPr>
            <a:lvl9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9pPr>
          </a:lstStyle>
          <a:p>
            <a:pPr marL="0" indent="0" eaLnBrk="1" fontAlgn="auto" hangingPunct="1">
              <a:spcBef>
                <a:spcPts val="0"/>
              </a:spcBef>
              <a:defRPr/>
            </a:pPr>
            <a:r>
              <a:rPr lang="en-US" sz="1200" b="0" dirty="0">
                <a:solidFill>
                  <a:srgbClr val="FFFFFF"/>
                </a:solidFill>
                <a:ea typeface="+mn-ea"/>
                <a:cs typeface="Arial"/>
              </a:rPr>
              <a:t>The outcome of the engine test is only known when the modeling process is complete. The weakness of this approach is that the DOE test sequences need to be completely tested before modeling the system due to the interactions existed between each test sequences. </a:t>
            </a:r>
          </a:p>
        </p:txBody>
      </p:sp>
      <p:sp>
        <p:nvSpPr>
          <p:cNvPr id="39" name="Content Placeholder 2">
            <a:extLst>
              <a:ext uri="{FF2B5EF4-FFF2-40B4-BE49-F238E27FC236}">
                <a16:creationId xmlns:a16="http://schemas.microsoft.com/office/drawing/2014/main" id="{DEC9EC01-6EFD-45EE-8174-42AA61AC4807}"/>
              </a:ext>
            </a:extLst>
          </p:cNvPr>
          <p:cNvSpPr>
            <a:spLocks noGrp="1"/>
          </p:cNvSpPr>
          <p:nvPr/>
        </p:nvSpPr>
        <p:spPr bwMode="auto">
          <a:xfrm>
            <a:off x="7727110" y="1240806"/>
            <a:ext cx="4366690" cy="163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342900" indent="-342900" algn="l" rtl="0" eaLnBrk="0" fontAlgn="base" hangingPunct="0">
              <a:spcBef>
                <a:spcPct val="0"/>
              </a:spcBef>
              <a:spcAft>
                <a:spcPts val="400"/>
              </a:spcAft>
              <a:buFont typeface="Arial" panose="020B0604020202020204" pitchFamily="34" charset="0"/>
              <a:defRPr sz="1400" b="1" kern="1200">
                <a:solidFill>
                  <a:schemeClr val="tx1"/>
                </a:solidFill>
                <a:latin typeface="+mj-lt"/>
                <a:ea typeface="ＭＳ Ｐゴシック" charset="0"/>
                <a:cs typeface="ＭＳ Ｐゴシック" charset="0"/>
              </a:defRPr>
            </a:lvl1pPr>
            <a:lvl2pPr marL="742950" indent="-285750" algn="l" rtl="0" eaLnBrk="0" fontAlgn="base" hangingPunct="0">
              <a:spcBef>
                <a:spcPct val="0"/>
              </a:spcBef>
              <a:spcAft>
                <a:spcPts val="400"/>
              </a:spcAft>
              <a:buFont typeface="Arial" panose="020B0604020202020204" pitchFamily="34" charset="0"/>
              <a:defRPr sz="1400" kern="1200">
                <a:solidFill>
                  <a:schemeClr val="tx1"/>
                </a:solidFill>
                <a:latin typeface="+mn-lt"/>
                <a:ea typeface="ＭＳ Ｐゴシック" charset="0"/>
                <a:cs typeface="+mn-cs"/>
              </a:defRPr>
            </a:lvl2pPr>
            <a:lvl3pPr marL="174625" indent="-174625" algn="l" rtl="0" eaLnBrk="0" fontAlgn="base" hangingPunct="0">
              <a:spcBef>
                <a:spcPct val="0"/>
              </a:spcBef>
              <a:spcAft>
                <a:spcPts val="400"/>
              </a:spcAft>
              <a:buFont typeface="Arial" panose="020B0604020202020204" pitchFamily="34" charset="0"/>
              <a:buChar char="•"/>
              <a:defRPr sz="1400" kern="1200">
                <a:solidFill>
                  <a:schemeClr val="tx1"/>
                </a:solidFill>
                <a:latin typeface="+mn-lt"/>
                <a:ea typeface="ＭＳ Ｐゴシック" charset="0"/>
                <a:cs typeface="+mn-cs"/>
              </a:defRPr>
            </a:lvl3pPr>
            <a:lvl4pPr marL="465138" indent="-233363"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4pPr>
            <a:lvl5pPr marL="682625" indent="-171450"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5pPr>
            <a:lvl6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6pPr>
            <a:lvl7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7pPr>
            <a:lvl8pPr marL="974725" indent="-230188"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8pPr>
            <a:lvl9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9pPr>
          </a:lstStyle>
          <a:p>
            <a:pPr marL="180000" lvl="2" indent="0" eaLnBrk="1" fontAlgn="auto" hangingPunct="1">
              <a:spcBef>
                <a:spcPts val="0"/>
              </a:spcBef>
              <a:buFont typeface="Arial" panose="020B0604020202020204" pitchFamily="34" charset="0"/>
              <a:buNone/>
              <a:defRPr/>
            </a:pPr>
            <a:endParaRPr lang="en-US" sz="1200" dirty="0">
              <a:solidFill>
                <a:srgbClr val="FFFFFF"/>
              </a:solidFill>
            </a:endParaRPr>
          </a:p>
          <a:p>
            <a:pPr marL="180000" lvl="2" indent="0" eaLnBrk="1" fontAlgn="auto" hangingPunct="1">
              <a:spcBef>
                <a:spcPts val="0"/>
              </a:spcBef>
              <a:buFont typeface="Arial" panose="020B0604020202020204" pitchFamily="34" charset="0"/>
              <a:buNone/>
              <a:defRPr/>
            </a:pPr>
            <a:r>
              <a:rPr lang="en-US" sz="1200" dirty="0">
                <a:solidFill>
                  <a:srgbClr val="FFFFFF"/>
                </a:solidFill>
              </a:rPr>
              <a:t>A constructive model building is a process of developing a model at the end of each test session. At the end of each test session, the test results are analyzed and a model is promptly developed. Once, the developed model is good enough for repeatability and prediction, the test can be stopped without having to complete all test sequences</a:t>
            </a:r>
            <a:endParaRPr lang="en-US" sz="1200" dirty="0">
              <a:solidFill>
                <a:srgbClr val="FFFFFF"/>
              </a:solidFill>
              <a:cs typeface="Arial"/>
            </a:endParaRPr>
          </a:p>
        </p:txBody>
      </p:sp>
      <p:pic>
        <p:nvPicPr>
          <p:cNvPr id="40" name="Content Placeholder 5">
            <a:extLst>
              <a:ext uri="{FF2B5EF4-FFF2-40B4-BE49-F238E27FC236}">
                <a16:creationId xmlns:a16="http://schemas.microsoft.com/office/drawing/2014/main" id="{9D7B0506-4A37-4419-8381-C7E8CB0F67E8}"/>
              </a:ext>
            </a:extLst>
          </p:cNvPr>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39225" y="2692919"/>
            <a:ext cx="4254575" cy="406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a:extLst>
              <a:ext uri="{FF2B5EF4-FFF2-40B4-BE49-F238E27FC236}">
                <a16:creationId xmlns:a16="http://schemas.microsoft.com/office/drawing/2014/main" id="{0C0D7C41-2DEE-4463-A4B2-CD2CA19F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0311" y="5064700"/>
            <a:ext cx="2083202" cy="174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a:extLst>
              <a:ext uri="{FF2B5EF4-FFF2-40B4-BE49-F238E27FC236}">
                <a16:creationId xmlns:a16="http://schemas.microsoft.com/office/drawing/2014/main" id="{E13C281A-0A70-46CF-A4DD-0F14CEEFD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5106610"/>
            <a:ext cx="1980567"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9C6418C-7168-46B3-82FA-E7B0ECD487A8}"/>
              </a:ext>
            </a:extLst>
          </p:cNvPr>
          <p:cNvSpPr txBox="1"/>
          <p:nvPr/>
        </p:nvSpPr>
        <p:spPr>
          <a:xfrm>
            <a:off x="3390490" y="1099250"/>
            <a:ext cx="4160839" cy="307777"/>
          </a:xfrm>
          <a:prstGeom prst="rect">
            <a:avLst/>
          </a:prstGeom>
          <a:solidFill>
            <a:schemeClr val="accent2"/>
          </a:solidFill>
        </p:spPr>
        <p:txBody>
          <a:bodyPr wrap="square" rtlCol="0">
            <a:spAutoFit/>
          </a:bodyPr>
          <a:lstStyle/>
          <a:p>
            <a:pPr algn="ctr"/>
            <a:r>
              <a:rPr lang="en-US" sz="1400" b="1" dirty="0">
                <a:solidFill>
                  <a:srgbClr val="FFFFFF"/>
                </a:solidFill>
                <a:ea typeface="+mn-ea"/>
                <a:cs typeface="Arial"/>
              </a:rPr>
              <a:t>Standard modeling process</a:t>
            </a:r>
          </a:p>
        </p:txBody>
      </p:sp>
      <p:sp>
        <p:nvSpPr>
          <p:cNvPr id="15" name="TextBox 14">
            <a:extLst>
              <a:ext uri="{FF2B5EF4-FFF2-40B4-BE49-F238E27FC236}">
                <a16:creationId xmlns:a16="http://schemas.microsoft.com/office/drawing/2014/main" id="{2B6B441E-3FD6-4874-B445-232E58F3FB9F}"/>
              </a:ext>
            </a:extLst>
          </p:cNvPr>
          <p:cNvSpPr txBox="1"/>
          <p:nvPr/>
        </p:nvSpPr>
        <p:spPr>
          <a:xfrm>
            <a:off x="7839225" y="1100753"/>
            <a:ext cx="4254575" cy="307777"/>
          </a:xfrm>
          <a:prstGeom prst="rect">
            <a:avLst/>
          </a:prstGeom>
          <a:solidFill>
            <a:schemeClr val="accent2"/>
          </a:solidFill>
        </p:spPr>
        <p:txBody>
          <a:bodyPr wrap="square" rtlCol="0">
            <a:spAutoFit/>
          </a:bodyPr>
          <a:lstStyle/>
          <a:p>
            <a:pPr marL="360000" lvl="2" indent="0" algn="ctr" eaLnBrk="1" fontAlgn="auto" hangingPunct="1">
              <a:spcBef>
                <a:spcPts val="0"/>
              </a:spcBef>
              <a:buFont typeface="Arial" panose="020B0604020202020204" pitchFamily="34" charset="0"/>
              <a:buNone/>
              <a:defRPr/>
            </a:pPr>
            <a:r>
              <a:rPr lang="en-US" sz="1400" b="1" dirty="0">
                <a:solidFill>
                  <a:srgbClr val="FFFFFF"/>
                </a:solidFill>
                <a:latin typeface="+mj-lt"/>
                <a:cs typeface="Arial"/>
              </a:rPr>
              <a:t>Constructive modeling process</a:t>
            </a:r>
            <a:endParaRPr lang="en-US" sz="1400" b="1" dirty="0">
              <a:solidFill>
                <a:srgbClr val="FFFFFF"/>
              </a:solidFill>
              <a:latin typeface="+mj-lt"/>
              <a:ea typeface="+mn-ea"/>
              <a:cs typeface="Arial"/>
            </a:endParaRPr>
          </a:p>
        </p:txBody>
      </p:sp>
    </p:spTree>
    <p:custDataLst>
      <p:tags r:id="rId1"/>
    </p:custDataLst>
    <p:extLst>
      <p:ext uri="{BB962C8B-B14F-4D97-AF65-F5344CB8AC3E}">
        <p14:creationId xmlns:p14="http://schemas.microsoft.com/office/powerpoint/2010/main" val="3610005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0C257-14B5-45C6-B716-A85B8B3D1818}"/>
              </a:ext>
            </a:extLst>
          </p:cNvPr>
          <p:cNvSpPr txBox="1"/>
          <p:nvPr/>
        </p:nvSpPr>
        <p:spPr>
          <a:xfrm>
            <a:off x="4753297" y="1189051"/>
            <a:ext cx="2380605" cy="1200329"/>
          </a:xfrm>
          <a:prstGeom prst="rect">
            <a:avLst/>
          </a:prstGeom>
          <a:noFill/>
        </p:spPr>
        <p:txBody>
          <a:bodyPr wrap="square" rtlCol="0">
            <a:spAutoFit/>
          </a:bodyPr>
          <a:lstStyle/>
          <a:p>
            <a:pPr algn="ctr"/>
            <a:r>
              <a:rPr lang="en-GB" dirty="0">
                <a:solidFill>
                  <a:schemeClr val="bg2"/>
                </a:solidFill>
              </a:rPr>
              <a:t>Work experience at Proton Malaysia and </a:t>
            </a:r>
            <a:r>
              <a:rPr lang="en-GB" dirty="0" err="1">
                <a:solidFill>
                  <a:schemeClr val="bg2"/>
                </a:solidFill>
              </a:rPr>
              <a:t>Ottoworks</a:t>
            </a:r>
            <a:r>
              <a:rPr lang="en-GB" dirty="0">
                <a:solidFill>
                  <a:schemeClr val="bg2"/>
                </a:solidFill>
              </a:rPr>
              <a:t> Engineering</a:t>
            </a:r>
          </a:p>
        </p:txBody>
      </p:sp>
      <p:sp>
        <p:nvSpPr>
          <p:cNvPr id="4" name="TextBox 3">
            <a:extLst>
              <a:ext uri="{FF2B5EF4-FFF2-40B4-BE49-F238E27FC236}">
                <a16:creationId xmlns:a16="http://schemas.microsoft.com/office/drawing/2014/main" id="{C3830BD2-5980-4598-A695-541D68CC0762}"/>
              </a:ext>
            </a:extLst>
          </p:cNvPr>
          <p:cNvSpPr txBox="1"/>
          <p:nvPr/>
        </p:nvSpPr>
        <p:spPr>
          <a:xfrm>
            <a:off x="41429" y="49996"/>
            <a:ext cx="3317756" cy="2031325"/>
          </a:xfrm>
          <a:prstGeom prst="rect">
            <a:avLst/>
          </a:prstGeom>
          <a:noFill/>
        </p:spPr>
        <p:txBody>
          <a:bodyPr wrap="square" rtlCol="0">
            <a:spAutoFit/>
          </a:bodyPr>
          <a:lstStyle/>
          <a:p>
            <a:r>
              <a:rPr lang="en-GB" sz="1400" dirty="0">
                <a:solidFill>
                  <a:schemeClr val="bg2"/>
                </a:solidFill>
              </a:rPr>
              <a:t>Continental 16-bit ECU to 32-bit torque-based ECU Conversion for 1.6L engine</a:t>
            </a:r>
          </a:p>
          <a:p>
            <a:pPr marL="180000" indent="-180000">
              <a:buFont typeface="Arial" panose="020B0604020202020204" pitchFamily="34" charset="0"/>
              <a:buChar char="•"/>
            </a:pPr>
            <a:r>
              <a:rPr lang="en-GB" sz="1400" dirty="0">
                <a:solidFill>
                  <a:schemeClr val="bg2"/>
                </a:solidFill>
              </a:rPr>
              <a:t>In-charged base dyno calibration</a:t>
            </a:r>
          </a:p>
          <a:p>
            <a:pPr marL="180000" indent="-180000">
              <a:buFont typeface="Arial" panose="020B0604020202020204" pitchFamily="34" charset="0"/>
              <a:buChar char="•"/>
            </a:pPr>
            <a:r>
              <a:rPr lang="en-GB" sz="1400" dirty="0">
                <a:solidFill>
                  <a:schemeClr val="bg2"/>
                </a:solidFill>
              </a:rPr>
              <a:t>Air-path calibration</a:t>
            </a:r>
          </a:p>
          <a:p>
            <a:pPr marL="180000" indent="-180000">
              <a:buFont typeface="Arial" panose="020B0604020202020204" pitchFamily="34" charset="0"/>
              <a:buChar char="•"/>
            </a:pPr>
            <a:r>
              <a:rPr lang="en-GB" sz="1400" dirty="0">
                <a:solidFill>
                  <a:schemeClr val="bg2"/>
                </a:solidFill>
              </a:rPr>
              <a:t>Exhaust temperature model</a:t>
            </a:r>
          </a:p>
          <a:p>
            <a:pPr marL="180000" indent="-180000">
              <a:buFont typeface="Arial" panose="020B0604020202020204" pitchFamily="34" charset="0"/>
              <a:buChar char="•"/>
            </a:pPr>
            <a:r>
              <a:rPr lang="en-GB" sz="1400" dirty="0">
                <a:solidFill>
                  <a:schemeClr val="bg2"/>
                </a:solidFill>
              </a:rPr>
              <a:t>Base ignition and fuel map calibration</a:t>
            </a:r>
          </a:p>
          <a:p>
            <a:pPr marL="180000" indent="-180000">
              <a:buFont typeface="Arial" panose="020B0604020202020204" pitchFamily="34" charset="0"/>
              <a:buChar char="•"/>
            </a:pPr>
            <a:r>
              <a:rPr lang="en-GB" sz="1400" dirty="0">
                <a:solidFill>
                  <a:schemeClr val="bg2"/>
                </a:solidFill>
              </a:rPr>
              <a:t>Attended knock control calibration at Continental, Toulouse</a:t>
            </a:r>
          </a:p>
          <a:p>
            <a:endParaRPr lang="en-GB" sz="1400" dirty="0">
              <a:solidFill>
                <a:schemeClr val="bg2"/>
              </a:solidFill>
            </a:endParaRPr>
          </a:p>
        </p:txBody>
      </p:sp>
      <p:sp>
        <p:nvSpPr>
          <p:cNvPr id="5" name="TextBox 4">
            <a:extLst>
              <a:ext uri="{FF2B5EF4-FFF2-40B4-BE49-F238E27FC236}">
                <a16:creationId xmlns:a16="http://schemas.microsoft.com/office/drawing/2014/main" id="{41892824-B4D5-4052-8391-C99F4E743FCD}"/>
              </a:ext>
            </a:extLst>
          </p:cNvPr>
          <p:cNvSpPr txBox="1"/>
          <p:nvPr/>
        </p:nvSpPr>
        <p:spPr>
          <a:xfrm>
            <a:off x="13240" y="4334406"/>
            <a:ext cx="3237960" cy="1600438"/>
          </a:xfrm>
          <a:prstGeom prst="rect">
            <a:avLst/>
          </a:prstGeom>
          <a:noFill/>
        </p:spPr>
        <p:txBody>
          <a:bodyPr wrap="square" rtlCol="0">
            <a:spAutoFit/>
          </a:bodyPr>
          <a:lstStyle/>
          <a:p>
            <a:r>
              <a:rPr lang="en-GB" sz="1400" dirty="0">
                <a:solidFill>
                  <a:schemeClr val="bg2"/>
                </a:solidFill>
              </a:rPr>
              <a:t>Wankel engine installation and base calibration at engine test cell for prototype Proton hybrid vehicle project</a:t>
            </a:r>
          </a:p>
          <a:p>
            <a:pPr marL="180000" indent="-180000">
              <a:buFont typeface="Arial" panose="020B0604020202020204" pitchFamily="34" charset="0"/>
              <a:buChar char="•"/>
            </a:pPr>
            <a:r>
              <a:rPr lang="en-GB" sz="1400" dirty="0">
                <a:solidFill>
                  <a:schemeClr val="bg2"/>
                </a:solidFill>
              </a:rPr>
              <a:t>Supervised engine installation</a:t>
            </a:r>
          </a:p>
          <a:p>
            <a:pPr marL="180000" indent="-180000">
              <a:buFont typeface="Arial" panose="020B0604020202020204" pitchFamily="34" charset="0"/>
              <a:buChar char="•"/>
            </a:pPr>
            <a:r>
              <a:rPr lang="en-GB" sz="1400" dirty="0">
                <a:solidFill>
                  <a:schemeClr val="bg2"/>
                </a:solidFill>
              </a:rPr>
              <a:t>Generated start file and performed base calibration activities</a:t>
            </a:r>
          </a:p>
          <a:p>
            <a:pPr marL="171450" indent="-171450">
              <a:buFont typeface="Arial" panose="020B0604020202020204" pitchFamily="34" charset="0"/>
              <a:buChar char="•"/>
            </a:pPr>
            <a:endParaRPr lang="en-GB" sz="1400" dirty="0">
              <a:solidFill>
                <a:schemeClr val="bg2"/>
              </a:solidFill>
            </a:endParaRPr>
          </a:p>
        </p:txBody>
      </p:sp>
      <p:pic>
        <p:nvPicPr>
          <p:cNvPr id="5122" name="Picture 2" descr="Proton Exora Hybrid to arrive into the market in 2012? - paultan.org">
            <a:extLst>
              <a:ext uri="{FF2B5EF4-FFF2-40B4-BE49-F238E27FC236}">
                <a16:creationId xmlns:a16="http://schemas.microsoft.com/office/drawing/2014/main" id="{005449FC-B454-4CCD-99A8-9940FF810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79" y="5746545"/>
            <a:ext cx="2101850" cy="10593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CU PROTON SATRIA NEO CAMPRO - PW810569 (0569) PW810566 (0566) PW810508  (0508) | Shopee Malaysia">
            <a:extLst>
              <a:ext uri="{FF2B5EF4-FFF2-40B4-BE49-F238E27FC236}">
                <a16:creationId xmlns:a16="http://schemas.microsoft.com/office/drawing/2014/main" id="{50F099E5-2CEE-496D-AFC5-2597033328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85" b="28116"/>
          <a:stretch/>
        </p:blipFill>
        <p:spPr bwMode="auto">
          <a:xfrm>
            <a:off x="151783" y="1866710"/>
            <a:ext cx="1525064" cy="80674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Original Proton Persona ECU Engine Control Unit PW812343 | Shopee Malaysia">
            <a:extLst>
              <a:ext uri="{FF2B5EF4-FFF2-40B4-BE49-F238E27FC236}">
                <a16:creationId xmlns:a16="http://schemas.microsoft.com/office/drawing/2014/main" id="{684B42C3-D12B-4D9E-B969-451EA22455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222" b="16445"/>
          <a:stretch/>
        </p:blipFill>
        <p:spPr bwMode="auto">
          <a:xfrm>
            <a:off x="1990062" y="2610276"/>
            <a:ext cx="1380381" cy="9018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D1D574C-53A4-4D05-9E22-B2B8D74381A4}"/>
              </a:ext>
            </a:extLst>
          </p:cNvPr>
          <p:cNvSpPr/>
          <p:nvPr/>
        </p:nvSpPr>
        <p:spPr>
          <a:xfrm rot="2582025">
            <a:off x="1690816" y="2190161"/>
            <a:ext cx="449423" cy="35887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7" name="AutoShape 14" descr="Module 1_Starting up INCA.doc">
            <a:extLst>
              <a:ext uri="{FF2B5EF4-FFF2-40B4-BE49-F238E27FC236}">
                <a16:creationId xmlns:a16="http://schemas.microsoft.com/office/drawing/2014/main" id="{CFE6305A-E67A-49C3-B767-50D1E89436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2000"/>
          </a:p>
        </p:txBody>
      </p:sp>
      <p:pic>
        <p:nvPicPr>
          <p:cNvPr id="5135" name="Picture 88">
            <a:extLst>
              <a:ext uri="{FF2B5EF4-FFF2-40B4-BE49-F238E27FC236}">
                <a16:creationId xmlns:a16="http://schemas.microsoft.com/office/drawing/2014/main" id="{4B8F726F-40B1-41E9-A140-641ED50084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6202" y="1966162"/>
            <a:ext cx="2333792" cy="174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0" descr="The Mobile Combustion Analyzer from Kistler">
            <a:extLst>
              <a:ext uri="{FF2B5EF4-FFF2-40B4-BE49-F238E27FC236}">
                <a16:creationId xmlns:a16="http://schemas.microsoft.com/office/drawing/2014/main" id="{49BFB3D3-424E-4029-AC02-4A87F5FEBE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6980" y="1530780"/>
            <a:ext cx="1698032" cy="11911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4DBFB14-2DCC-4573-AC45-CA3057AF3B8E}"/>
              </a:ext>
            </a:extLst>
          </p:cNvPr>
          <p:cNvSpPr txBox="1"/>
          <p:nvPr/>
        </p:nvSpPr>
        <p:spPr>
          <a:xfrm>
            <a:off x="8278395" y="49996"/>
            <a:ext cx="4026227" cy="1384995"/>
          </a:xfrm>
          <a:prstGeom prst="rect">
            <a:avLst/>
          </a:prstGeom>
          <a:noFill/>
        </p:spPr>
        <p:txBody>
          <a:bodyPr wrap="square" rtlCol="0">
            <a:spAutoFit/>
          </a:bodyPr>
          <a:lstStyle/>
          <a:p>
            <a:r>
              <a:rPr lang="en-GB" sz="1400" dirty="0">
                <a:solidFill>
                  <a:schemeClr val="bg2"/>
                </a:solidFill>
              </a:rPr>
              <a:t>In-charged of ECU </a:t>
            </a:r>
            <a:r>
              <a:rPr lang="en-GB" sz="1400">
                <a:solidFill>
                  <a:schemeClr val="bg2"/>
                </a:solidFill>
              </a:rPr>
              <a:t>related activities</a:t>
            </a:r>
            <a:r>
              <a:rPr lang="en-GB" sz="1400" dirty="0">
                <a:solidFill>
                  <a:schemeClr val="bg2"/>
                </a:solidFill>
              </a:rPr>
              <a:t>, wiring </a:t>
            </a:r>
            <a:r>
              <a:rPr lang="en-GB" sz="1400">
                <a:solidFill>
                  <a:schemeClr val="bg2"/>
                </a:solidFill>
              </a:rPr>
              <a:t>troubleshooting ECU </a:t>
            </a:r>
            <a:r>
              <a:rPr lang="en-GB" sz="1400" dirty="0">
                <a:solidFill>
                  <a:schemeClr val="bg2"/>
                </a:solidFill>
              </a:rPr>
              <a:t>equipment training</a:t>
            </a:r>
          </a:p>
          <a:p>
            <a:pPr marL="180000" indent="-180000">
              <a:buFont typeface="Arial" panose="020B0604020202020204" pitchFamily="34" charset="0"/>
              <a:buChar char="•"/>
            </a:pPr>
            <a:r>
              <a:rPr lang="en-GB" sz="1400" dirty="0">
                <a:solidFill>
                  <a:schemeClr val="bg2"/>
                </a:solidFill>
              </a:rPr>
              <a:t>Used ETAS INCA V5/6 and ETAS 590 series ECU interface module at the test cell</a:t>
            </a:r>
          </a:p>
          <a:p>
            <a:pPr marL="180000" indent="-180000">
              <a:buFont typeface="Arial" panose="020B0604020202020204" pitchFamily="34" charset="0"/>
              <a:buChar char="•"/>
            </a:pPr>
            <a:r>
              <a:rPr lang="en-GB" sz="1400" dirty="0">
                <a:solidFill>
                  <a:schemeClr val="bg2"/>
                </a:solidFill>
              </a:rPr>
              <a:t>Attended ETAS INCA training at Lotus Engineering, Norwich</a:t>
            </a:r>
          </a:p>
        </p:txBody>
      </p:sp>
      <p:pic>
        <p:nvPicPr>
          <p:cNvPr id="5137" name="Picture 17" descr="SuperFlow Flowbenches - SF-600 The Professional's Workhorse - ASSURICH 裕豐">
            <a:extLst>
              <a:ext uri="{FF2B5EF4-FFF2-40B4-BE49-F238E27FC236}">
                <a16:creationId xmlns:a16="http://schemas.microsoft.com/office/drawing/2014/main" id="{067B6686-D41E-452B-AF70-9D512AF460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64" r="46881"/>
          <a:stretch/>
        </p:blipFill>
        <p:spPr bwMode="auto">
          <a:xfrm>
            <a:off x="10961613" y="4432564"/>
            <a:ext cx="1168501" cy="23733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52557A5-8A06-435C-AD5D-9CB014F15C09}"/>
              </a:ext>
            </a:extLst>
          </p:cNvPr>
          <p:cNvSpPr txBox="1"/>
          <p:nvPr/>
        </p:nvSpPr>
        <p:spPr>
          <a:xfrm>
            <a:off x="9685974" y="4338724"/>
            <a:ext cx="1418684" cy="1169551"/>
          </a:xfrm>
          <a:prstGeom prst="rect">
            <a:avLst/>
          </a:prstGeom>
          <a:noFill/>
        </p:spPr>
        <p:txBody>
          <a:bodyPr wrap="square" rtlCol="0">
            <a:spAutoFit/>
          </a:bodyPr>
          <a:lstStyle/>
          <a:p>
            <a:r>
              <a:rPr lang="en-GB" sz="1400" dirty="0">
                <a:solidFill>
                  <a:schemeClr val="bg2"/>
                </a:solidFill>
              </a:rPr>
              <a:t>In-charged of cylinder head testing using </a:t>
            </a:r>
            <a:r>
              <a:rPr lang="en-GB" sz="1400" dirty="0" err="1">
                <a:solidFill>
                  <a:schemeClr val="bg2"/>
                </a:solidFill>
              </a:rPr>
              <a:t>SuperFlow</a:t>
            </a:r>
            <a:r>
              <a:rPr lang="en-GB" sz="1400" dirty="0">
                <a:solidFill>
                  <a:schemeClr val="bg2"/>
                </a:solidFill>
              </a:rPr>
              <a:t> SF600</a:t>
            </a:r>
          </a:p>
        </p:txBody>
      </p:sp>
      <p:sp>
        <p:nvSpPr>
          <p:cNvPr id="20" name="TextBox 19">
            <a:extLst>
              <a:ext uri="{FF2B5EF4-FFF2-40B4-BE49-F238E27FC236}">
                <a16:creationId xmlns:a16="http://schemas.microsoft.com/office/drawing/2014/main" id="{9C1827C1-D108-475E-978A-A2A13DB9069A}"/>
              </a:ext>
            </a:extLst>
          </p:cNvPr>
          <p:cNvSpPr txBox="1"/>
          <p:nvPr/>
        </p:nvSpPr>
        <p:spPr>
          <a:xfrm>
            <a:off x="3684413" y="4649287"/>
            <a:ext cx="2973304" cy="1600438"/>
          </a:xfrm>
          <a:prstGeom prst="rect">
            <a:avLst/>
          </a:prstGeom>
          <a:noFill/>
        </p:spPr>
        <p:txBody>
          <a:bodyPr wrap="square" rtlCol="0">
            <a:spAutoFit/>
          </a:bodyPr>
          <a:lstStyle/>
          <a:p>
            <a:r>
              <a:rPr lang="en-GB" sz="1400" dirty="0">
                <a:solidFill>
                  <a:schemeClr val="bg2"/>
                </a:solidFill>
              </a:rPr>
              <a:t>Supplied </a:t>
            </a:r>
            <a:r>
              <a:rPr lang="en-GB" sz="1400" dirty="0" err="1">
                <a:solidFill>
                  <a:schemeClr val="bg2"/>
                </a:solidFill>
              </a:rPr>
              <a:t>Motec</a:t>
            </a:r>
            <a:r>
              <a:rPr lang="en-GB" sz="1400" dirty="0">
                <a:solidFill>
                  <a:schemeClr val="bg2"/>
                </a:solidFill>
              </a:rPr>
              <a:t> M800 ECU to a Malaysian University</a:t>
            </a:r>
          </a:p>
          <a:p>
            <a:pPr marL="180000" indent="-180000">
              <a:buFont typeface="Arial" panose="020B0604020202020204" pitchFamily="34" charset="0"/>
              <a:buChar char="•"/>
            </a:pPr>
            <a:r>
              <a:rPr lang="en-GB" sz="1400" dirty="0">
                <a:solidFill>
                  <a:schemeClr val="bg2"/>
                </a:solidFill>
              </a:rPr>
              <a:t>Installation of ECU short wiring harness in a Proton Persona vehicle</a:t>
            </a:r>
          </a:p>
          <a:p>
            <a:pPr marL="180000" indent="-180000">
              <a:buFont typeface="Arial" panose="020B0604020202020204" pitchFamily="34" charset="0"/>
              <a:buChar char="•"/>
            </a:pPr>
            <a:r>
              <a:rPr lang="en-GB" sz="1400" dirty="0">
                <a:solidFill>
                  <a:schemeClr val="bg2"/>
                </a:solidFill>
              </a:rPr>
              <a:t>Generated ECU start file from scratch</a:t>
            </a:r>
          </a:p>
        </p:txBody>
      </p:sp>
      <p:pic>
        <p:nvPicPr>
          <p:cNvPr id="21" name="Picture 20">
            <a:extLst>
              <a:ext uri="{FF2B5EF4-FFF2-40B4-BE49-F238E27FC236}">
                <a16:creationId xmlns:a16="http://schemas.microsoft.com/office/drawing/2014/main" id="{74300DE2-18EA-4189-8B4B-5D89AF48543B}"/>
              </a:ext>
            </a:extLst>
          </p:cNvPr>
          <p:cNvPicPr>
            <a:picLocks noChangeAspect="1" noChangeArrowheads="1"/>
          </p:cNvPicPr>
          <p:nvPr/>
        </p:nvPicPr>
        <p:blipFill>
          <a:blip r:embed="rId9" cstate="print"/>
          <a:srcRect/>
          <a:stretch>
            <a:fillRect/>
          </a:stretch>
        </p:blipFill>
        <p:spPr bwMode="auto">
          <a:xfrm>
            <a:off x="6912342" y="5306707"/>
            <a:ext cx="2420344" cy="1377950"/>
          </a:xfrm>
          <a:prstGeom prst="rect">
            <a:avLst/>
          </a:prstGeom>
          <a:noFill/>
          <a:ln w="9525">
            <a:noFill/>
            <a:miter lim="800000"/>
            <a:headEnd/>
            <a:tailEnd/>
          </a:ln>
        </p:spPr>
      </p:pic>
      <p:pic>
        <p:nvPicPr>
          <p:cNvPr id="5139" name="Picture 19" descr="MoTeC M800 ECU – RaceDataSystems">
            <a:extLst>
              <a:ext uri="{FF2B5EF4-FFF2-40B4-BE49-F238E27FC236}">
                <a16:creationId xmlns:a16="http://schemas.microsoft.com/office/drawing/2014/main" id="{3E965907-6D0E-4FAB-8604-5A2973FBC4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9054" y="4684861"/>
            <a:ext cx="1781176" cy="124369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7553CF9-5F8E-4DFE-A330-1E8E903495A8}"/>
              </a:ext>
            </a:extLst>
          </p:cNvPr>
          <p:cNvCxnSpPr>
            <a:cxnSpLocks/>
            <a:stCxn id="2" idx="1"/>
            <a:endCxn id="4" idx="3"/>
          </p:cNvCxnSpPr>
          <p:nvPr/>
        </p:nvCxnSpPr>
        <p:spPr>
          <a:xfrm flipH="1" flipV="1">
            <a:off x="3359185" y="1065659"/>
            <a:ext cx="1394112" cy="72355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6A6489-15DA-44D2-92DD-641A3D9F9A84}"/>
              </a:ext>
            </a:extLst>
          </p:cNvPr>
          <p:cNvCxnSpPr>
            <a:cxnSpLocks/>
          </p:cNvCxnSpPr>
          <p:nvPr/>
        </p:nvCxnSpPr>
        <p:spPr>
          <a:xfrm flipH="1">
            <a:off x="3245388" y="2292878"/>
            <a:ext cx="1551452" cy="22727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ABB16A-5396-48A4-903D-6490EA72C605}"/>
              </a:ext>
            </a:extLst>
          </p:cNvPr>
          <p:cNvCxnSpPr>
            <a:cxnSpLocks/>
          </p:cNvCxnSpPr>
          <p:nvPr/>
        </p:nvCxnSpPr>
        <p:spPr>
          <a:xfrm>
            <a:off x="6986755" y="2389380"/>
            <a:ext cx="2625249" cy="207924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F77BDD-1A8F-4AFA-BD44-B8C7BC7135E6}"/>
              </a:ext>
            </a:extLst>
          </p:cNvPr>
          <p:cNvCxnSpPr>
            <a:cxnSpLocks/>
            <a:stCxn id="2" idx="3"/>
            <a:endCxn id="16" idx="1"/>
          </p:cNvCxnSpPr>
          <p:nvPr/>
        </p:nvCxnSpPr>
        <p:spPr>
          <a:xfrm flipV="1">
            <a:off x="7133902" y="742494"/>
            <a:ext cx="1144493" cy="10467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A0D4D6B-C62A-4A8E-A95E-DBABB693329F}"/>
              </a:ext>
            </a:extLst>
          </p:cNvPr>
          <p:cNvCxnSpPr>
            <a:cxnSpLocks/>
            <a:stCxn id="2" idx="2"/>
            <a:endCxn id="20" idx="0"/>
          </p:cNvCxnSpPr>
          <p:nvPr/>
        </p:nvCxnSpPr>
        <p:spPr>
          <a:xfrm flipH="1">
            <a:off x="5171065" y="2389380"/>
            <a:ext cx="772535" cy="225990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34425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3828392" y="3136613"/>
            <a:ext cx="4217821" cy="584775"/>
          </a:xfrm>
          <a:prstGeom prst="rect">
            <a:avLst/>
          </a:prstGeom>
          <a:noFill/>
        </p:spPr>
        <p:txBody>
          <a:bodyPr wrap="none" rtlCol="0">
            <a:spAutoFit/>
          </a:bodyPr>
          <a:lstStyle/>
          <a:p>
            <a:r>
              <a:rPr lang="en-GB" sz="3200" dirty="0">
                <a:solidFill>
                  <a:schemeClr val="bg1">
                    <a:lumMod val="95000"/>
                  </a:schemeClr>
                </a:solidFill>
              </a:rPr>
              <a:t>Data Science Projects</a:t>
            </a:r>
          </a:p>
        </p:txBody>
      </p:sp>
    </p:spTree>
    <p:custDataLst>
      <p:tags r:id="rId1"/>
    </p:custDataLst>
    <p:extLst>
      <p:ext uri="{BB962C8B-B14F-4D97-AF65-F5344CB8AC3E}">
        <p14:creationId xmlns:p14="http://schemas.microsoft.com/office/powerpoint/2010/main" val="3430888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0EB9E8-0C26-44A4-9E6E-52F0F366DFAC}"/>
              </a:ext>
            </a:extLst>
          </p:cNvPr>
          <p:cNvSpPr/>
          <p:nvPr/>
        </p:nvSpPr>
        <p:spPr>
          <a:xfrm>
            <a:off x="5480051" y="5454212"/>
            <a:ext cx="245745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0093EA7-6F22-4CBB-9FA1-0311CB33F0CB}"/>
              </a:ext>
            </a:extLst>
          </p:cNvPr>
          <p:cNvSpPr/>
          <p:nvPr/>
        </p:nvSpPr>
        <p:spPr>
          <a:xfrm>
            <a:off x="8820150" y="1828362"/>
            <a:ext cx="2679699" cy="1358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F03CEA9A-3747-44C8-B0FE-8100CC5C0616}"/>
              </a:ext>
            </a:extLst>
          </p:cNvPr>
          <p:cNvPicPr>
            <a:picLocks noChangeAspect="1"/>
          </p:cNvPicPr>
          <p:nvPr/>
        </p:nvPicPr>
        <p:blipFill>
          <a:blip r:embed="rId3"/>
          <a:stretch>
            <a:fillRect/>
          </a:stretch>
        </p:blipFill>
        <p:spPr>
          <a:xfrm>
            <a:off x="3600451" y="1747153"/>
            <a:ext cx="8408896" cy="4957756"/>
          </a:xfrm>
          <a:prstGeom prst="rect">
            <a:avLst/>
          </a:prstGeom>
        </p:spPr>
      </p:pic>
      <p:sp>
        <p:nvSpPr>
          <p:cNvPr id="5" name="Content Placeholder 5">
            <a:extLst>
              <a:ext uri="{FF2B5EF4-FFF2-40B4-BE49-F238E27FC236}">
                <a16:creationId xmlns:a16="http://schemas.microsoft.com/office/drawing/2014/main" id="{E3BA4BCA-953D-4B94-A246-768E575EC0BB}"/>
              </a:ext>
            </a:extLst>
          </p:cNvPr>
          <p:cNvSpPr txBox="1">
            <a:spLocks/>
          </p:cNvSpPr>
          <p:nvPr/>
        </p:nvSpPr>
        <p:spPr>
          <a:xfrm>
            <a:off x="182653" y="376401"/>
            <a:ext cx="3137931" cy="4797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When fleet data is limited, we generated an artificial fleet to start creating initial ML models </a:t>
            </a:r>
          </a:p>
          <a:p>
            <a:pPr marL="180000" indent="-180000"/>
            <a:r>
              <a:rPr lang="en-GB" sz="1600" dirty="0">
                <a:solidFill>
                  <a:srgbClr val="FFFFFF"/>
                </a:solidFill>
              </a:rPr>
              <a:t>We use Monte-Carlo simulation to generate the fleet data and use realistic data distribution so that it is representative of the actual fleet</a:t>
            </a:r>
          </a:p>
          <a:p>
            <a:pPr marL="180000" indent="-180000"/>
            <a:r>
              <a:rPr lang="en-GB" sz="1600" dirty="0">
                <a:solidFill>
                  <a:srgbClr val="FFFFFF"/>
                </a:solidFill>
              </a:rPr>
              <a:t>This process can be used for:</a:t>
            </a:r>
          </a:p>
          <a:p>
            <a:pPr marL="450000" lvl="1" indent="-180000"/>
            <a:r>
              <a:rPr lang="en-GB" sz="1600" dirty="0">
                <a:solidFill>
                  <a:srgbClr val="FFFFFF"/>
                </a:solidFill>
              </a:rPr>
              <a:t>Warmup the ML models Once fleet data is available, the ML models or classifiers can be updated so that they will be more accurate</a:t>
            </a:r>
          </a:p>
          <a:p>
            <a:pPr marL="450000" lvl="1" indent="-180000"/>
            <a:r>
              <a:rPr lang="en-GB" sz="1600" dirty="0">
                <a:solidFill>
                  <a:srgbClr val="FFFFFF"/>
                </a:solidFill>
              </a:rPr>
              <a:t>We also use a damage model within Monte-</a:t>
            </a:r>
            <a:r>
              <a:rPr lang="en-GB" sz="1600" dirty="0" err="1">
                <a:solidFill>
                  <a:srgbClr val="FFFFFF"/>
                </a:solidFill>
              </a:rPr>
              <a:t>carlo</a:t>
            </a:r>
            <a:r>
              <a:rPr lang="en-GB" sz="1600" dirty="0">
                <a:solidFill>
                  <a:srgbClr val="FFFFFF"/>
                </a:solidFill>
              </a:rPr>
              <a:t> Simulation to degrade the selected component until EOL</a:t>
            </a:r>
          </a:p>
          <a:p>
            <a:pPr marL="450000" lvl="1" indent="-180000"/>
            <a:r>
              <a:rPr lang="en-GB" sz="1600" dirty="0">
                <a:solidFill>
                  <a:srgbClr val="FFFFFF"/>
                </a:solidFill>
              </a:rPr>
              <a:t>Generate a new test cycle for </a:t>
            </a:r>
            <a:r>
              <a:rPr lang="en-GB" sz="1600" dirty="0" err="1">
                <a:solidFill>
                  <a:srgbClr val="FFFFFF"/>
                </a:solidFill>
              </a:rPr>
              <a:t>MiL</a:t>
            </a:r>
            <a:r>
              <a:rPr lang="en-GB" sz="1600" dirty="0">
                <a:solidFill>
                  <a:srgbClr val="FFFFFF"/>
                </a:solidFill>
              </a:rPr>
              <a:t> application</a:t>
            </a:r>
          </a:p>
        </p:txBody>
      </p:sp>
      <p:pic>
        <p:nvPicPr>
          <p:cNvPr id="6" name="Picture 5">
            <a:extLst>
              <a:ext uri="{FF2B5EF4-FFF2-40B4-BE49-F238E27FC236}">
                <a16:creationId xmlns:a16="http://schemas.microsoft.com/office/drawing/2014/main" id="{A24E6CD3-758D-46FA-803A-573E24DC613C}"/>
              </a:ext>
            </a:extLst>
          </p:cNvPr>
          <p:cNvPicPr>
            <a:picLocks noChangeAspect="1"/>
          </p:cNvPicPr>
          <p:nvPr/>
        </p:nvPicPr>
        <p:blipFill>
          <a:blip r:embed="rId4"/>
          <a:stretch>
            <a:fillRect/>
          </a:stretch>
        </p:blipFill>
        <p:spPr>
          <a:xfrm>
            <a:off x="3600451" y="340406"/>
            <a:ext cx="2626079" cy="1487956"/>
          </a:xfrm>
          <a:prstGeom prst="rect">
            <a:avLst/>
          </a:prstGeom>
        </p:spPr>
      </p:pic>
    </p:spTree>
    <p:custDataLst>
      <p:tags r:id="rId1"/>
    </p:custDataLst>
    <p:extLst>
      <p:ext uri="{BB962C8B-B14F-4D97-AF65-F5344CB8AC3E}">
        <p14:creationId xmlns:p14="http://schemas.microsoft.com/office/powerpoint/2010/main" val="3879324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B1252F5-207F-4181-99F3-623475A7236A}"/>
              </a:ext>
            </a:extLst>
          </p:cNvPr>
          <p:cNvSpPr>
            <a:spLocks noChangeArrowheads="1"/>
          </p:cNvSpPr>
          <p:nvPr/>
        </p:nvSpPr>
        <p:spPr bwMode="auto">
          <a:xfrm>
            <a:off x="6431083" y="1295593"/>
            <a:ext cx="5516241" cy="2478087"/>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 is a type of neural network for learning data in an unsupervised manner</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Autoencoders create a replica dataset by forecasting on a specific time window</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If the replica is different from the original then it is assumed as anomalous.</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As the system measurements drift into abnormal operation and it crosses a set threshold, the operation is going to be faulty</a:t>
            </a:r>
          </a:p>
        </p:txBody>
      </p:sp>
      <p:sp>
        <p:nvSpPr>
          <p:cNvPr id="3" name="Rectangle 7">
            <a:extLst>
              <a:ext uri="{FF2B5EF4-FFF2-40B4-BE49-F238E27FC236}">
                <a16:creationId xmlns:a16="http://schemas.microsoft.com/office/drawing/2014/main" id="{CE160284-5D84-4278-887E-C0A91769E312}"/>
              </a:ext>
            </a:extLst>
          </p:cNvPr>
          <p:cNvSpPr>
            <a:spLocks noChangeArrowheads="1"/>
          </p:cNvSpPr>
          <p:nvPr/>
        </p:nvSpPr>
        <p:spPr bwMode="auto">
          <a:xfrm>
            <a:off x="489667" y="1302828"/>
            <a:ext cx="5369696" cy="1498730"/>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During the early production stage, it is normal not having enough faulty components</a:t>
            </a:r>
          </a:p>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This will make it difficult to train anomaly detection without having enough actual anomalies in the training data</a:t>
            </a:r>
          </a:p>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Autoencoder is an unsupervised outlier detection that is suitable for one-class learning (</a:t>
            </a:r>
            <a:r>
              <a:rPr lang="en-GB" altLang="de-DE" sz="1500" dirty="0" err="1">
                <a:solidFill>
                  <a:srgbClr val="FFFFFF"/>
                </a:solidFill>
              </a:rPr>
              <a:t>i.e</a:t>
            </a:r>
            <a:r>
              <a:rPr lang="en-GB" altLang="de-DE" sz="1500" dirty="0">
                <a:solidFill>
                  <a:srgbClr val="FFFFFF"/>
                </a:solidFill>
              </a:rPr>
              <a:t> normal data)</a:t>
            </a:r>
          </a:p>
        </p:txBody>
      </p:sp>
      <p:pic>
        <p:nvPicPr>
          <p:cNvPr id="4" name="Picture 3">
            <a:extLst>
              <a:ext uri="{FF2B5EF4-FFF2-40B4-BE49-F238E27FC236}">
                <a16:creationId xmlns:a16="http://schemas.microsoft.com/office/drawing/2014/main" id="{1D3FFCF3-DF57-4314-AE16-8CCD7E950B3D}"/>
              </a:ext>
            </a:extLst>
          </p:cNvPr>
          <p:cNvPicPr>
            <a:picLocks noChangeAspect="1"/>
          </p:cNvPicPr>
          <p:nvPr/>
        </p:nvPicPr>
        <p:blipFill>
          <a:blip r:embed="rId3"/>
          <a:stretch>
            <a:fillRect/>
          </a:stretch>
        </p:blipFill>
        <p:spPr>
          <a:xfrm>
            <a:off x="189260" y="3004119"/>
            <a:ext cx="6273964" cy="3812318"/>
          </a:xfrm>
          <a:prstGeom prst="rect">
            <a:avLst/>
          </a:prstGeom>
        </p:spPr>
      </p:pic>
      <p:pic>
        <p:nvPicPr>
          <p:cNvPr id="5" name="Picture 4">
            <a:extLst>
              <a:ext uri="{FF2B5EF4-FFF2-40B4-BE49-F238E27FC236}">
                <a16:creationId xmlns:a16="http://schemas.microsoft.com/office/drawing/2014/main" id="{65F4549B-BC31-4F50-AF7F-29F278378556}"/>
              </a:ext>
            </a:extLst>
          </p:cNvPr>
          <p:cNvPicPr>
            <a:picLocks noChangeAspect="1"/>
          </p:cNvPicPr>
          <p:nvPr/>
        </p:nvPicPr>
        <p:blipFill>
          <a:blip r:embed="rId4"/>
          <a:stretch>
            <a:fillRect/>
          </a:stretch>
        </p:blipFill>
        <p:spPr>
          <a:xfrm>
            <a:off x="9784274" y="5252338"/>
            <a:ext cx="2022764" cy="1517074"/>
          </a:xfrm>
          <a:prstGeom prst="rect">
            <a:avLst/>
          </a:prstGeom>
        </p:spPr>
      </p:pic>
      <p:sp>
        <p:nvSpPr>
          <p:cNvPr id="6" name="Rectangle 9">
            <a:extLst>
              <a:ext uri="{FF2B5EF4-FFF2-40B4-BE49-F238E27FC236}">
                <a16:creationId xmlns:a16="http://schemas.microsoft.com/office/drawing/2014/main" id="{44E1DBEB-3907-4661-9E27-B0B2F4967675}"/>
              </a:ext>
            </a:extLst>
          </p:cNvPr>
          <p:cNvSpPr>
            <a:spLocks noChangeArrowheads="1"/>
          </p:cNvSpPr>
          <p:nvPr/>
        </p:nvSpPr>
        <p:spPr bwMode="auto">
          <a:xfrm>
            <a:off x="6431084" y="4441109"/>
            <a:ext cx="2879172" cy="1886513"/>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 is easy to train and is a lightweight neural network with a single hidden layer</a:t>
            </a:r>
            <a:r>
              <a:rPr lang="de-DE" altLang="de-DE" sz="1600" dirty="0">
                <a:solidFill>
                  <a:srgbClr val="FFFFFF"/>
                </a:solidFill>
              </a:rPr>
              <a:t> but it can be configured for more complex problems with more hidden layers</a:t>
            </a:r>
          </a:p>
          <a:p>
            <a:pPr marL="180000" indent="-180000" algn="l">
              <a:spcBef>
                <a:spcPct val="25000"/>
              </a:spcBef>
              <a:buSzPct val="75000"/>
              <a:buFont typeface="Wingdings" pitchFamily="2" charset="2"/>
              <a:buChar char="l"/>
              <a:tabLst>
                <a:tab pos="8521700" algn="r"/>
              </a:tabLst>
            </a:pPr>
            <a:r>
              <a:rPr lang="de-DE" altLang="de-DE" sz="1600" dirty="0">
                <a:solidFill>
                  <a:srgbClr val="FFFFFF"/>
                </a:solidFill>
              </a:rPr>
              <a:t>The accuracy depends on error thresholds</a:t>
            </a:r>
            <a:endParaRPr lang="en-GB" altLang="de-DE" sz="1600" dirty="0">
              <a:solidFill>
                <a:srgbClr val="FFFFFF"/>
              </a:solidFill>
            </a:endParaRPr>
          </a:p>
        </p:txBody>
      </p:sp>
      <p:sp>
        <p:nvSpPr>
          <p:cNvPr id="7" name="TextBox 6">
            <a:extLst>
              <a:ext uri="{FF2B5EF4-FFF2-40B4-BE49-F238E27FC236}">
                <a16:creationId xmlns:a16="http://schemas.microsoft.com/office/drawing/2014/main" id="{2D8C16EA-0EE2-4ECC-AB40-2D329AD3F243}"/>
              </a:ext>
            </a:extLst>
          </p:cNvPr>
          <p:cNvSpPr txBox="1"/>
          <p:nvPr/>
        </p:nvSpPr>
        <p:spPr>
          <a:xfrm>
            <a:off x="9854776" y="4662614"/>
            <a:ext cx="2092548" cy="626701"/>
          </a:xfrm>
          <a:prstGeom prst="rect">
            <a:avLst/>
          </a:prstGeom>
          <a:noFill/>
        </p:spPr>
        <p:txBody>
          <a:bodyPr wrap="square" lIns="36000" tIns="36000" rIns="36000" bIns="36000" rtlCol="0">
            <a:spAutoFit/>
          </a:bodyPr>
          <a:lstStyle/>
          <a:p>
            <a:r>
              <a:rPr lang="en-GB" sz="1200" dirty="0">
                <a:solidFill>
                  <a:srgbClr val="FFFFFF"/>
                </a:solidFill>
              </a:rPr>
              <a:t>Sensor drift and replicated signal difference causing high MSE</a:t>
            </a:r>
          </a:p>
        </p:txBody>
      </p:sp>
      <p:sp>
        <p:nvSpPr>
          <p:cNvPr id="8" name="TextBox 7">
            <a:extLst>
              <a:ext uri="{FF2B5EF4-FFF2-40B4-BE49-F238E27FC236}">
                <a16:creationId xmlns:a16="http://schemas.microsoft.com/office/drawing/2014/main" id="{4ED03375-45F0-4E00-ABA4-991583D886C1}"/>
              </a:ext>
            </a:extLst>
          </p:cNvPr>
          <p:cNvSpPr txBox="1"/>
          <p:nvPr/>
        </p:nvSpPr>
        <p:spPr>
          <a:xfrm>
            <a:off x="6431084" y="986029"/>
            <a:ext cx="5413755"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Overview and Approach</a:t>
            </a:r>
          </a:p>
        </p:txBody>
      </p:sp>
      <p:sp>
        <p:nvSpPr>
          <p:cNvPr id="9" name="TextBox 8">
            <a:extLst>
              <a:ext uri="{FF2B5EF4-FFF2-40B4-BE49-F238E27FC236}">
                <a16:creationId xmlns:a16="http://schemas.microsoft.com/office/drawing/2014/main" id="{1F02A58E-C6DF-41D5-A55B-45075E440586}"/>
              </a:ext>
            </a:extLst>
          </p:cNvPr>
          <p:cNvSpPr txBox="1"/>
          <p:nvPr/>
        </p:nvSpPr>
        <p:spPr>
          <a:xfrm>
            <a:off x="6431083" y="4142435"/>
            <a:ext cx="5413755"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Results and Benefits</a:t>
            </a:r>
          </a:p>
        </p:txBody>
      </p:sp>
      <p:sp>
        <p:nvSpPr>
          <p:cNvPr id="10" name="TextBox 9">
            <a:extLst>
              <a:ext uri="{FF2B5EF4-FFF2-40B4-BE49-F238E27FC236}">
                <a16:creationId xmlns:a16="http://schemas.microsoft.com/office/drawing/2014/main" id="{9A0DA0E9-67C9-43D9-9FF2-7B0E5C30858D}"/>
              </a:ext>
            </a:extLst>
          </p:cNvPr>
          <p:cNvSpPr txBox="1"/>
          <p:nvPr/>
        </p:nvSpPr>
        <p:spPr>
          <a:xfrm>
            <a:off x="428924" y="995944"/>
            <a:ext cx="5430439"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Situation and Objective </a:t>
            </a:r>
          </a:p>
        </p:txBody>
      </p:sp>
      <p:sp>
        <p:nvSpPr>
          <p:cNvPr id="11" name="Rectangle 7">
            <a:extLst>
              <a:ext uri="{FF2B5EF4-FFF2-40B4-BE49-F238E27FC236}">
                <a16:creationId xmlns:a16="http://schemas.microsoft.com/office/drawing/2014/main" id="{5EED558D-31EC-4248-A145-09F3AF4B37CA}"/>
              </a:ext>
            </a:extLst>
          </p:cNvPr>
          <p:cNvSpPr>
            <a:spLocks noChangeArrowheads="1"/>
          </p:cNvSpPr>
          <p:nvPr/>
        </p:nvSpPr>
        <p:spPr bwMode="auto">
          <a:xfrm>
            <a:off x="347160" y="236663"/>
            <a:ext cx="11844839" cy="1498731"/>
          </a:xfrm>
          <a:prstGeom prst="rect">
            <a:avLst/>
          </a:prstGeom>
          <a:noFill/>
          <a:ln w="3175" algn="ctr">
            <a:noFill/>
            <a:miter lim="800000"/>
            <a:headEnd/>
            <a:tailEnd/>
          </a:ln>
        </p:spPr>
        <p:txBody>
          <a:bodyPr lIns="0" tIns="72000" rIns="0" bIns="0"/>
          <a:lstStyle/>
          <a:p>
            <a:pPr algn="l">
              <a:spcBef>
                <a:spcPct val="25000"/>
              </a:spcBef>
              <a:buSzPct val="75000"/>
              <a:tabLst>
                <a:tab pos="8521700" algn="r"/>
              </a:tabLst>
            </a:pPr>
            <a:r>
              <a:rPr lang="en-GB" altLang="de-DE" sz="1500" dirty="0">
                <a:solidFill>
                  <a:srgbClr val="FFFFFF"/>
                </a:solidFill>
              </a:rPr>
              <a:t>A project to investigate application of autoencoder to detect faults or anomalies in systems such as sensor drifts, faulty subsystems, component failure, etc.</a:t>
            </a:r>
          </a:p>
        </p:txBody>
      </p:sp>
    </p:spTree>
    <p:custDataLst>
      <p:tags r:id="rId1"/>
    </p:custDataLst>
    <p:extLst>
      <p:ext uri="{BB962C8B-B14F-4D97-AF65-F5344CB8AC3E}">
        <p14:creationId xmlns:p14="http://schemas.microsoft.com/office/powerpoint/2010/main" val="1270623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02CD22DB-03AE-448A-9349-E8C8F896AE1D}"/>
              </a:ext>
            </a:extLst>
          </p:cNvPr>
          <p:cNvSpPr txBox="1"/>
          <p:nvPr/>
        </p:nvSpPr>
        <p:spPr>
          <a:xfrm>
            <a:off x="8712466" y="5054120"/>
            <a:ext cx="373820" cy="200055"/>
          </a:xfrm>
          <a:prstGeom prst="rect">
            <a:avLst/>
          </a:prstGeom>
          <a:noFill/>
        </p:spPr>
        <p:txBody>
          <a:bodyPr wrap="none" rtlCol="0">
            <a:spAutoFit/>
          </a:bodyPr>
          <a:lstStyle/>
          <a:p>
            <a:r>
              <a:rPr lang="en-GB" sz="700" dirty="0">
                <a:solidFill>
                  <a:schemeClr val="bg2"/>
                </a:solidFill>
              </a:rPr>
              <a:t>Data</a:t>
            </a:r>
          </a:p>
        </p:txBody>
      </p:sp>
      <p:pic>
        <p:nvPicPr>
          <p:cNvPr id="88" name="Picture 4" descr="Frontend Icon #237965 - Free Icons Library">
            <a:extLst>
              <a:ext uri="{FF2B5EF4-FFF2-40B4-BE49-F238E27FC236}">
                <a16:creationId xmlns:a16="http://schemas.microsoft.com/office/drawing/2014/main" id="{A603AD8B-EC25-4CF1-B70D-11D50DE39C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85" r="11285"/>
          <a:stretch/>
        </p:blipFill>
        <p:spPr bwMode="auto">
          <a:xfrm>
            <a:off x="4109416" y="5575471"/>
            <a:ext cx="794388" cy="6000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7998A343-EE7A-490A-91A7-9D51169E8B5F}"/>
              </a:ext>
            </a:extLst>
          </p:cNvPr>
          <p:cNvPicPr>
            <a:picLocks noChangeAspect="1"/>
          </p:cNvPicPr>
          <p:nvPr/>
        </p:nvPicPr>
        <p:blipFill rotWithShape="1">
          <a:blip r:embed="rId4"/>
          <a:srcRect r="90857" b="72907"/>
          <a:stretch/>
        </p:blipFill>
        <p:spPr>
          <a:xfrm>
            <a:off x="7508178" y="5529936"/>
            <a:ext cx="641991" cy="713931"/>
          </a:xfrm>
          <a:prstGeom prst="rect">
            <a:avLst/>
          </a:prstGeom>
        </p:spPr>
      </p:pic>
      <p:pic>
        <p:nvPicPr>
          <p:cNvPr id="90" name="Picture 89">
            <a:extLst>
              <a:ext uri="{FF2B5EF4-FFF2-40B4-BE49-F238E27FC236}">
                <a16:creationId xmlns:a16="http://schemas.microsoft.com/office/drawing/2014/main" id="{D1E38A7C-41D2-4E5B-8B9B-6FC8077C7713}"/>
              </a:ext>
            </a:extLst>
          </p:cNvPr>
          <p:cNvPicPr>
            <a:picLocks noChangeAspect="1"/>
          </p:cNvPicPr>
          <p:nvPr/>
        </p:nvPicPr>
        <p:blipFill rotWithShape="1">
          <a:blip r:embed="rId5"/>
          <a:srcRect l="27572" t="32299" r="63857" b="38344"/>
          <a:stretch/>
        </p:blipFill>
        <p:spPr>
          <a:xfrm>
            <a:off x="8699662" y="5559886"/>
            <a:ext cx="601866" cy="773700"/>
          </a:xfrm>
          <a:prstGeom prst="rect">
            <a:avLst/>
          </a:prstGeom>
        </p:spPr>
      </p:pic>
      <p:grpSp>
        <p:nvGrpSpPr>
          <p:cNvPr id="91" name="Group 90">
            <a:extLst>
              <a:ext uri="{FF2B5EF4-FFF2-40B4-BE49-F238E27FC236}">
                <a16:creationId xmlns:a16="http://schemas.microsoft.com/office/drawing/2014/main" id="{AA9E92A0-9151-456E-A707-B63A38F4F405}"/>
              </a:ext>
            </a:extLst>
          </p:cNvPr>
          <p:cNvGrpSpPr/>
          <p:nvPr/>
        </p:nvGrpSpPr>
        <p:grpSpPr>
          <a:xfrm flipH="1" flipV="1">
            <a:off x="8105990" y="5719998"/>
            <a:ext cx="604705" cy="296561"/>
            <a:chOff x="5577632" y="3487783"/>
            <a:chExt cx="604705" cy="296561"/>
          </a:xfrm>
        </p:grpSpPr>
        <p:cxnSp>
          <p:nvCxnSpPr>
            <p:cNvPr id="92" name="Straight Arrow Connector 91">
              <a:extLst>
                <a:ext uri="{FF2B5EF4-FFF2-40B4-BE49-F238E27FC236}">
                  <a16:creationId xmlns:a16="http://schemas.microsoft.com/office/drawing/2014/main" id="{3927F94F-A7EE-4356-8339-6D5AD3C34E52}"/>
                </a:ext>
              </a:extLst>
            </p:cNvPr>
            <p:cNvCxnSpPr>
              <a:cxnSpLocks/>
            </p:cNvCxnSpPr>
            <p:nvPr/>
          </p:nvCxnSpPr>
          <p:spPr>
            <a:xfrm>
              <a:off x="5577632" y="3487783"/>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7B56EC6-329F-45D4-9CBD-52DC743C0CB0}"/>
                </a:ext>
              </a:extLst>
            </p:cNvPr>
            <p:cNvCxnSpPr>
              <a:cxnSpLocks/>
            </p:cNvCxnSpPr>
            <p:nvPr/>
          </p:nvCxnSpPr>
          <p:spPr>
            <a:xfrm flipH="1">
              <a:off x="5577632" y="3784344"/>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812C3084-2C3F-4E33-B915-DFC6105C80DB}"/>
              </a:ext>
            </a:extLst>
          </p:cNvPr>
          <p:cNvGrpSpPr/>
          <p:nvPr/>
        </p:nvGrpSpPr>
        <p:grpSpPr>
          <a:xfrm flipH="1" flipV="1">
            <a:off x="9265436" y="5719995"/>
            <a:ext cx="1031393" cy="296561"/>
            <a:chOff x="5577632" y="3487783"/>
            <a:chExt cx="604705" cy="296561"/>
          </a:xfrm>
        </p:grpSpPr>
        <p:cxnSp>
          <p:nvCxnSpPr>
            <p:cNvPr id="95" name="Straight Arrow Connector 94">
              <a:extLst>
                <a:ext uri="{FF2B5EF4-FFF2-40B4-BE49-F238E27FC236}">
                  <a16:creationId xmlns:a16="http://schemas.microsoft.com/office/drawing/2014/main" id="{D19F15E0-347F-47DE-AD55-0D5BC1CB29F6}"/>
                </a:ext>
              </a:extLst>
            </p:cNvPr>
            <p:cNvCxnSpPr>
              <a:cxnSpLocks/>
            </p:cNvCxnSpPr>
            <p:nvPr/>
          </p:nvCxnSpPr>
          <p:spPr>
            <a:xfrm>
              <a:off x="5577632" y="3487783"/>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4BCB497-3574-4CB9-B077-560235A30F52}"/>
                </a:ext>
              </a:extLst>
            </p:cNvPr>
            <p:cNvCxnSpPr>
              <a:cxnSpLocks/>
            </p:cNvCxnSpPr>
            <p:nvPr/>
          </p:nvCxnSpPr>
          <p:spPr>
            <a:xfrm flipH="1">
              <a:off x="5577632" y="3784344"/>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2476C43A-507D-4665-9D78-48D42B645B17}"/>
              </a:ext>
            </a:extLst>
          </p:cNvPr>
          <p:cNvSpPr txBox="1"/>
          <p:nvPr/>
        </p:nvSpPr>
        <p:spPr>
          <a:xfrm>
            <a:off x="7979047" y="5419961"/>
            <a:ext cx="856014" cy="307777"/>
          </a:xfrm>
          <a:prstGeom prst="rect">
            <a:avLst/>
          </a:prstGeom>
          <a:noFill/>
        </p:spPr>
        <p:txBody>
          <a:bodyPr wrap="square" rtlCol="0">
            <a:spAutoFit/>
          </a:bodyPr>
          <a:lstStyle/>
          <a:p>
            <a:pPr algn="ctr"/>
            <a:r>
              <a:rPr lang="en-GB" sz="700" dirty="0">
                <a:solidFill>
                  <a:schemeClr val="bg2"/>
                </a:solidFill>
              </a:rPr>
              <a:t>Trigger lambda function</a:t>
            </a:r>
          </a:p>
        </p:txBody>
      </p:sp>
      <p:sp>
        <p:nvSpPr>
          <p:cNvPr id="98" name="TextBox 97">
            <a:extLst>
              <a:ext uri="{FF2B5EF4-FFF2-40B4-BE49-F238E27FC236}">
                <a16:creationId xmlns:a16="http://schemas.microsoft.com/office/drawing/2014/main" id="{6F5E1BAF-E4D7-40B0-874A-F12CFA195544}"/>
              </a:ext>
            </a:extLst>
          </p:cNvPr>
          <p:cNvSpPr txBox="1"/>
          <p:nvPr/>
        </p:nvSpPr>
        <p:spPr>
          <a:xfrm>
            <a:off x="9264183" y="5322187"/>
            <a:ext cx="639001" cy="415498"/>
          </a:xfrm>
          <a:prstGeom prst="rect">
            <a:avLst/>
          </a:prstGeom>
          <a:noFill/>
        </p:spPr>
        <p:txBody>
          <a:bodyPr wrap="square" rtlCol="0">
            <a:spAutoFit/>
          </a:bodyPr>
          <a:lstStyle/>
          <a:p>
            <a:r>
              <a:rPr lang="en-GB" sz="700" dirty="0">
                <a:solidFill>
                  <a:schemeClr val="bg2"/>
                </a:solidFill>
              </a:rPr>
              <a:t>Invoke Endpoint + Payload</a:t>
            </a:r>
          </a:p>
        </p:txBody>
      </p:sp>
      <p:sp>
        <p:nvSpPr>
          <p:cNvPr id="99" name="TextBox 98">
            <a:extLst>
              <a:ext uri="{FF2B5EF4-FFF2-40B4-BE49-F238E27FC236}">
                <a16:creationId xmlns:a16="http://schemas.microsoft.com/office/drawing/2014/main" id="{42614655-8C5E-4E4D-926A-80C89443EBD4}"/>
              </a:ext>
            </a:extLst>
          </p:cNvPr>
          <p:cNvSpPr txBox="1"/>
          <p:nvPr/>
        </p:nvSpPr>
        <p:spPr>
          <a:xfrm>
            <a:off x="9251778" y="6051731"/>
            <a:ext cx="676405" cy="307777"/>
          </a:xfrm>
          <a:prstGeom prst="rect">
            <a:avLst/>
          </a:prstGeom>
          <a:noFill/>
        </p:spPr>
        <p:txBody>
          <a:bodyPr wrap="square" rtlCol="0">
            <a:spAutoFit/>
          </a:bodyPr>
          <a:lstStyle/>
          <a:p>
            <a:r>
              <a:rPr lang="en-GB" sz="700" dirty="0">
                <a:solidFill>
                  <a:schemeClr val="bg2"/>
                </a:solidFill>
              </a:rPr>
              <a:t>Inference results</a:t>
            </a:r>
          </a:p>
        </p:txBody>
      </p:sp>
      <p:sp>
        <p:nvSpPr>
          <p:cNvPr id="100" name="TextBox 99">
            <a:extLst>
              <a:ext uri="{FF2B5EF4-FFF2-40B4-BE49-F238E27FC236}">
                <a16:creationId xmlns:a16="http://schemas.microsoft.com/office/drawing/2014/main" id="{E3BFC678-B457-472F-B771-0117CD3B3A05}"/>
              </a:ext>
            </a:extLst>
          </p:cNvPr>
          <p:cNvSpPr txBox="1"/>
          <p:nvPr/>
        </p:nvSpPr>
        <p:spPr>
          <a:xfrm>
            <a:off x="8086938" y="6028594"/>
            <a:ext cx="642809" cy="200055"/>
          </a:xfrm>
          <a:prstGeom prst="rect">
            <a:avLst/>
          </a:prstGeom>
          <a:noFill/>
        </p:spPr>
        <p:txBody>
          <a:bodyPr wrap="square" rtlCol="0">
            <a:spAutoFit/>
          </a:bodyPr>
          <a:lstStyle/>
          <a:p>
            <a:r>
              <a:rPr lang="en-GB" sz="700" dirty="0">
                <a:solidFill>
                  <a:schemeClr val="bg2"/>
                </a:solidFill>
              </a:rPr>
              <a:t>Response</a:t>
            </a:r>
          </a:p>
        </p:txBody>
      </p:sp>
      <p:cxnSp>
        <p:nvCxnSpPr>
          <p:cNvPr id="101" name="Straight Arrow Connector 100">
            <a:extLst>
              <a:ext uri="{FF2B5EF4-FFF2-40B4-BE49-F238E27FC236}">
                <a16:creationId xmlns:a16="http://schemas.microsoft.com/office/drawing/2014/main" id="{BA4A42DA-8B78-4E0A-A366-CCC6E6B0CDD0}"/>
              </a:ext>
            </a:extLst>
          </p:cNvPr>
          <p:cNvCxnSpPr>
            <a:cxnSpLocks/>
            <a:stCxn id="88" idx="3"/>
            <a:endCxn id="115" idx="1"/>
          </p:cNvCxnSpPr>
          <p:nvPr/>
        </p:nvCxnSpPr>
        <p:spPr>
          <a:xfrm>
            <a:off x="4903804" y="5875503"/>
            <a:ext cx="338639"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7F32D17D-9BB9-47DE-8A8A-49A9CE12BA94}"/>
              </a:ext>
            </a:extLst>
          </p:cNvPr>
          <p:cNvPicPr>
            <a:picLocks noChangeAspect="1"/>
          </p:cNvPicPr>
          <p:nvPr/>
        </p:nvPicPr>
        <p:blipFill>
          <a:blip r:embed="rId6"/>
          <a:stretch>
            <a:fillRect/>
          </a:stretch>
        </p:blipFill>
        <p:spPr>
          <a:xfrm>
            <a:off x="6035503" y="5538730"/>
            <a:ext cx="516772" cy="673546"/>
          </a:xfrm>
          <a:prstGeom prst="rect">
            <a:avLst/>
          </a:prstGeom>
        </p:spPr>
      </p:pic>
      <p:cxnSp>
        <p:nvCxnSpPr>
          <p:cNvPr id="103" name="Straight Arrow Connector 102">
            <a:extLst>
              <a:ext uri="{FF2B5EF4-FFF2-40B4-BE49-F238E27FC236}">
                <a16:creationId xmlns:a16="http://schemas.microsoft.com/office/drawing/2014/main" id="{6A7C3DAA-F485-4F14-AD45-2352CED42E94}"/>
              </a:ext>
            </a:extLst>
          </p:cNvPr>
          <p:cNvCxnSpPr>
            <a:cxnSpLocks/>
          </p:cNvCxnSpPr>
          <p:nvPr/>
        </p:nvCxnSpPr>
        <p:spPr>
          <a:xfrm>
            <a:off x="6786209" y="5837713"/>
            <a:ext cx="792000" cy="23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2CBD10C-3C5D-446D-A229-CF2005F2C7A7}"/>
              </a:ext>
            </a:extLst>
          </p:cNvPr>
          <p:cNvSpPr txBox="1"/>
          <p:nvPr/>
        </p:nvSpPr>
        <p:spPr>
          <a:xfrm>
            <a:off x="6741454" y="5637896"/>
            <a:ext cx="767653" cy="200055"/>
          </a:xfrm>
          <a:prstGeom prst="rect">
            <a:avLst/>
          </a:prstGeom>
          <a:noFill/>
        </p:spPr>
        <p:txBody>
          <a:bodyPr wrap="square" rtlCol="0">
            <a:spAutoFit/>
          </a:bodyPr>
          <a:lstStyle/>
          <a:p>
            <a:r>
              <a:rPr lang="en-GB" sz="700" dirty="0">
                <a:solidFill>
                  <a:schemeClr val="bg2"/>
                </a:solidFill>
              </a:rPr>
              <a:t>POST request</a:t>
            </a:r>
          </a:p>
        </p:txBody>
      </p:sp>
      <p:sp>
        <p:nvSpPr>
          <p:cNvPr id="105" name="TextBox 104">
            <a:extLst>
              <a:ext uri="{FF2B5EF4-FFF2-40B4-BE49-F238E27FC236}">
                <a16:creationId xmlns:a16="http://schemas.microsoft.com/office/drawing/2014/main" id="{B9C0C492-6558-4BF2-A9F2-3C7AD87E8DCF}"/>
              </a:ext>
            </a:extLst>
          </p:cNvPr>
          <p:cNvSpPr txBox="1"/>
          <p:nvPr/>
        </p:nvSpPr>
        <p:spPr>
          <a:xfrm>
            <a:off x="6932126" y="5865352"/>
            <a:ext cx="642809" cy="307777"/>
          </a:xfrm>
          <a:prstGeom prst="rect">
            <a:avLst/>
          </a:prstGeom>
          <a:noFill/>
        </p:spPr>
        <p:txBody>
          <a:bodyPr wrap="square" rtlCol="0">
            <a:spAutoFit/>
          </a:bodyPr>
          <a:lstStyle/>
          <a:p>
            <a:pPr algn="r"/>
            <a:r>
              <a:rPr lang="en-GB" sz="700" dirty="0">
                <a:solidFill>
                  <a:schemeClr val="bg2"/>
                </a:solidFill>
              </a:rPr>
              <a:t>GET</a:t>
            </a:r>
          </a:p>
          <a:p>
            <a:pPr algn="r"/>
            <a:r>
              <a:rPr lang="en-GB" sz="700" dirty="0">
                <a:solidFill>
                  <a:schemeClr val="bg2"/>
                </a:solidFill>
              </a:rPr>
              <a:t>Response</a:t>
            </a:r>
          </a:p>
        </p:txBody>
      </p:sp>
      <p:sp>
        <p:nvSpPr>
          <p:cNvPr id="106" name="TextBox 105">
            <a:extLst>
              <a:ext uri="{FF2B5EF4-FFF2-40B4-BE49-F238E27FC236}">
                <a16:creationId xmlns:a16="http://schemas.microsoft.com/office/drawing/2014/main" id="{F6D98A83-C6BB-432A-8068-B7E8F31B827B}"/>
              </a:ext>
            </a:extLst>
          </p:cNvPr>
          <p:cNvSpPr txBox="1"/>
          <p:nvPr/>
        </p:nvSpPr>
        <p:spPr>
          <a:xfrm>
            <a:off x="5961297" y="6174895"/>
            <a:ext cx="767653" cy="215444"/>
          </a:xfrm>
          <a:prstGeom prst="rect">
            <a:avLst/>
          </a:prstGeom>
          <a:noFill/>
        </p:spPr>
        <p:txBody>
          <a:bodyPr wrap="square" rtlCol="0">
            <a:spAutoFit/>
          </a:bodyPr>
          <a:lstStyle/>
          <a:p>
            <a:r>
              <a:rPr lang="en-GB" sz="800" dirty="0">
                <a:solidFill>
                  <a:schemeClr val="bg2"/>
                </a:solidFill>
              </a:rPr>
              <a:t>Backend</a:t>
            </a:r>
          </a:p>
        </p:txBody>
      </p:sp>
      <p:sp>
        <p:nvSpPr>
          <p:cNvPr id="107" name="TextBox 106">
            <a:extLst>
              <a:ext uri="{FF2B5EF4-FFF2-40B4-BE49-F238E27FC236}">
                <a16:creationId xmlns:a16="http://schemas.microsoft.com/office/drawing/2014/main" id="{3882E953-F8F1-403D-B460-3F7F1A6C4E00}"/>
              </a:ext>
            </a:extLst>
          </p:cNvPr>
          <p:cNvSpPr txBox="1"/>
          <p:nvPr/>
        </p:nvSpPr>
        <p:spPr>
          <a:xfrm>
            <a:off x="5085195" y="6016559"/>
            <a:ext cx="767653" cy="215444"/>
          </a:xfrm>
          <a:prstGeom prst="rect">
            <a:avLst/>
          </a:prstGeom>
          <a:noFill/>
        </p:spPr>
        <p:txBody>
          <a:bodyPr wrap="square" rtlCol="0">
            <a:spAutoFit/>
          </a:bodyPr>
          <a:lstStyle/>
          <a:p>
            <a:pPr algn="ctr"/>
            <a:r>
              <a:rPr lang="en-GB" sz="800" dirty="0">
                <a:solidFill>
                  <a:schemeClr val="bg2"/>
                </a:solidFill>
              </a:rPr>
              <a:t>Front end</a:t>
            </a:r>
          </a:p>
        </p:txBody>
      </p:sp>
      <p:grpSp>
        <p:nvGrpSpPr>
          <p:cNvPr id="108" name="Group 107">
            <a:extLst>
              <a:ext uri="{FF2B5EF4-FFF2-40B4-BE49-F238E27FC236}">
                <a16:creationId xmlns:a16="http://schemas.microsoft.com/office/drawing/2014/main" id="{53BA92F2-251E-441B-BBBB-116419417EB8}"/>
              </a:ext>
            </a:extLst>
          </p:cNvPr>
          <p:cNvGrpSpPr/>
          <p:nvPr/>
        </p:nvGrpSpPr>
        <p:grpSpPr>
          <a:xfrm>
            <a:off x="5080802" y="5393234"/>
            <a:ext cx="1684742" cy="978218"/>
            <a:chOff x="5265188" y="2712080"/>
            <a:chExt cx="1684742" cy="978218"/>
          </a:xfrm>
        </p:grpSpPr>
        <p:sp>
          <p:nvSpPr>
            <p:cNvPr id="109" name="Rectangle: Rounded Corners 108">
              <a:extLst>
                <a:ext uri="{FF2B5EF4-FFF2-40B4-BE49-F238E27FC236}">
                  <a16:creationId xmlns:a16="http://schemas.microsoft.com/office/drawing/2014/main" id="{DC811057-E8E0-44E0-8BD2-256C39E32DC3}"/>
                </a:ext>
              </a:extLst>
            </p:cNvPr>
            <p:cNvSpPr/>
            <p:nvPr/>
          </p:nvSpPr>
          <p:spPr>
            <a:xfrm>
              <a:off x="5265188" y="2813285"/>
              <a:ext cx="1684742" cy="877013"/>
            </a:xfrm>
            <a:prstGeom prst="roundRect">
              <a:avLst>
                <a:gd name="adj" fmla="val 4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10" name="TextBox 109">
              <a:extLst>
                <a:ext uri="{FF2B5EF4-FFF2-40B4-BE49-F238E27FC236}">
                  <a16:creationId xmlns:a16="http://schemas.microsoft.com/office/drawing/2014/main" id="{954CABD1-D65B-4252-A0F3-47807A81341B}"/>
                </a:ext>
              </a:extLst>
            </p:cNvPr>
            <p:cNvSpPr txBox="1"/>
            <p:nvPr/>
          </p:nvSpPr>
          <p:spPr>
            <a:xfrm>
              <a:off x="6524680" y="2712080"/>
              <a:ext cx="360000" cy="200055"/>
            </a:xfrm>
            <a:prstGeom prst="rect">
              <a:avLst/>
            </a:prstGeom>
            <a:solidFill>
              <a:srgbClr val="1B1B1C"/>
            </a:solidFill>
          </p:spPr>
          <p:txBody>
            <a:bodyPr wrap="square" rtlCol="0">
              <a:spAutoFit/>
            </a:bodyPr>
            <a:lstStyle/>
            <a:p>
              <a:pPr algn="r"/>
              <a:r>
                <a:rPr lang="en-GB" sz="700" dirty="0">
                  <a:solidFill>
                    <a:schemeClr val="bg2"/>
                  </a:solidFill>
                </a:rPr>
                <a:t>EC2</a:t>
              </a:r>
            </a:p>
          </p:txBody>
        </p:sp>
      </p:grpSp>
      <p:pic>
        <p:nvPicPr>
          <p:cNvPr id="111" name="Picture 4" descr="AWS IAM Exploitation - Security Risk Advisors">
            <a:extLst>
              <a:ext uri="{FF2B5EF4-FFF2-40B4-BE49-F238E27FC236}">
                <a16:creationId xmlns:a16="http://schemas.microsoft.com/office/drawing/2014/main" id="{7335CCB2-DE0F-40D4-AA14-D5531E8EDC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485" t="11227" r="36161" b="20762"/>
          <a:stretch/>
        </p:blipFill>
        <p:spPr bwMode="auto">
          <a:xfrm>
            <a:off x="6950399" y="4803037"/>
            <a:ext cx="334436" cy="467834"/>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07EA03D2-D11C-4BE3-9A89-88B91918CD97}"/>
              </a:ext>
            </a:extLst>
          </p:cNvPr>
          <p:cNvSpPr txBox="1"/>
          <p:nvPr/>
        </p:nvSpPr>
        <p:spPr>
          <a:xfrm>
            <a:off x="6723296" y="5253040"/>
            <a:ext cx="783773" cy="207749"/>
          </a:xfrm>
          <a:prstGeom prst="rect">
            <a:avLst/>
          </a:prstGeom>
          <a:noFill/>
        </p:spPr>
        <p:txBody>
          <a:bodyPr wrap="square" rtlCol="0">
            <a:spAutoFit/>
          </a:bodyPr>
          <a:lstStyle/>
          <a:p>
            <a:pPr algn="ctr"/>
            <a:r>
              <a:rPr lang="en-GB" sz="750" dirty="0">
                <a:solidFill>
                  <a:schemeClr val="bg2"/>
                </a:solidFill>
              </a:rPr>
              <a:t>AWS IAM</a:t>
            </a:r>
          </a:p>
        </p:txBody>
      </p:sp>
      <p:sp>
        <p:nvSpPr>
          <p:cNvPr id="113" name="TextBox 112">
            <a:extLst>
              <a:ext uri="{FF2B5EF4-FFF2-40B4-BE49-F238E27FC236}">
                <a16:creationId xmlns:a16="http://schemas.microsoft.com/office/drawing/2014/main" id="{93DA9FF8-AF70-4483-ACD3-12BBCAEAE01E}"/>
              </a:ext>
            </a:extLst>
          </p:cNvPr>
          <p:cNvSpPr txBox="1"/>
          <p:nvPr/>
        </p:nvSpPr>
        <p:spPr>
          <a:xfrm>
            <a:off x="6263706" y="4828882"/>
            <a:ext cx="752129" cy="200055"/>
          </a:xfrm>
          <a:prstGeom prst="rect">
            <a:avLst/>
          </a:prstGeom>
          <a:noFill/>
        </p:spPr>
        <p:txBody>
          <a:bodyPr wrap="none" rtlCol="0">
            <a:spAutoFit/>
          </a:bodyPr>
          <a:lstStyle/>
          <a:p>
            <a:r>
              <a:rPr lang="en-GB" sz="700" dirty="0">
                <a:solidFill>
                  <a:schemeClr val="bg2"/>
                </a:solidFill>
              </a:rPr>
              <a:t>Authentication</a:t>
            </a:r>
          </a:p>
        </p:txBody>
      </p:sp>
      <p:cxnSp>
        <p:nvCxnSpPr>
          <p:cNvPr id="114" name="Connector: Elbow 113">
            <a:extLst>
              <a:ext uri="{FF2B5EF4-FFF2-40B4-BE49-F238E27FC236}">
                <a16:creationId xmlns:a16="http://schemas.microsoft.com/office/drawing/2014/main" id="{8D87818B-A478-418D-8F16-6A161FF27C66}"/>
              </a:ext>
            </a:extLst>
          </p:cNvPr>
          <p:cNvCxnSpPr>
            <a:cxnSpLocks/>
            <a:stCxn id="111" idx="1"/>
            <a:endCxn id="109" idx="0"/>
          </p:cNvCxnSpPr>
          <p:nvPr/>
        </p:nvCxnSpPr>
        <p:spPr>
          <a:xfrm rot="10800000" flipV="1">
            <a:off x="5923173" y="5036953"/>
            <a:ext cx="1027226" cy="457485"/>
          </a:xfrm>
          <a:prstGeom prst="bentConnector2">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5" name="Picture 10" descr="How to set up a React and Flask project - Janmeppe.com">
            <a:extLst>
              <a:ext uri="{FF2B5EF4-FFF2-40B4-BE49-F238E27FC236}">
                <a16:creationId xmlns:a16="http://schemas.microsoft.com/office/drawing/2014/main" id="{8B1ABF4A-5CB6-4BD3-AA94-AC3C874399B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142" t="16049" r="6773" b="19576"/>
          <a:stretch/>
        </p:blipFill>
        <p:spPr bwMode="auto">
          <a:xfrm>
            <a:off x="5242443" y="5684010"/>
            <a:ext cx="445105" cy="382986"/>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Arrow Connector 115">
            <a:extLst>
              <a:ext uri="{FF2B5EF4-FFF2-40B4-BE49-F238E27FC236}">
                <a16:creationId xmlns:a16="http://schemas.microsoft.com/office/drawing/2014/main" id="{0D0BB714-CF38-4699-9F59-8B0AA3489CE0}"/>
              </a:ext>
            </a:extLst>
          </p:cNvPr>
          <p:cNvCxnSpPr>
            <a:cxnSpLocks/>
            <a:stCxn id="115" idx="3"/>
            <a:endCxn id="102" idx="1"/>
          </p:cNvCxnSpPr>
          <p:nvPr/>
        </p:nvCxnSpPr>
        <p:spPr>
          <a:xfrm>
            <a:off x="5687548" y="5875503"/>
            <a:ext cx="347955"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8A164E3-3EA1-4413-BEA6-4F2CC6580BC1}"/>
              </a:ext>
            </a:extLst>
          </p:cNvPr>
          <p:cNvSpPr txBox="1"/>
          <p:nvPr/>
        </p:nvSpPr>
        <p:spPr>
          <a:xfrm>
            <a:off x="4122784" y="6144064"/>
            <a:ext cx="767653" cy="215444"/>
          </a:xfrm>
          <a:prstGeom prst="rect">
            <a:avLst/>
          </a:prstGeom>
          <a:noFill/>
        </p:spPr>
        <p:txBody>
          <a:bodyPr wrap="square" rtlCol="0">
            <a:spAutoFit/>
          </a:bodyPr>
          <a:lstStyle/>
          <a:p>
            <a:pPr algn="ctr"/>
            <a:r>
              <a:rPr lang="en-GB" sz="800" dirty="0">
                <a:solidFill>
                  <a:schemeClr val="bg2"/>
                </a:solidFill>
              </a:rPr>
              <a:t>Client</a:t>
            </a:r>
          </a:p>
        </p:txBody>
      </p:sp>
      <p:grpSp>
        <p:nvGrpSpPr>
          <p:cNvPr id="118" name="Group 117">
            <a:extLst>
              <a:ext uri="{FF2B5EF4-FFF2-40B4-BE49-F238E27FC236}">
                <a16:creationId xmlns:a16="http://schemas.microsoft.com/office/drawing/2014/main" id="{F032351C-3577-40B1-8B7C-88B171A44FCD}"/>
              </a:ext>
            </a:extLst>
          </p:cNvPr>
          <p:cNvGrpSpPr/>
          <p:nvPr/>
        </p:nvGrpSpPr>
        <p:grpSpPr>
          <a:xfrm>
            <a:off x="7071967" y="3178134"/>
            <a:ext cx="840566" cy="889303"/>
            <a:chOff x="8319689" y="3149858"/>
            <a:chExt cx="840566" cy="889303"/>
          </a:xfrm>
        </p:grpSpPr>
        <p:pic>
          <p:nvPicPr>
            <p:cNvPr id="119" name="Picture 2" descr="Optimize Your AWS S3 Performance. AWS S3 provides a great performance. It…  | by Sakshi Khandelwal | AWS in Plain English">
              <a:extLst>
                <a:ext uri="{FF2B5EF4-FFF2-40B4-BE49-F238E27FC236}">
                  <a16:creationId xmlns:a16="http://schemas.microsoft.com/office/drawing/2014/main" id="{C6178EC3-DA43-484B-AAFC-B10159BF9C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16401727-A30D-4F0F-941C-5DE0243E3113}"/>
                </a:ext>
              </a:extLst>
            </p:cNvPr>
            <p:cNvSpPr txBox="1"/>
            <p:nvPr/>
          </p:nvSpPr>
          <p:spPr>
            <a:xfrm>
              <a:off x="8390492" y="3823717"/>
              <a:ext cx="769763" cy="215444"/>
            </a:xfrm>
            <a:prstGeom prst="rect">
              <a:avLst/>
            </a:prstGeom>
            <a:noFill/>
          </p:spPr>
          <p:txBody>
            <a:bodyPr wrap="none" rtlCol="0">
              <a:spAutoFit/>
            </a:bodyPr>
            <a:lstStyle/>
            <a:p>
              <a:r>
                <a:rPr lang="en-GB" sz="800" dirty="0">
                  <a:solidFill>
                    <a:schemeClr val="bg2"/>
                  </a:solidFill>
                </a:rPr>
                <a:t>Vehicle Data</a:t>
              </a:r>
            </a:p>
          </p:txBody>
        </p:sp>
      </p:grpSp>
      <p:cxnSp>
        <p:nvCxnSpPr>
          <p:cNvPr id="121" name="Connector: Elbow 120">
            <a:extLst>
              <a:ext uri="{FF2B5EF4-FFF2-40B4-BE49-F238E27FC236}">
                <a16:creationId xmlns:a16="http://schemas.microsoft.com/office/drawing/2014/main" id="{881830BA-AE80-45EA-BF34-C1B7F99A3A9E}"/>
              </a:ext>
            </a:extLst>
          </p:cNvPr>
          <p:cNvCxnSpPr>
            <a:cxnSpLocks/>
            <a:stCxn id="120" idx="2"/>
            <a:endCxn id="90" idx="0"/>
          </p:cNvCxnSpPr>
          <p:nvPr/>
        </p:nvCxnSpPr>
        <p:spPr>
          <a:xfrm rot="16200000" flipH="1">
            <a:off x="7517899" y="4077189"/>
            <a:ext cx="1492449" cy="1472943"/>
          </a:xfrm>
          <a:prstGeom prst="bentConnector3">
            <a:avLst>
              <a:gd name="adj1" fmla="val 77230"/>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Arrow: Left-Right 122">
            <a:extLst>
              <a:ext uri="{FF2B5EF4-FFF2-40B4-BE49-F238E27FC236}">
                <a16:creationId xmlns:a16="http://schemas.microsoft.com/office/drawing/2014/main" id="{BE670DF8-1F81-4194-9AEB-CB9BFB86CDD8}"/>
              </a:ext>
            </a:extLst>
          </p:cNvPr>
          <p:cNvSpPr/>
          <p:nvPr/>
        </p:nvSpPr>
        <p:spPr>
          <a:xfrm>
            <a:off x="5080802" y="6453961"/>
            <a:ext cx="7025762" cy="339387"/>
          </a:xfrm>
          <a:prstGeom prst="leftRightArrow">
            <a:avLst>
              <a:gd name="adj1" fmla="val 100000"/>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pic>
        <p:nvPicPr>
          <p:cNvPr id="124" name="Picture 6" descr="Amazon Web Services launches cloud training program in Senegal, Rwanda and  DRC – ANA">
            <a:extLst>
              <a:ext uri="{FF2B5EF4-FFF2-40B4-BE49-F238E27FC236}">
                <a16:creationId xmlns:a16="http://schemas.microsoft.com/office/drawing/2014/main" id="{F74C5DAC-8EC6-49F2-A529-0B261391FC2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216" t="24191" r="10936" b="22072"/>
          <a:stretch/>
        </p:blipFill>
        <p:spPr bwMode="auto">
          <a:xfrm>
            <a:off x="8031904" y="6489043"/>
            <a:ext cx="629619" cy="24801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 descr="Jupyter, logo Free Icon - Icon-Icons.com">
            <a:extLst>
              <a:ext uri="{FF2B5EF4-FFF2-40B4-BE49-F238E27FC236}">
                <a16:creationId xmlns:a16="http://schemas.microsoft.com/office/drawing/2014/main" id="{9664B3C4-BAC4-4BC9-B51B-4CD6AA91F60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1545" r="4286" b="10601"/>
          <a:stretch/>
        </p:blipFill>
        <p:spPr bwMode="auto">
          <a:xfrm>
            <a:off x="11307351" y="5097421"/>
            <a:ext cx="655949" cy="266775"/>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2D215F79-27CB-4124-B398-05114EBCBBFB}"/>
              </a:ext>
            </a:extLst>
          </p:cNvPr>
          <p:cNvGrpSpPr/>
          <p:nvPr/>
        </p:nvGrpSpPr>
        <p:grpSpPr>
          <a:xfrm>
            <a:off x="9921095" y="3226285"/>
            <a:ext cx="2093482" cy="2164384"/>
            <a:chOff x="2572148" y="2724060"/>
            <a:chExt cx="2093482" cy="1845524"/>
          </a:xfrm>
        </p:grpSpPr>
        <p:sp>
          <p:nvSpPr>
            <p:cNvPr id="127" name="Rectangle: Rounded Corners 126">
              <a:extLst>
                <a:ext uri="{FF2B5EF4-FFF2-40B4-BE49-F238E27FC236}">
                  <a16:creationId xmlns:a16="http://schemas.microsoft.com/office/drawing/2014/main" id="{788A396A-DBCE-4A26-AFCF-3EBCF6889B7B}"/>
                </a:ext>
              </a:extLst>
            </p:cNvPr>
            <p:cNvSpPr/>
            <p:nvPr/>
          </p:nvSpPr>
          <p:spPr>
            <a:xfrm>
              <a:off x="2572148" y="2813285"/>
              <a:ext cx="2093482" cy="1756299"/>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sp>
          <p:nvSpPr>
            <p:cNvPr id="128" name="TextBox 127">
              <a:extLst>
                <a:ext uri="{FF2B5EF4-FFF2-40B4-BE49-F238E27FC236}">
                  <a16:creationId xmlns:a16="http://schemas.microsoft.com/office/drawing/2014/main" id="{876B5115-89FA-411B-B028-754E94BBEB16}"/>
                </a:ext>
              </a:extLst>
            </p:cNvPr>
            <p:cNvSpPr txBox="1"/>
            <p:nvPr/>
          </p:nvSpPr>
          <p:spPr>
            <a:xfrm>
              <a:off x="3494350" y="2724060"/>
              <a:ext cx="1044000" cy="170583"/>
            </a:xfrm>
            <a:prstGeom prst="rect">
              <a:avLst/>
            </a:prstGeom>
            <a:solidFill>
              <a:srgbClr val="1B1B1C"/>
            </a:solidFill>
          </p:spPr>
          <p:txBody>
            <a:bodyPr wrap="square" rtlCol="0">
              <a:spAutoFit/>
            </a:bodyPr>
            <a:lstStyle/>
            <a:p>
              <a:pPr algn="r"/>
              <a:r>
                <a:rPr lang="en-GB" sz="700" dirty="0">
                  <a:solidFill>
                    <a:schemeClr val="bg2"/>
                  </a:solidFill>
                </a:rPr>
                <a:t>SageMaker Notebook</a:t>
              </a:r>
            </a:p>
          </p:txBody>
        </p:sp>
      </p:grpSp>
      <p:sp>
        <p:nvSpPr>
          <p:cNvPr id="129" name="TextBox 128">
            <a:extLst>
              <a:ext uri="{FF2B5EF4-FFF2-40B4-BE49-F238E27FC236}">
                <a16:creationId xmlns:a16="http://schemas.microsoft.com/office/drawing/2014/main" id="{FBCA4DB1-D193-4505-AAC3-9D5FBC8F6BC8}"/>
              </a:ext>
            </a:extLst>
          </p:cNvPr>
          <p:cNvSpPr txBox="1"/>
          <p:nvPr/>
        </p:nvSpPr>
        <p:spPr>
          <a:xfrm>
            <a:off x="10111071" y="3388985"/>
            <a:ext cx="985083" cy="200055"/>
          </a:xfrm>
          <a:prstGeom prst="rect">
            <a:avLst/>
          </a:prstGeom>
          <a:solidFill>
            <a:srgbClr val="1B1B1C"/>
          </a:solidFill>
        </p:spPr>
        <p:txBody>
          <a:bodyPr wrap="square" rtlCol="0">
            <a:spAutoFit/>
          </a:bodyPr>
          <a:lstStyle/>
          <a:p>
            <a:pPr algn="ctr"/>
            <a:r>
              <a:rPr lang="en-GB" sz="700" dirty="0">
                <a:solidFill>
                  <a:schemeClr val="bg2"/>
                </a:solidFill>
              </a:rPr>
              <a:t>Model training script</a:t>
            </a:r>
          </a:p>
        </p:txBody>
      </p:sp>
      <p:sp>
        <p:nvSpPr>
          <p:cNvPr id="130" name="TextBox 129">
            <a:extLst>
              <a:ext uri="{FF2B5EF4-FFF2-40B4-BE49-F238E27FC236}">
                <a16:creationId xmlns:a16="http://schemas.microsoft.com/office/drawing/2014/main" id="{BC7224CE-21C5-465E-A6AC-D3D3004C02DF}"/>
              </a:ext>
            </a:extLst>
          </p:cNvPr>
          <p:cNvSpPr txBox="1"/>
          <p:nvPr/>
        </p:nvSpPr>
        <p:spPr>
          <a:xfrm>
            <a:off x="10220883" y="3628953"/>
            <a:ext cx="654346" cy="184666"/>
          </a:xfrm>
          <a:prstGeom prst="rect">
            <a:avLst/>
          </a:prstGeom>
          <a:noFill/>
        </p:spPr>
        <p:txBody>
          <a:bodyPr wrap="none" rtlCol="0">
            <a:spAutoFit/>
          </a:bodyPr>
          <a:lstStyle/>
          <a:p>
            <a:pPr algn="ctr"/>
            <a:r>
              <a:rPr lang="en-GB" sz="600" dirty="0">
                <a:solidFill>
                  <a:schemeClr val="bg2"/>
                </a:solidFill>
              </a:rPr>
              <a:t>1.Initialisation</a:t>
            </a:r>
          </a:p>
        </p:txBody>
      </p:sp>
      <p:sp>
        <p:nvSpPr>
          <p:cNvPr id="131" name="TextBox 130">
            <a:extLst>
              <a:ext uri="{FF2B5EF4-FFF2-40B4-BE49-F238E27FC236}">
                <a16:creationId xmlns:a16="http://schemas.microsoft.com/office/drawing/2014/main" id="{48517D1E-B8F3-4A3E-9EE7-A96351B23CC0}"/>
              </a:ext>
            </a:extLst>
          </p:cNvPr>
          <p:cNvSpPr txBox="1"/>
          <p:nvPr/>
        </p:nvSpPr>
        <p:spPr>
          <a:xfrm>
            <a:off x="10134321" y="3941499"/>
            <a:ext cx="827471" cy="184666"/>
          </a:xfrm>
          <a:prstGeom prst="rect">
            <a:avLst/>
          </a:prstGeom>
          <a:noFill/>
        </p:spPr>
        <p:txBody>
          <a:bodyPr wrap="none" rtlCol="0">
            <a:spAutoFit/>
          </a:bodyPr>
          <a:lstStyle/>
          <a:p>
            <a:pPr algn="ctr"/>
            <a:r>
              <a:rPr lang="en-GB" sz="600" dirty="0">
                <a:solidFill>
                  <a:schemeClr val="bg2"/>
                </a:solidFill>
              </a:rPr>
              <a:t>2. Model Estimator</a:t>
            </a:r>
          </a:p>
        </p:txBody>
      </p:sp>
      <p:sp>
        <p:nvSpPr>
          <p:cNvPr id="132" name="TextBox 131">
            <a:extLst>
              <a:ext uri="{FF2B5EF4-FFF2-40B4-BE49-F238E27FC236}">
                <a16:creationId xmlns:a16="http://schemas.microsoft.com/office/drawing/2014/main" id="{33E7CF7E-89CD-4318-B701-24FE176B1CF1}"/>
              </a:ext>
            </a:extLst>
          </p:cNvPr>
          <p:cNvSpPr txBox="1"/>
          <p:nvPr/>
        </p:nvSpPr>
        <p:spPr>
          <a:xfrm>
            <a:off x="10162374" y="4260395"/>
            <a:ext cx="771365" cy="184666"/>
          </a:xfrm>
          <a:prstGeom prst="rect">
            <a:avLst/>
          </a:prstGeom>
          <a:noFill/>
        </p:spPr>
        <p:txBody>
          <a:bodyPr wrap="none" rtlCol="0">
            <a:spAutoFit/>
          </a:bodyPr>
          <a:lstStyle/>
          <a:p>
            <a:pPr algn="ctr"/>
            <a:r>
              <a:rPr lang="en-GB" sz="600" dirty="0">
                <a:solidFill>
                  <a:schemeClr val="bg2"/>
                </a:solidFill>
              </a:rPr>
              <a:t>3. Fitting process</a:t>
            </a:r>
          </a:p>
        </p:txBody>
      </p:sp>
      <p:cxnSp>
        <p:nvCxnSpPr>
          <p:cNvPr id="133" name="Straight Arrow Connector 132">
            <a:extLst>
              <a:ext uri="{FF2B5EF4-FFF2-40B4-BE49-F238E27FC236}">
                <a16:creationId xmlns:a16="http://schemas.microsoft.com/office/drawing/2014/main" id="{B861D8D0-6ED5-4378-891C-0185404771CC}"/>
              </a:ext>
            </a:extLst>
          </p:cNvPr>
          <p:cNvCxnSpPr>
            <a:cxnSpLocks/>
            <a:stCxn id="130" idx="2"/>
            <a:endCxn id="131" idx="0"/>
          </p:cNvCxnSpPr>
          <p:nvPr/>
        </p:nvCxnSpPr>
        <p:spPr>
          <a:xfrm>
            <a:off x="10548056" y="3813619"/>
            <a:ext cx="1" cy="12788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3BA918C-CACB-4176-B46D-CD32084D7D96}"/>
              </a:ext>
            </a:extLst>
          </p:cNvPr>
          <p:cNvCxnSpPr>
            <a:cxnSpLocks/>
            <a:stCxn id="131" idx="2"/>
            <a:endCxn id="132" idx="0"/>
          </p:cNvCxnSpPr>
          <p:nvPr/>
        </p:nvCxnSpPr>
        <p:spPr>
          <a:xfrm>
            <a:off x="10548057" y="4126165"/>
            <a:ext cx="0" cy="13423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Folded Corner 134">
            <a:extLst>
              <a:ext uri="{FF2B5EF4-FFF2-40B4-BE49-F238E27FC236}">
                <a16:creationId xmlns:a16="http://schemas.microsoft.com/office/drawing/2014/main" id="{1AC330B5-F09A-4CB7-A107-9731FCF90F48}"/>
              </a:ext>
            </a:extLst>
          </p:cNvPr>
          <p:cNvSpPr/>
          <p:nvPr/>
        </p:nvSpPr>
        <p:spPr>
          <a:xfrm flipH="1" flipV="1">
            <a:off x="10048803" y="3566420"/>
            <a:ext cx="985083" cy="1716260"/>
          </a:xfrm>
          <a:prstGeom prst="foldedCorner">
            <a:avLst>
              <a:gd name="adj" fmla="val 24463"/>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36" name="TextBox 135">
            <a:extLst>
              <a:ext uri="{FF2B5EF4-FFF2-40B4-BE49-F238E27FC236}">
                <a16:creationId xmlns:a16="http://schemas.microsoft.com/office/drawing/2014/main" id="{9BCC93E6-9B17-46EF-BBA8-40AE729FDCE8}"/>
              </a:ext>
            </a:extLst>
          </p:cNvPr>
          <p:cNvSpPr txBox="1"/>
          <p:nvPr/>
        </p:nvSpPr>
        <p:spPr>
          <a:xfrm>
            <a:off x="10292216" y="4579291"/>
            <a:ext cx="511680" cy="184666"/>
          </a:xfrm>
          <a:prstGeom prst="rect">
            <a:avLst/>
          </a:prstGeom>
          <a:noFill/>
        </p:spPr>
        <p:txBody>
          <a:bodyPr wrap="none" rtlCol="0">
            <a:spAutoFit/>
          </a:bodyPr>
          <a:lstStyle/>
          <a:p>
            <a:pPr algn="ctr"/>
            <a:r>
              <a:rPr lang="en-GB" sz="600" dirty="0">
                <a:solidFill>
                  <a:schemeClr val="bg2"/>
                </a:solidFill>
              </a:rPr>
              <a:t>4. Deploy</a:t>
            </a:r>
          </a:p>
        </p:txBody>
      </p:sp>
      <p:cxnSp>
        <p:nvCxnSpPr>
          <p:cNvPr id="137" name="Straight Arrow Connector 136">
            <a:extLst>
              <a:ext uri="{FF2B5EF4-FFF2-40B4-BE49-F238E27FC236}">
                <a16:creationId xmlns:a16="http://schemas.microsoft.com/office/drawing/2014/main" id="{B7F2E571-C3CE-47A7-B5C1-6D1EEB33E561}"/>
              </a:ext>
            </a:extLst>
          </p:cNvPr>
          <p:cNvCxnSpPr>
            <a:cxnSpLocks/>
            <a:stCxn id="132" idx="2"/>
            <a:endCxn id="136" idx="0"/>
          </p:cNvCxnSpPr>
          <p:nvPr/>
        </p:nvCxnSpPr>
        <p:spPr>
          <a:xfrm flipH="1">
            <a:off x="10548056" y="4445061"/>
            <a:ext cx="1" cy="13423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0EF966F-7927-48C9-9628-89861446DA01}"/>
              </a:ext>
            </a:extLst>
          </p:cNvPr>
          <p:cNvSpPr txBox="1"/>
          <p:nvPr/>
        </p:nvSpPr>
        <p:spPr>
          <a:xfrm>
            <a:off x="10288014" y="4910886"/>
            <a:ext cx="520084" cy="276999"/>
          </a:xfrm>
          <a:prstGeom prst="rect">
            <a:avLst/>
          </a:prstGeom>
          <a:noFill/>
        </p:spPr>
        <p:txBody>
          <a:bodyPr wrap="square" rtlCol="0">
            <a:spAutoFit/>
          </a:bodyPr>
          <a:lstStyle/>
          <a:p>
            <a:pPr algn="ctr"/>
            <a:r>
              <a:rPr lang="en-GB" sz="600" dirty="0">
                <a:solidFill>
                  <a:schemeClr val="bg2"/>
                </a:solidFill>
              </a:rPr>
              <a:t>5. Create Endpoint</a:t>
            </a:r>
          </a:p>
        </p:txBody>
      </p:sp>
      <p:cxnSp>
        <p:nvCxnSpPr>
          <p:cNvPr id="139" name="Straight Arrow Connector 138">
            <a:extLst>
              <a:ext uri="{FF2B5EF4-FFF2-40B4-BE49-F238E27FC236}">
                <a16:creationId xmlns:a16="http://schemas.microsoft.com/office/drawing/2014/main" id="{85797868-D392-4E6F-838F-4F7F59A584E4}"/>
              </a:ext>
            </a:extLst>
          </p:cNvPr>
          <p:cNvCxnSpPr>
            <a:cxnSpLocks/>
            <a:stCxn id="136" idx="2"/>
            <a:endCxn id="138" idx="0"/>
          </p:cNvCxnSpPr>
          <p:nvPr/>
        </p:nvCxnSpPr>
        <p:spPr>
          <a:xfrm>
            <a:off x="10548056" y="4763957"/>
            <a:ext cx="0" cy="146929"/>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50C6CA19-9385-4E70-B762-07CDF6A5683D}"/>
              </a:ext>
            </a:extLst>
          </p:cNvPr>
          <p:cNvGrpSpPr/>
          <p:nvPr/>
        </p:nvGrpSpPr>
        <p:grpSpPr>
          <a:xfrm>
            <a:off x="11022453" y="3390795"/>
            <a:ext cx="1044000" cy="837015"/>
            <a:chOff x="261309" y="1523480"/>
            <a:chExt cx="1044000" cy="837015"/>
          </a:xfrm>
        </p:grpSpPr>
        <p:sp>
          <p:nvSpPr>
            <p:cNvPr id="141" name="TextBox 140">
              <a:extLst>
                <a:ext uri="{FF2B5EF4-FFF2-40B4-BE49-F238E27FC236}">
                  <a16:creationId xmlns:a16="http://schemas.microsoft.com/office/drawing/2014/main" id="{3750B822-3C6D-4054-83B7-F61BE00CE1EF}"/>
                </a:ext>
              </a:extLst>
            </p:cNvPr>
            <p:cNvSpPr txBox="1"/>
            <p:nvPr/>
          </p:nvSpPr>
          <p:spPr>
            <a:xfrm>
              <a:off x="261309" y="1523480"/>
              <a:ext cx="1044000" cy="200055"/>
            </a:xfrm>
            <a:prstGeom prst="rect">
              <a:avLst/>
            </a:prstGeom>
            <a:noFill/>
          </p:spPr>
          <p:txBody>
            <a:bodyPr wrap="square" rtlCol="0">
              <a:spAutoFit/>
            </a:bodyPr>
            <a:lstStyle/>
            <a:p>
              <a:r>
                <a:rPr lang="en-GB" sz="700" dirty="0">
                  <a:solidFill>
                    <a:schemeClr val="bg2"/>
                  </a:solidFill>
                </a:rPr>
                <a:t>Model training script</a:t>
              </a:r>
            </a:p>
          </p:txBody>
        </p:sp>
        <p:grpSp>
          <p:nvGrpSpPr>
            <p:cNvPr id="142" name="Group 141">
              <a:extLst>
                <a:ext uri="{FF2B5EF4-FFF2-40B4-BE49-F238E27FC236}">
                  <a16:creationId xmlns:a16="http://schemas.microsoft.com/office/drawing/2014/main" id="{041887A1-3489-4966-A7C5-EAAE320FA9AE}"/>
                </a:ext>
              </a:extLst>
            </p:cNvPr>
            <p:cNvGrpSpPr/>
            <p:nvPr/>
          </p:nvGrpSpPr>
          <p:grpSpPr>
            <a:xfrm>
              <a:off x="309814" y="1716375"/>
              <a:ext cx="878767" cy="644120"/>
              <a:chOff x="3907651" y="1884767"/>
              <a:chExt cx="878767" cy="644120"/>
            </a:xfrm>
          </p:grpSpPr>
          <p:sp>
            <p:nvSpPr>
              <p:cNvPr id="143" name="TextBox 142">
                <a:extLst>
                  <a:ext uri="{FF2B5EF4-FFF2-40B4-BE49-F238E27FC236}">
                    <a16:creationId xmlns:a16="http://schemas.microsoft.com/office/drawing/2014/main" id="{89C27785-FD16-48AE-952D-B4DC0A480B37}"/>
                  </a:ext>
                </a:extLst>
              </p:cNvPr>
              <p:cNvSpPr txBox="1"/>
              <p:nvPr/>
            </p:nvSpPr>
            <p:spPr>
              <a:xfrm>
                <a:off x="4031082" y="1941926"/>
                <a:ext cx="631904" cy="184666"/>
              </a:xfrm>
              <a:prstGeom prst="rect">
                <a:avLst/>
              </a:prstGeom>
              <a:noFill/>
            </p:spPr>
            <p:txBody>
              <a:bodyPr wrap="none" rtlCol="0">
                <a:spAutoFit/>
              </a:bodyPr>
              <a:lstStyle/>
              <a:p>
                <a:r>
                  <a:rPr lang="en-GB" sz="600" dirty="0">
                    <a:solidFill>
                      <a:schemeClr val="bg2"/>
                    </a:solidFill>
                  </a:rPr>
                  <a:t>Prepare data</a:t>
                </a:r>
              </a:p>
            </p:txBody>
          </p:sp>
          <p:sp>
            <p:nvSpPr>
              <p:cNvPr id="144" name="TextBox 143">
                <a:extLst>
                  <a:ext uri="{FF2B5EF4-FFF2-40B4-BE49-F238E27FC236}">
                    <a16:creationId xmlns:a16="http://schemas.microsoft.com/office/drawing/2014/main" id="{1F6B476F-675C-4A52-B91B-CE4004E8BE6D}"/>
                  </a:ext>
                </a:extLst>
              </p:cNvPr>
              <p:cNvSpPr txBox="1"/>
              <p:nvPr/>
            </p:nvSpPr>
            <p:spPr>
              <a:xfrm>
                <a:off x="3907651" y="2126144"/>
                <a:ext cx="878767" cy="184666"/>
              </a:xfrm>
              <a:prstGeom prst="rect">
                <a:avLst/>
              </a:prstGeom>
              <a:noFill/>
            </p:spPr>
            <p:txBody>
              <a:bodyPr wrap="none" rtlCol="0">
                <a:spAutoFit/>
              </a:bodyPr>
              <a:lstStyle/>
              <a:p>
                <a:r>
                  <a:rPr lang="en-GB" sz="600" dirty="0">
                    <a:solidFill>
                      <a:schemeClr val="bg2"/>
                    </a:solidFill>
                  </a:rPr>
                  <a:t>Feature engineering</a:t>
                </a:r>
              </a:p>
            </p:txBody>
          </p:sp>
          <p:sp>
            <p:nvSpPr>
              <p:cNvPr id="145" name="TextBox 144">
                <a:extLst>
                  <a:ext uri="{FF2B5EF4-FFF2-40B4-BE49-F238E27FC236}">
                    <a16:creationId xmlns:a16="http://schemas.microsoft.com/office/drawing/2014/main" id="{F91F83FE-DFE1-41B3-BCE4-86C309814C8F}"/>
                  </a:ext>
                </a:extLst>
              </p:cNvPr>
              <p:cNvSpPr txBox="1"/>
              <p:nvPr/>
            </p:nvSpPr>
            <p:spPr>
              <a:xfrm>
                <a:off x="4003831" y="2310364"/>
                <a:ext cx="686406" cy="184666"/>
              </a:xfrm>
              <a:prstGeom prst="rect">
                <a:avLst/>
              </a:prstGeom>
              <a:noFill/>
            </p:spPr>
            <p:txBody>
              <a:bodyPr wrap="none" rtlCol="0">
                <a:spAutoFit/>
              </a:bodyPr>
              <a:lstStyle/>
              <a:p>
                <a:r>
                  <a:rPr lang="en-GB" sz="600" dirty="0">
                    <a:solidFill>
                      <a:schemeClr val="bg2"/>
                    </a:solidFill>
                  </a:rPr>
                  <a:t>Fitting process</a:t>
                </a:r>
              </a:p>
            </p:txBody>
          </p:sp>
          <p:cxnSp>
            <p:nvCxnSpPr>
              <p:cNvPr id="146" name="Straight Arrow Connector 145">
                <a:extLst>
                  <a:ext uri="{FF2B5EF4-FFF2-40B4-BE49-F238E27FC236}">
                    <a16:creationId xmlns:a16="http://schemas.microsoft.com/office/drawing/2014/main" id="{71C95AAB-0A0F-4513-B1BC-F4E41F1653E5}"/>
                  </a:ext>
                </a:extLst>
              </p:cNvPr>
              <p:cNvCxnSpPr>
                <a:cxnSpLocks/>
              </p:cNvCxnSpPr>
              <p:nvPr/>
            </p:nvCxnSpPr>
            <p:spPr>
              <a:xfrm>
                <a:off x="4347034" y="2072368"/>
                <a:ext cx="1" cy="10800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BDA3A05-630F-4A69-AF4C-CD8784E26B98}"/>
                  </a:ext>
                </a:extLst>
              </p:cNvPr>
              <p:cNvCxnSpPr>
                <a:cxnSpLocks/>
              </p:cNvCxnSpPr>
              <p:nvPr/>
            </p:nvCxnSpPr>
            <p:spPr>
              <a:xfrm>
                <a:off x="4347034" y="2256586"/>
                <a:ext cx="1" cy="10800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Folded Corner 147">
                <a:extLst>
                  <a:ext uri="{FF2B5EF4-FFF2-40B4-BE49-F238E27FC236}">
                    <a16:creationId xmlns:a16="http://schemas.microsoft.com/office/drawing/2014/main" id="{C5A5C460-8BE7-487B-8F83-5E723F6CF6D3}"/>
                  </a:ext>
                </a:extLst>
              </p:cNvPr>
              <p:cNvSpPr/>
              <p:nvPr/>
            </p:nvSpPr>
            <p:spPr>
              <a:xfrm flipH="1" flipV="1">
                <a:off x="3955741" y="1884767"/>
                <a:ext cx="782587" cy="644120"/>
              </a:xfrm>
              <a:prstGeom prst="foldedCorner">
                <a:avLst>
                  <a:gd name="adj" fmla="val 24463"/>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grpSp>
      </p:grpSp>
      <p:cxnSp>
        <p:nvCxnSpPr>
          <p:cNvPr id="149" name="Connector: Elbow 148">
            <a:extLst>
              <a:ext uri="{FF2B5EF4-FFF2-40B4-BE49-F238E27FC236}">
                <a16:creationId xmlns:a16="http://schemas.microsoft.com/office/drawing/2014/main" id="{9421B43A-2845-4942-99F3-52231476D556}"/>
              </a:ext>
            </a:extLst>
          </p:cNvPr>
          <p:cNvCxnSpPr>
            <a:cxnSpLocks/>
            <a:stCxn id="162" idx="2"/>
            <a:endCxn id="132" idx="1"/>
          </p:cNvCxnSpPr>
          <p:nvPr/>
        </p:nvCxnSpPr>
        <p:spPr>
          <a:xfrm rot="16200000" flipH="1">
            <a:off x="9486147" y="3676501"/>
            <a:ext cx="279200" cy="1073253"/>
          </a:xfrm>
          <a:prstGeom prst="bentConnector2">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CD7FE8C-40DA-4759-90F0-92E5A26EB2B2}"/>
              </a:ext>
            </a:extLst>
          </p:cNvPr>
          <p:cNvGrpSpPr/>
          <p:nvPr/>
        </p:nvGrpSpPr>
        <p:grpSpPr>
          <a:xfrm>
            <a:off x="10173921" y="5573850"/>
            <a:ext cx="783773" cy="816489"/>
            <a:chOff x="4027508" y="3246165"/>
            <a:chExt cx="783773" cy="816489"/>
          </a:xfrm>
        </p:grpSpPr>
        <p:pic>
          <p:nvPicPr>
            <p:cNvPr id="151" name="Picture 150">
              <a:extLst>
                <a:ext uri="{FF2B5EF4-FFF2-40B4-BE49-F238E27FC236}">
                  <a16:creationId xmlns:a16="http://schemas.microsoft.com/office/drawing/2014/main" id="{AD08E6CF-5EF4-4D1E-AEBB-4FC70B36022E}"/>
                </a:ext>
              </a:extLst>
            </p:cNvPr>
            <p:cNvPicPr>
              <a:picLocks noChangeAspect="1"/>
            </p:cNvPicPr>
            <p:nvPr/>
          </p:nvPicPr>
          <p:blipFill>
            <a:blip r:embed="rId12"/>
            <a:stretch>
              <a:fillRect/>
            </a:stretch>
          </p:blipFill>
          <p:spPr>
            <a:xfrm>
              <a:off x="4150418" y="3246165"/>
              <a:ext cx="511952" cy="558493"/>
            </a:xfrm>
            <a:prstGeom prst="rect">
              <a:avLst/>
            </a:prstGeom>
          </p:spPr>
        </p:pic>
        <p:sp>
          <p:nvSpPr>
            <p:cNvPr id="152" name="TextBox 151">
              <a:extLst>
                <a:ext uri="{FF2B5EF4-FFF2-40B4-BE49-F238E27FC236}">
                  <a16:creationId xmlns:a16="http://schemas.microsoft.com/office/drawing/2014/main" id="{F6BCA909-F1CE-4C88-ABBD-4CB65FFE8BDB}"/>
                </a:ext>
              </a:extLst>
            </p:cNvPr>
            <p:cNvSpPr txBox="1"/>
            <p:nvPr/>
          </p:nvSpPr>
          <p:spPr>
            <a:xfrm>
              <a:off x="4027508" y="3739489"/>
              <a:ext cx="783773" cy="323165"/>
            </a:xfrm>
            <a:prstGeom prst="rect">
              <a:avLst/>
            </a:prstGeom>
            <a:noFill/>
          </p:spPr>
          <p:txBody>
            <a:bodyPr wrap="square" rtlCol="0">
              <a:spAutoFit/>
            </a:bodyPr>
            <a:lstStyle/>
            <a:p>
              <a:pPr algn="ctr"/>
              <a:r>
                <a:rPr lang="en-GB" sz="750" dirty="0">
                  <a:solidFill>
                    <a:schemeClr val="bg2"/>
                  </a:solidFill>
                </a:rPr>
                <a:t>SageMaker Endpoint</a:t>
              </a:r>
            </a:p>
          </p:txBody>
        </p:sp>
      </p:grpSp>
      <p:cxnSp>
        <p:nvCxnSpPr>
          <p:cNvPr id="153" name="Straight Arrow Connector 152">
            <a:extLst>
              <a:ext uri="{FF2B5EF4-FFF2-40B4-BE49-F238E27FC236}">
                <a16:creationId xmlns:a16="http://schemas.microsoft.com/office/drawing/2014/main" id="{D45C1EE7-28B5-4DCF-804D-5DD0438B2DCF}"/>
              </a:ext>
            </a:extLst>
          </p:cNvPr>
          <p:cNvCxnSpPr>
            <a:cxnSpLocks/>
            <a:stCxn id="138" idx="2"/>
            <a:endCxn id="151" idx="0"/>
          </p:cNvCxnSpPr>
          <p:nvPr/>
        </p:nvCxnSpPr>
        <p:spPr>
          <a:xfrm>
            <a:off x="10548056" y="5187885"/>
            <a:ext cx="4751" cy="385965"/>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Rounded Corners 153">
            <a:extLst>
              <a:ext uri="{FF2B5EF4-FFF2-40B4-BE49-F238E27FC236}">
                <a16:creationId xmlns:a16="http://schemas.microsoft.com/office/drawing/2014/main" id="{B5FF92AC-DC42-453E-B914-E0230766CA91}"/>
              </a:ext>
            </a:extLst>
          </p:cNvPr>
          <p:cNvSpPr/>
          <p:nvPr/>
        </p:nvSpPr>
        <p:spPr>
          <a:xfrm>
            <a:off x="9792723" y="3149091"/>
            <a:ext cx="2313841" cy="3271055"/>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cxnSp>
        <p:nvCxnSpPr>
          <p:cNvPr id="155" name="Connector: Elbow 154">
            <a:extLst>
              <a:ext uri="{FF2B5EF4-FFF2-40B4-BE49-F238E27FC236}">
                <a16:creationId xmlns:a16="http://schemas.microsoft.com/office/drawing/2014/main" id="{43DAE61D-1F47-4AB7-94E7-FDCC0DB1869A}"/>
              </a:ext>
            </a:extLst>
          </p:cNvPr>
          <p:cNvCxnSpPr>
            <a:cxnSpLocks/>
            <a:stCxn id="148" idx="0"/>
            <a:endCxn id="132" idx="3"/>
          </p:cNvCxnSpPr>
          <p:nvPr/>
        </p:nvCxnSpPr>
        <p:spPr>
          <a:xfrm rot="5400000">
            <a:off x="11159581" y="4001968"/>
            <a:ext cx="124918" cy="57660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028CFC0D-81E8-44A6-9457-4F3F8B21DD09}"/>
              </a:ext>
            </a:extLst>
          </p:cNvPr>
          <p:cNvSpPr txBox="1"/>
          <p:nvPr/>
        </p:nvSpPr>
        <p:spPr>
          <a:xfrm>
            <a:off x="11265346" y="3048559"/>
            <a:ext cx="715898" cy="200055"/>
          </a:xfrm>
          <a:prstGeom prst="rect">
            <a:avLst/>
          </a:prstGeom>
          <a:solidFill>
            <a:srgbClr val="1B1B1C"/>
          </a:solidFill>
        </p:spPr>
        <p:txBody>
          <a:bodyPr wrap="square" rtlCol="0">
            <a:spAutoFit/>
          </a:bodyPr>
          <a:lstStyle/>
          <a:p>
            <a:pPr algn="r"/>
            <a:r>
              <a:rPr lang="en-GB" sz="700" dirty="0">
                <a:solidFill>
                  <a:schemeClr val="bg2"/>
                </a:solidFill>
              </a:rPr>
              <a:t>SageMaker</a:t>
            </a:r>
          </a:p>
        </p:txBody>
      </p:sp>
      <p:grpSp>
        <p:nvGrpSpPr>
          <p:cNvPr id="157" name="Group 156">
            <a:extLst>
              <a:ext uri="{FF2B5EF4-FFF2-40B4-BE49-F238E27FC236}">
                <a16:creationId xmlns:a16="http://schemas.microsoft.com/office/drawing/2014/main" id="{9B5088F9-BE92-4BB6-AED5-2BDCCBB8975A}"/>
              </a:ext>
            </a:extLst>
          </p:cNvPr>
          <p:cNvGrpSpPr/>
          <p:nvPr/>
        </p:nvGrpSpPr>
        <p:grpSpPr>
          <a:xfrm>
            <a:off x="7142770" y="3047953"/>
            <a:ext cx="2337726" cy="1185367"/>
            <a:chOff x="4612205" y="2712080"/>
            <a:chExt cx="2337726" cy="1185367"/>
          </a:xfrm>
        </p:grpSpPr>
        <p:sp>
          <p:nvSpPr>
            <p:cNvPr id="158" name="Rectangle: Rounded Corners 157">
              <a:extLst>
                <a:ext uri="{FF2B5EF4-FFF2-40B4-BE49-F238E27FC236}">
                  <a16:creationId xmlns:a16="http://schemas.microsoft.com/office/drawing/2014/main" id="{28647A24-E82C-45C7-9554-651129851102}"/>
                </a:ext>
              </a:extLst>
            </p:cNvPr>
            <p:cNvSpPr/>
            <p:nvPr/>
          </p:nvSpPr>
          <p:spPr>
            <a:xfrm>
              <a:off x="4612205" y="2813285"/>
              <a:ext cx="2337726" cy="1084162"/>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59" name="TextBox 158">
              <a:extLst>
                <a:ext uri="{FF2B5EF4-FFF2-40B4-BE49-F238E27FC236}">
                  <a16:creationId xmlns:a16="http://schemas.microsoft.com/office/drawing/2014/main" id="{E76D047C-BA89-4E77-9550-AE8E426BD381}"/>
                </a:ext>
              </a:extLst>
            </p:cNvPr>
            <p:cNvSpPr txBox="1"/>
            <p:nvPr/>
          </p:nvSpPr>
          <p:spPr>
            <a:xfrm>
              <a:off x="6264330" y="2712080"/>
              <a:ext cx="592343" cy="200055"/>
            </a:xfrm>
            <a:prstGeom prst="rect">
              <a:avLst/>
            </a:prstGeom>
            <a:solidFill>
              <a:srgbClr val="1B1B1C"/>
            </a:solidFill>
          </p:spPr>
          <p:txBody>
            <a:bodyPr wrap="square" rtlCol="0">
              <a:spAutoFit/>
            </a:bodyPr>
            <a:lstStyle/>
            <a:p>
              <a:pPr algn="r"/>
              <a:r>
                <a:rPr lang="en-GB" sz="700" dirty="0">
                  <a:solidFill>
                    <a:schemeClr val="bg2"/>
                  </a:solidFill>
                </a:rPr>
                <a:t>S3 Bucket</a:t>
              </a:r>
            </a:p>
          </p:txBody>
        </p:sp>
      </p:grpSp>
      <p:grpSp>
        <p:nvGrpSpPr>
          <p:cNvPr id="160" name="Group 159">
            <a:extLst>
              <a:ext uri="{FF2B5EF4-FFF2-40B4-BE49-F238E27FC236}">
                <a16:creationId xmlns:a16="http://schemas.microsoft.com/office/drawing/2014/main" id="{224A4E42-DFCE-49E5-B3D4-A78D226B72C0}"/>
              </a:ext>
            </a:extLst>
          </p:cNvPr>
          <p:cNvGrpSpPr/>
          <p:nvPr/>
        </p:nvGrpSpPr>
        <p:grpSpPr>
          <a:xfrm>
            <a:off x="8648355" y="3184225"/>
            <a:ext cx="842478" cy="889303"/>
            <a:chOff x="8319689" y="3149858"/>
            <a:chExt cx="842478" cy="889303"/>
          </a:xfrm>
        </p:grpSpPr>
        <p:pic>
          <p:nvPicPr>
            <p:cNvPr id="161" name="Picture 2" descr="Optimize Your AWS S3 Performance. AWS S3 provides a great performance. It…  | by Sakshi Khandelwal | AWS in Plain English">
              <a:extLst>
                <a:ext uri="{FF2B5EF4-FFF2-40B4-BE49-F238E27FC236}">
                  <a16:creationId xmlns:a16="http://schemas.microsoft.com/office/drawing/2014/main" id="{8A327DC2-914E-4027-A5BE-9DF0CE91FC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728A22ED-3DD7-470C-859D-1E1D1B9082CB}"/>
                </a:ext>
              </a:extLst>
            </p:cNvPr>
            <p:cNvSpPr txBox="1"/>
            <p:nvPr/>
          </p:nvSpPr>
          <p:spPr>
            <a:xfrm>
              <a:off x="8358742" y="3823717"/>
              <a:ext cx="803425" cy="215444"/>
            </a:xfrm>
            <a:prstGeom prst="rect">
              <a:avLst/>
            </a:prstGeom>
            <a:noFill/>
          </p:spPr>
          <p:txBody>
            <a:bodyPr wrap="none" rtlCol="0">
              <a:spAutoFit/>
            </a:bodyPr>
            <a:lstStyle/>
            <a:p>
              <a:r>
                <a:rPr lang="en-GB" sz="800" dirty="0">
                  <a:solidFill>
                    <a:schemeClr val="bg2"/>
                  </a:solidFill>
                </a:rPr>
                <a:t>Training Data</a:t>
              </a:r>
            </a:p>
          </p:txBody>
        </p:sp>
      </p:grpSp>
      <p:sp>
        <p:nvSpPr>
          <p:cNvPr id="163" name="TextBox 162">
            <a:extLst>
              <a:ext uri="{FF2B5EF4-FFF2-40B4-BE49-F238E27FC236}">
                <a16:creationId xmlns:a16="http://schemas.microsoft.com/office/drawing/2014/main" id="{86F0E9C3-B851-4ABC-BCAB-1D1033A42021}"/>
              </a:ext>
            </a:extLst>
          </p:cNvPr>
          <p:cNvSpPr txBox="1"/>
          <p:nvPr/>
        </p:nvSpPr>
        <p:spPr>
          <a:xfrm>
            <a:off x="9119321" y="4019667"/>
            <a:ext cx="429926" cy="200055"/>
          </a:xfrm>
          <a:prstGeom prst="rect">
            <a:avLst/>
          </a:prstGeom>
          <a:noFill/>
        </p:spPr>
        <p:txBody>
          <a:bodyPr wrap="none" rtlCol="0">
            <a:spAutoFit/>
          </a:bodyPr>
          <a:lstStyle/>
          <a:p>
            <a:r>
              <a:rPr lang="en-GB" sz="700" dirty="0">
                <a:solidFill>
                  <a:schemeClr val="bg2"/>
                </a:solidFill>
              </a:rPr>
              <a:t>Query</a:t>
            </a:r>
          </a:p>
        </p:txBody>
      </p:sp>
      <p:sp>
        <p:nvSpPr>
          <p:cNvPr id="164" name="TextBox 163">
            <a:extLst>
              <a:ext uri="{FF2B5EF4-FFF2-40B4-BE49-F238E27FC236}">
                <a16:creationId xmlns:a16="http://schemas.microsoft.com/office/drawing/2014/main" id="{A0D1A787-5C91-4A23-A048-86844C1D3F2C}"/>
              </a:ext>
            </a:extLst>
          </p:cNvPr>
          <p:cNvSpPr txBox="1"/>
          <p:nvPr/>
        </p:nvSpPr>
        <p:spPr>
          <a:xfrm>
            <a:off x="9021260" y="4195846"/>
            <a:ext cx="373820" cy="200055"/>
          </a:xfrm>
          <a:prstGeom prst="rect">
            <a:avLst/>
          </a:prstGeom>
          <a:noFill/>
        </p:spPr>
        <p:txBody>
          <a:bodyPr wrap="none" rtlCol="0">
            <a:spAutoFit/>
          </a:bodyPr>
          <a:lstStyle/>
          <a:p>
            <a:r>
              <a:rPr lang="en-GB" sz="700" dirty="0">
                <a:solidFill>
                  <a:schemeClr val="bg2"/>
                </a:solidFill>
              </a:rPr>
              <a:t>Data</a:t>
            </a:r>
          </a:p>
        </p:txBody>
      </p:sp>
      <p:sp>
        <p:nvSpPr>
          <p:cNvPr id="165" name="TextBox 164">
            <a:extLst>
              <a:ext uri="{FF2B5EF4-FFF2-40B4-BE49-F238E27FC236}">
                <a16:creationId xmlns:a16="http://schemas.microsoft.com/office/drawing/2014/main" id="{D614CF6C-4A1E-4FCF-8DE1-BE456070617A}"/>
              </a:ext>
            </a:extLst>
          </p:cNvPr>
          <p:cNvSpPr txBox="1"/>
          <p:nvPr/>
        </p:nvSpPr>
        <p:spPr>
          <a:xfrm>
            <a:off x="8296158" y="4504328"/>
            <a:ext cx="829073" cy="200055"/>
          </a:xfrm>
          <a:prstGeom prst="rect">
            <a:avLst/>
          </a:prstGeom>
          <a:noFill/>
        </p:spPr>
        <p:txBody>
          <a:bodyPr wrap="none" rtlCol="0">
            <a:spAutoFit/>
          </a:bodyPr>
          <a:lstStyle/>
          <a:p>
            <a:r>
              <a:rPr lang="en-GB" sz="700" dirty="0">
                <a:solidFill>
                  <a:schemeClr val="bg2"/>
                </a:solidFill>
              </a:rPr>
              <a:t>Predictor Object</a:t>
            </a:r>
          </a:p>
        </p:txBody>
      </p:sp>
      <p:sp>
        <p:nvSpPr>
          <p:cNvPr id="166" name="TextBox 165">
            <a:extLst>
              <a:ext uri="{FF2B5EF4-FFF2-40B4-BE49-F238E27FC236}">
                <a16:creationId xmlns:a16="http://schemas.microsoft.com/office/drawing/2014/main" id="{75EFFAE4-AE0D-4E4D-ABC7-2929CA4AB180}"/>
              </a:ext>
            </a:extLst>
          </p:cNvPr>
          <p:cNvSpPr txBox="1"/>
          <p:nvPr/>
        </p:nvSpPr>
        <p:spPr>
          <a:xfrm>
            <a:off x="8246987" y="4885703"/>
            <a:ext cx="829073" cy="200055"/>
          </a:xfrm>
          <a:prstGeom prst="rect">
            <a:avLst/>
          </a:prstGeom>
          <a:noFill/>
        </p:spPr>
        <p:txBody>
          <a:bodyPr wrap="none" rtlCol="0">
            <a:spAutoFit/>
          </a:bodyPr>
          <a:lstStyle/>
          <a:p>
            <a:r>
              <a:rPr lang="en-GB" sz="700" dirty="0">
                <a:solidFill>
                  <a:schemeClr val="bg2"/>
                </a:solidFill>
              </a:rPr>
              <a:t>Predictor Object</a:t>
            </a:r>
          </a:p>
        </p:txBody>
      </p:sp>
      <p:cxnSp>
        <p:nvCxnSpPr>
          <p:cNvPr id="167" name="Connector: Elbow 166">
            <a:extLst>
              <a:ext uri="{FF2B5EF4-FFF2-40B4-BE49-F238E27FC236}">
                <a16:creationId xmlns:a16="http://schemas.microsoft.com/office/drawing/2014/main" id="{E3FAE502-308F-4D9A-895C-40D7A761A7A6}"/>
              </a:ext>
            </a:extLst>
          </p:cNvPr>
          <p:cNvCxnSpPr>
            <a:cxnSpLocks/>
            <a:stCxn id="136" idx="1"/>
            <a:endCxn id="170" idx="2"/>
          </p:cNvCxnSpPr>
          <p:nvPr/>
        </p:nvCxnSpPr>
        <p:spPr>
          <a:xfrm rot="10800000">
            <a:off x="8348216" y="4067438"/>
            <a:ext cx="1944000" cy="604187"/>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953BAFBB-0B51-4989-963D-39CAD0075F13}"/>
              </a:ext>
            </a:extLst>
          </p:cNvPr>
          <p:cNvGrpSpPr/>
          <p:nvPr/>
        </p:nvGrpSpPr>
        <p:grpSpPr>
          <a:xfrm>
            <a:off x="7879913" y="3026945"/>
            <a:ext cx="870439" cy="1040492"/>
            <a:chOff x="8319689" y="2998669"/>
            <a:chExt cx="870439" cy="1040492"/>
          </a:xfrm>
        </p:grpSpPr>
        <p:pic>
          <p:nvPicPr>
            <p:cNvPr id="169" name="Picture 2" descr="Optimize Your AWS S3 Performance. AWS S3 provides a great performance. It…  | by Sakshi Khandelwal | AWS in Plain English">
              <a:extLst>
                <a:ext uri="{FF2B5EF4-FFF2-40B4-BE49-F238E27FC236}">
                  <a16:creationId xmlns:a16="http://schemas.microsoft.com/office/drawing/2014/main" id="{0E3B8A93-4EB2-4BF9-BBB3-FEAF0D49CE5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r="33324" b="39834"/>
            <a:stretch/>
          </p:blipFill>
          <p:spPr bwMode="auto">
            <a:xfrm>
              <a:off x="8319689" y="2998669"/>
              <a:ext cx="807609" cy="834099"/>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a:extLst>
                <a:ext uri="{FF2B5EF4-FFF2-40B4-BE49-F238E27FC236}">
                  <a16:creationId xmlns:a16="http://schemas.microsoft.com/office/drawing/2014/main" id="{38DFDD3B-3AD8-477C-A5F3-05D85387AD58}"/>
                </a:ext>
              </a:extLst>
            </p:cNvPr>
            <p:cNvSpPr txBox="1"/>
            <p:nvPr/>
          </p:nvSpPr>
          <p:spPr>
            <a:xfrm>
              <a:off x="8328434" y="3823717"/>
              <a:ext cx="861694" cy="215444"/>
            </a:xfrm>
            <a:prstGeom prst="rect">
              <a:avLst/>
            </a:prstGeom>
            <a:noFill/>
          </p:spPr>
          <p:txBody>
            <a:bodyPr wrap="square" rtlCol="0">
              <a:spAutoFit/>
            </a:bodyPr>
            <a:lstStyle/>
            <a:p>
              <a:pPr algn="ctr"/>
              <a:r>
                <a:rPr lang="en-GB" sz="800" dirty="0">
                  <a:solidFill>
                    <a:schemeClr val="bg2"/>
                  </a:solidFill>
                </a:rPr>
                <a:t>Model Artifacts</a:t>
              </a:r>
            </a:p>
          </p:txBody>
        </p:sp>
      </p:grpSp>
      <p:cxnSp>
        <p:nvCxnSpPr>
          <p:cNvPr id="171" name="Connector: Elbow 170">
            <a:extLst>
              <a:ext uri="{FF2B5EF4-FFF2-40B4-BE49-F238E27FC236}">
                <a16:creationId xmlns:a16="http://schemas.microsoft.com/office/drawing/2014/main" id="{8E3349E7-35D3-4ED7-ABDA-8ED7823B909D}"/>
              </a:ext>
            </a:extLst>
          </p:cNvPr>
          <p:cNvCxnSpPr>
            <a:cxnSpLocks/>
          </p:cNvCxnSpPr>
          <p:nvPr/>
        </p:nvCxnSpPr>
        <p:spPr>
          <a:xfrm rot="16200000" flipH="1">
            <a:off x="8811130" y="3550410"/>
            <a:ext cx="981949" cy="2016000"/>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2" name="Content Placeholder 1">
            <a:extLst>
              <a:ext uri="{FF2B5EF4-FFF2-40B4-BE49-F238E27FC236}">
                <a16:creationId xmlns:a16="http://schemas.microsoft.com/office/drawing/2014/main" id="{CAAA53AD-1BB5-4DE8-B01F-623DD429B1C4}"/>
              </a:ext>
            </a:extLst>
          </p:cNvPr>
          <p:cNvSpPr txBox="1">
            <a:spLocks/>
          </p:cNvSpPr>
          <p:nvPr/>
        </p:nvSpPr>
        <p:spPr>
          <a:xfrm>
            <a:off x="211210" y="199066"/>
            <a:ext cx="11632838" cy="214598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A calibration and controls department project to investigate the benefits of cloud computing to reduce the vehicle development process</a:t>
            </a:r>
          </a:p>
          <a:p>
            <a:r>
              <a:rPr lang="en-GB" sz="1600" dirty="0"/>
              <a:t>We performed various activities on the cloud such as optimisation, fleet processing and modelling</a:t>
            </a:r>
          </a:p>
          <a:p>
            <a:r>
              <a:rPr lang="en-GB" sz="1600" dirty="0"/>
              <a:t>One of my tasks is to investigate how we can create a machine learning models from vehicle data and detect anomalies in real-time within the cloud platform</a:t>
            </a:r>
          </a:p>
          <a:p>
            <a:r>
              <a:rPr lang="en-GB" sz="1600" dirty="0"/>
              <a:t>AWS S3 bucket is an object storage service and is a type of data lake</a:t>
            </a:r>
          </a:p>
          <a:p>
            <a:r>
              <a:rPr lang="en-GB" sz="1600" dirty="0" err="1"/>
              <a:t>SageMaker</a:t>
            </a:r>
            <a:r>
              <a:rPr lang="en-GB" sz="1600" dirty="0"/>
              <a:t> is a machine learning platform to create and train models, handle deployment, data processing at scale, prepare automated workflow (CI/CD), and many more</a:t>
            </a:r>
          </a:p>
          <a:p>
            <a:r>
              <a:rPr lang="en-GB" sz="1600" dirty="0"/>
              <a:t>An anomaly detection model was trained in </a:t>
            </a:r>
            <a:r>
              <a:rPr lang="en-GB" sz="1600" dirty="0" err="1"/>
              <a:t>SageMaker</a:t>
            </a:r>
            <a:r>
              <a:rPr lang="en-GB" sz="1600" dirty="0"/>
              <a:t> using </a:t>
            </a:r>
            <a:r>
              <a:rPr lang="en-GB" sz="1600" dirty="0" err="1"/>
              <a:t>Jupyter</a:t>
            </a:r>
            <a:r>
              <a:rPr lang="en-GB" sz="1600" dirty="0"/>
              <a:t> Notebook and </a:t>
            </a:r>
            <a:r>
              <a:rPr lang="en-GB" sz="1600" dirty="0" err="1"/>
              <a:t>SageMaker</a:t>
            </a:r>
            <a:r>
              <a:rPr lang="en-GB" sz="1600" dirty="0"/>
              <a:t> Scikit-learn estimator</a:t>
            </a:r>
          </a:p>
          <a:p>
            <a:r>
              <a:rPr lang="en-GB" sz="1600" dirty="0"/>
              <a:t>Models are deployed as “Endpoints” for real-time or batch inferences</a:t>
            </a:r>
          </a:p>
          <a:p>
            <a:endParaRPr lang="en-GB" sz="1600" dirty="0"/>
          </a:p>
          <a:p>
            <a:endParaRPr lang="en-GB" sz="1600" b="1" dirty="0"/>
          </a:p>
        </p:txBody>
      </p:sp>
      <p:sp>
        <p:nvSpPr>
          <p:cNvPr id="173" name="Content Placeholder 1">
            <a:extLst>
              <a:ext uri="{FF2B5EF4-FFF2-40B4-BE49-F238E27FC236}">
                <a16:creationId xmlns:a16="http://schemas.microsoft.com/office/drawing/2014/main" id="{AC0D1F1A-E5FD-4C78-A703-F4232444FF51}"/>
              </a:ext>
            </a:extLst>
          </p:cNvPr>
          <p:cNvSpPr txBox="1">
            <a:spLocks/>
          </p:cNvSpPr>
          <p:nvPr/>
        </p:nvSpPr>
        <p:spPr>
          <a:xfrm>
            <a:off x="211210" y="3345768"/>
            <a:ext cx="5950869" cy="214598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Client or user interact with a dashboard hosted in EC2 instance (a virtual server in AWS Cloud) with a flask and Python backend</a:t>
            </a:r>
          </a:p>
          <a:p>
            <a:r>
              <a:rPr lang="en-GB" sz="1600" dirty="0"/>
              <a:t>AWS API Gateway is the front door to the platform</a:t>
            </a:r>
          </a:p>
          <a:p>
            <a:r>
              <a:rPr lang="en-GB" sz="1600" dirty="0"/>
              <a:t>AWS Lambda is the event-drive, serverless platform that run codes</a:t>
            </a:r>
            <a:endParaRPr lang="en-GB" sz="1100" b="1" dirty="0"/>
          </a:p>
        </p:txBody>
      </p:sp>
      <p:sp>
        <p:nvSpPr>
          <p:cNvPr id="122" name="Content Placeholder 1">
            <a:extLst>
              <a:ext uri="{FF2B5EF4-FFF2-40B4-BE49-F238E27FC236}">
                <a16:creationId xmlns:a16="http://schemas.microsoft.com/office/drawing/2014/main" id="{2EDC5275-57CF-4F43-92B5-1F8815FDBC7E}"/>
              </a:ext>
            </a:extLst>
          </p:cNvPr>
          <p:cNvSpPr txBox="1">
            <a:spLocks/>
          </p:cNvSpPr>
          <p:nvPr/>
        </p:nvSpPr>
        <p:spPr>
          <a:xfrm>
            <a:off x="211210" y="5101713"/>
            <a:ext cx="3642231" cy="141402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Lambda sends payload (input data) to </a:t>
            </a:r>
            <a:r>
              <a:rPr lang="en-GB" sz="1600" dirty="0" err="1"/>
              <a:t>SageMaker</a:t>
            </a:r>
            <a:r>
              <a:rPr lang="en-GB" sz="1600" dirty="0"/>
              <a:t> Endpoint for inference and sends back the results to the dashboard</a:t>
            </a:r>
          </a:p>
          <a:p>
            <a:endParaRPr lang="en-GB" sz="1100" b="1" dirty="0"/>
          </a:p>
        </p:txBody>
      </p:sp>
    </p:spTree>
    <p:custDataLst>
      <p:tags r:id="rId1"/>
    </p:custDataLst>
    <p:extLst>
      <p:ext uri="{BB962C8B-B14F-4D97-AF65-F5344CB8AC3E}">
        <p14:creationId xmlns:p14="http://schemas.microsoft.com/office/powerpoint/2010/main" val="878825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F3F4DCED-D134-42B3-914B-2E903516310D}"/>
              </a:ext>
            </a:extLst>
          </p:cNvPr>
          <p:cNvPicPr>
            <a:picLocks noChangeAspect="1"/>
          </p:cNvPicPr>
          <p:nvPr/>
        </p:nvPicPr>
        <p:blipFill>
          <a:blip r:embed="rId3"/>
          <a:stretch>
            <a:fillRect/>
          </a:stretch>
        </p:blipFill>
        <p:spPr>
          <a:xfrm>
            <a:off x="9224369" y="1986185"/>
            <a:ext cx="2562016" cy="2061063"/>
          </a:xfrm>
          <a:prstGeom prst="rect">
            <a:avLst/>
          </a:prstGeom>
        </p:spPr>
      </p:pic>
      <p:pic>
        <p:nvPicPr>
          <p:cNvPr id="122" name="Picture 121">
            <a:extLst>
              <a:ext uri="{FF2B5EF4-FFF2-40B4-BE49-F238E27FC236}">
                <a16:creationId xmlns:a16="http://schemas.microsoft.com/office/drawing/2014/main" id="{96D99C6F-AA83-4823-8E1D-E4401875A8D0}"/>
              </a:ext>
            </a:extLst>
          </p:cNvPr>
          <p:cNvPicPr>
            <a:picLocks noChangeAspect="1"/>
          </p:cNvPicPr>
          <p:nvPr/>
        </p:nvPicPr>
        <p:blipFill>
          <a:blip r:embed="rId4"/>
          <a:stretch>
            <a:fillRect/>
          </a:stretch>
        </p:blipFill>
        <p:spPr>
          <a:xfrm>
            <a:off x="9229811" y="4428355"/>
            <a:ext cx="2556574" cy="2174284"/>
          </a:xfrm>
          <a:prstGeom prst="rect">
            <a:avLst/>
          </a:prstGeom>
        </p:spPr>
      </p:pic>
      <p:pic>
        <p:nvPicPr>
          <p:cNvPr id="172" name="Picture 171">
            <a:extLst>
              <a:ext uri="{FF2B5EF4-FFF2-40B4-BE49-F238E27FC236}">
                <a16:creationId xmlns:a16="http://schemas.microsoft.com/office/drawing/2014/main" id="{3120C334-BE0E-4C0B-92B3-0013F0C9EBE7}"/>
              </a:ext>
            </a:extLst>
          </p:cNvPr>
          <p:cNvPicPr>
            <a:picLocks noChangeAspect="1"/>
          </p:cNvPicPr>
          <p:nvPr/>
        </p:nvPicPr>
        <p:blipFill>
          <a:blip r:embed="rId5"/>
          <a:stretch>
            <a:fillRect/>
          </a:stretch>
        </p:blipFill>
        <p:spPr>
          <a:xfrm>
            <a:off x="717705" y="3828930"/>
            <a:ext cx="3050055" cy="2432169"/>
          </a:xfrm>
          <a:prstGeom prst="rect">
            <a:avLst/>
          </a:prstGeom>
        </p:spPr>
      </p:pic>
      <p:pic>
        <p:nvPicPr>
          <p:cNvPr id="173" name="Picture 172">
            <a:extLst>
              <a:ext uri="{FF2B5EF4-FFF2-40B4-BE49-F238E27FC236}">
                <a16:creationId xmlns:a16="http://schemas.microsoft.com/office/drawing/2014/main" id="{67319671-0435-49CE-9ED6-D6F7A4269B0D}"/>
              </a:ext>
            </a:extLst>
          </p:cNvPr>
          <p:cNvPicPr>
            <a:picLocks noChangeAspect="1"/>
          </p:cNvPicPr>
          <p:nvPr/>
        </p:nvPicPr>
        <p:blipFill>
          <a:blip r:embed="rId6"/>
          <a:stretch>
            <a:fillRect/>
          </a:stretch>
        </p:blipFill>
        <p:spPr>
          <a:xfrm>
            <a:off x="2104633" y="2807566"/>
            <a:ext cx="3109240" cy="2479364"/>
          </a:xfrm>
          <a:prstGeom prst="rect">
            <a:avLst/>
          </a:prstGeom>
        </p:spPr>
      </p:pic>
      <p:sp>
        <p:nvSpPr>
          <p:cNvPr id="174" name="TextBox 173">
            <a:extLst>
              <a:ext uri="{FF2B5EF4-FFF2-40B4-BE49-F238E27FC236}">
                <a16:creationId xmlns:a16="http://schemas.microsoft.com/office/drawing/2014/main" id="{DBA8BCDE-2F91-42BD-932E-BA091C2395E2}"/>
              </a:ext>
            </a:extLst>
          </p:cNvPr>
          <p:cNvSpPr txBox="1"/>
          <p:nvPr/>
        </p:nvSpPr>
        <p:spPr>
          <a:xfrm>
            <a:off x="9131152" y="1717341"/>
            <a:ext cx="1877290" cy="276999"/>
          </a:xfrm>
          <a:prstGeom prst="rect">
            <a:avLst/>
          </a:prstGeom>
          <a:noFill/>
        </p:spPr>
        <p:txBody>
          <a:bodyPr wrap="square" rtlCol="0">
            <a:spAutoFit/>
          </a:bodyPr>
          <a:lstStyle/>
          <a:p>
            <a:r>
              <a:rPr lang="en-GB" sz="1200" b="1" dirty="0">
                <a:solidFill>
                  <a:schemeClr val="bg2"/>
                </a:solidFill>
              </a:rPr>
              <a:t>Training Data (normal)</a:t>
            </a:r>
          </a:p>
        </p:txBody>
      </p:sp>
      <p:sp>
        <p:nvSpPr>
          <p:cNvPr id="175" name="TextBox 174">
            <a:extLst>
              <a:ext uri="{FF2B5EF4-FFF2-40B4-BE49-F238E27FC236}">
                <a16:creationId xmlns:a16="http://schemas.microsoft.com/office/drawing/2014/main" id="{C12F893F-E9E3-4D70-98F0-D0970BB65DF6}"/>
              </a:ext>
            </a:extLst>
          </p:cNvPr>
          <p:cNvSpPr txBox="1"/>
          <p:nvPr/>
        </p:nvSpPr>
        <p:spPr>
          <a:xfrm>
            <a:off x="9131152" y="4177746"/>
            <a:ext cx="2173259" cy="276999"/>
          </a:xfrm>
          <a:prstGeom prst="rect">
            <a:avLst/>
          </a:prstGeom>
          <a:noFill/>
        </p:spPr>
        <p:txBody>
          <a:bodyPr wrap="square" rtlCol="0">
            <a:spAutoFit/>
          </a:bodyPr>
          <a:lstStyle/>
          <a:p>
            <a:r>
              <a:rPr lang="en-GB" sz="1200" b="1" dirty="0">
                <a:solidFill>
                  <a:schemeClr val="bg2"/>
                </a:solidFill>
              </a:rPr>
              <a:t>Test Data (with anomalies)</a:t>
            </a:r>
          </a:p>
        </p:txBody>
      </p:sp>
      <p:pic>
        <p:nvPicPr>
          <p:cNvPr id="176" name="Picture 175">
            <a:extLst>
              <a:ext uri="{FF2B5EF4-FFF2-40B4-BE49-F238E27FC236}">
                <a16:creationId xmlns:a16="http://schemas.microsoft.com/office/drawing/2014/main" id="{2868C2C6-AFAF-4930-8239-81B699D95B87}"/>
              </a:ext>
            </a:extLst>
          </p:cNvPr>
          <p:cNvPicPr>
            <a:picLocks noChangeAspect="1"/>
          </p:cNvPicPr>
          <p:nvPr/>
        </p:nvPicPr>
        <p:blipFill rotWithShape="1">
          <a:blip r:embed="rId7"/>
          <a:srcRect r="90857" b="72907"/>
          <a:stretch/>
        </p:blipFill>
        <p:spPr>
          <a:xfrm>
            <a:off x="6565690" y="3390897"/>
            <a:ext cx="641991" cy="713931"/>
          </a:xfrm>
          <a:prstGeom prst="rect">
            <a:avLst/>
          </a:prstGeom>
        </p:spPr>
      </p:pic>
      <p:pic>
        <p:nvPicPr>
          <p:cNvPr id="177" name="Picture 176">
            <a:extLst>
              <a:ext uri="{FF2B5EF4-FFF2-40B4-BE49-F238E27FC236}">
                <a16:creationId xmlns:a16="http://schemas.microsoft.com/office/drawing/2014/main" id="{DC543AFE-A8CD-4814-A7D1-B904848DC514}"/>
              </a:ext>
            </a:extLst>
          </p:cNvPr>
          <p:cNvPicPr>
            <a:picLocks noChangeAspect="1"/>
          </p:cNvPicPr>
          <p:nvPr/>
        </p:nvPicPr>
        <p:blipFill rotWithShape="1">
          <a:blip r:embed="rId8"/>
          <a:srcRect l="27572" t="32299" r="63857" b="38344"/>
          <a:stretch/>
        </p:blipFill>
        <p:spPr>
          <a:xfrm>
            <a:off x="6585752" y="4767006"/>
            <a:ext cx="601866" cy="773700"/>
          </a:xfrm>
          <a:prstGeom prst="rect">
            <a:avLst/>
          </a:prstGeom>
        </p:spPr>
      </p:pic>
      <p:cxnSp>
        <p:nvCxnSpPr>
          <p:cNvPr id="178" name="Straight Arrow Connector 177">
            <a:extLst>
              <a:ext uri="{FF2B5EF4-FFF2-40B4-BE49-F238E27FC236}">
                <a16:creationId xmlns:a16="http://schemas.microsoft.com/office/drawing/2014/main" id="{DE0F38A1-0ED4-4E12-90D9-A2C233D9AC8C}"/>
              </a:ext>
            </a:extLst>
          </p:cNvPr>
          <p:cNvCxnSpPr>
            <a:cxnSpLocks/>
          </p:cNvCxnSpPr>
          <p:nvPr/>
        </p:nvCxnSpPr>
        <p:spPr>
          <a:xfrm>
            <a:off x="5254554" y="3750777"/>
            <a:ext cx="1296000" cy="23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DCE3CAA9-1419-436D-9BBF-7EFDC9B6B51A}"/>
              </a:ext>
            </a:extLst>
          </p:cNvPr>
          <p:cNvSpPr txBox="1"/>
          <p:nvPr/>
        </p:nvSpPr>
        <p:spPr>
          <a:xfrm>
            <a:off x="5258656" y="3474760"/>
            <a:ext cx="1100133" cy="276999"/>
          </a:xfrm>
          <a:prstGeom prst="rect">
            <a:avLst/>
          </a:prstGeom>
          <a:noFill/>
        </p:spPr>
        <p:txBody>
          <a:bodyPr wrap="square" rtlCol="0">
            <a:spAutoFit/>
          </a:bodyPr>
          <a:lstStyle/>
          <a:p>
            <a:r>
              <a:rPr lang="en-GB" sz="1200" dirty="0">
                <a:solidFill>
                  <a:schemeClr val="bg2"/>
                </a:solidFill>
              </a:rPr>
              <a:t>POST/GET</a:t>
            </a:r>
          </a:p>
        </p:txBody>
      </p:sp>
      <p:grpSp>
        <p:nvGrpSpPr>
          <p:cNvPr id="180" name="Group 179">
            <a:extLst>
              <a:ext uri="{FF2B5EF4-FFF2-40B4-BE49-F238E27FC236}">
                <a16:creationId xmlns:a16="http://schemas.microsoft.com/office/drawing/2014/main" id="{CF9EEAA3-53F2-41E7-84CF-6A9BD151968A}"/>
              </a:ext>
            </a:extLst>
          </p:cNvPr>
          <p:cNvGrpSpPr/>
          <p:nvPr/>
        </p:nvGrpSpPr>
        <p:grpSpPr>
          <a:xfrm>
            <a:off x="7703113" y="4795259"/>
            <a:ext cx="1028052" cy="986739"/>
            <a:chOff x="3913208" y="3246165"/>
            <a:chExt cx="1028052" cy="986739"/>
          </a:xfrm>
        </p:grpSpPr>
        <p:pic>
          <p:nvPicPr>
            <p:cNvPr id="181" name="Picture 180">
              <a:extLst>
                <a:ext uri="{FF2B5EF4-FFF2-40B4-BE49-F238E27FC236}">
                  <a16:creationId xmlns:a16="http://schemas.microsoft.com/office/drawing/2014/main" id="{C3117A55-9FD5-4EC3-84CD-1E8B0396FDC4}"/>
                </a:ext>
              </a:extLst>
            </p:cNvPr>
            <p:cNvPicPr>
              <a:picLocks noChangeAspect="1"/>
            </p:cNvPicPr>
            <p:nvPr/>
          </p:nvPicPr>
          <p:blipFill>
            <a:blip r:embed="rId9"/>
            <a:stretch>
              <a:fillRect/>
            </a:stretch>
          </p:blipFill>
          <p:spPr>
            <a:xfrm>
              <a:off x="4150418" y="3246165"/>
              <a:ext cx="511952" cy="558493"/>
            </a:xfrm>
            <a:prstGeom prst="rect">
              <a:avLst/>
            </a:prstGeom>
          </p:spPr>
        </p:pic>
        <p:sp>
          <p:nvSpPr>
            <p:cNvPr id="182" name="TextBox 181">
              <a:extLst>
                <a:ext uri="{FF2B5EF4-FFF2-40B4-BE49-F238E27FC236}">
                  <a16:creationId xmlns:a16="http://schemas.microsoft.com/office/drawing/2014/main" id="{8D739553-8D23-43BD-A64C-8958126C40F5}"/>
                </a:ext>
              </a:extLst>
            </p:cNvPr>
            <p:cNvSpPr txBox="1"/>
            <p:nvPr/>
          </p:nvSpPr>
          <p:spPr>
            <a:xfrm>
              <a:off x="3913208" y="3771239"/>
              <a:ext cx="1028052" cy="461665"/>
            </a:xfrm>
            <a:prstGeom prst="rect">
              <a:avLst/>
            </a:prstGeom>
            <a:noFill/>
          </p:spPr>
          <p:txBody>
            <a:bodyPr wrap="square" rtlCol="0">
              <a:spAutoFit/>
            </a:bodyPr>
            <a:lstStyle/>
            <a:p>
              <a:pPr algn="ctr"/>
              <a:r>
                <a:rPr lang="en-GB" sz="1200" dirty="0">
                  <a:solidFill>
                    <a:schemeClr val="bg2"/>
                  </a:solidFill>
                </a:rPr>
                <a:t>SageMaker Endpoint</a:t>
              </a:r>
            </a:p>
          </p:txBody>
        </p:sp>
      </p:grpSp>
      <p:cxnSp>
        <p:nvCxnSpPr>
          <p:cNvPr id="183" name="Connector: Elbow 182">
            <a:extLst>
              <a:ext uri="{FF2B5EF4-FFF2-40B4-BE49-F238E27FC236}">
                <a16:creationId xmlns:a16="http://schemas.microsoft.com/office/drawing/2014/main" id="{9669500B-65A3-480E-A136-18F1591E7666}"/>
              </a:ext>
            </a:extLst>
          </p:cNvPr>
          <p:cNvCxnSpPr>
            <a:cxnSpLocks/>
            <a:stCxn id="86" idx="1"/>
            <a:endCxn id="181" idx="0"/>
          </p:cNvCxnSpPr>
          <p:nvPr/>
        </p:nvCxnSpPr>
        <p:spPr>
          <a:xfrm rot="10800000" flipV="1">
            <a:off x="8196299" y="3016717"/>
            <a:ext cx="1028070" cy="1778542"/>
          </a:xfrm>
          <a:prstGeom prst="bentConnector2">
            <a:avLst/>
          </a:prstGeom>
          <a:noFill/>
          <a:ln w="6350" cap="flat" cmpd="sng" algn="ctr">
            <a:solidFill>
              <a:schemeClr val="accent5"/>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EAB860C2-27D6-4B30-8243-85A2F735BA16}"/>
              </a:ext>
            </a:extLst>
          </p:cNvPr>
          <p:cNvGrpSpPr/>
          <p:nvPr/>
        </p:nvGrpSpPr>
        <p:grpSpPr>
          <a:xfrm>
            <a:off x="5318174" y="4780779"/>
            <a:ext cx="1045030" cy="808590"/>
            <a:chOff x="8076402" y="3149858"/>
            <a:chExt cx="1368513" cy="1024991"/>
          </a:xfrm>
        </p:grpSpPr>
        <p:pic>
          <p:nvPicPr>
            <p:cNvPr id="185" name="Picture 2" descr="Optimize Your AWS S3 Performance. AWS S3 provides a great performance. It…  | by Sakshi Khandelwal | AWS in Plain English">
              <a:extLst>
                <a:ext uri="{FF2B5EF4-FFF2-40B4-BE49-F238E27FC236}">
                  <a16:creationId xmlns:a16="http://schemas.microsoft.com/office/drawing/2014/main" id="{8DF50349-8D4C-4EAF-B64F-5CDE330C269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86" name="TextBox 185">
              <a:extLst>
                <a:ext uri="{FF2B5EF4-FFF2-40B4-BE49-F238E27FC236}">
                  <a16:creationId xmlns:a16="http://schemas.microsoft.com/office/drawing/2014/main" id="{9F4CC19E-35DF-4C26-BB59-B210B4E0CAA5}"/>
                </a:ext>
              </a:extLst>
            </p:cNvPr>
            <p:cNvSpPr txBox="1"/>
            <p:nvPr/>
          </p:nvSpPr>
          <p:spPr>
            <a:xfrm>
              <a:off x="8076402" y="3823717"/>
              <a:ext cx="1368513" cy="351132"/>
            </a:xfrm>
            <a:prstGeom prst="rect">
              <a:avLst/>
            </a:prstGeom>
            <a:noFill/>
          </p:spPr>
          <p:txBody>
            <a:bodyPr wrap="none" rtlCol="0">
              <a:spAutoFit/>
            </a:bodyPr>
            <a:lstStyle/>
            <a:p>
              <a:r>
                <a:rPr lang="en-GB" sz="1200" dirty="0">
                  <a:solidFill>
                    <a:schemeClr val="bg2"/>
                  </a:solidFill>
                </a:rPr>
                <a:t>Vehicle Data</a:t>
              </a:r>
            </a:p>
          </p:txBody>
        </p:sp>
      </p:grpSp>
      <p:cxnSp>
        <p:nvCxnSpPr>
          <p:cNvPr id="187" name="Straight Arrow Connector 186">
            <a:extLst>
              <a:ext uri="{FF2B5EF4-FFF2-40B4-BE49-F238E27FC236}">
                <a16:creationId xmlns:a16="http://schemas.microsoft.com/office/drawing/2014/main" id="{65204747-04CE-4E58-9D9E-50738C04FE9D}"/>
              </a:ext>
            </a:extLst>
          </p:cNvPr>
          <p:cNvCxnSpPr>
            <a:cxnSpLocks/>
          </p:cNvCxnSpPr>
          <p:nvPr/>
        </p:nvCxnSpPr>
        <p:spPr>
          <a:xfrm flipV="1">
            <a:off x="6074943" y="5073958"/>
            <a:ext cx="504000" cy="1"/>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576F461-0FDB-4911-83BE-48538991FB2B}"/>
              </a:ext>
            </a:extLst>
          </p:cNvPr>
          <p:cNvCxnSpPr>
            <a:cxnSpLocks/>
          </p:cNvCxnSpPr>
          <p:nvPr/>
        </p:nvCxnSpPr>
        <p:spPr>
          <a:xfrm>
            <a:off x="7207484" y="5073958"/>
            <a:ext cx="720000"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4DB8B684-9084-4309-9927-8D567A07418D}"/>
              </a:ext>
            </a:extLst>
          </p:cNvPr>
          <p:cNvCxnSpPr>
            <a:cxnSpLocks/>
            <a:stCxn id="176" idx="2"/>
            <a:endCxn id="177" idx="0"/>
          </p:cNvCxnSpPr>
          <p:nvPr/>
        </p:nvCxnSpPr>
        <p:spPr>
          <a:xfrm flipH="1">
            <a:off x="6886685" y="4104828"/>
            <a:ext cx="1" cy="66217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Freeform: Shape 189">
            <a:extLst>
              <a:ext uri="{FF2B5EF4-FFF2-40B4-BE49-F238E27FC236}">
                <a16:creationId xmlns:a16="http://schemas.microsoft.com/office/drawing/2014/main" id="{B2CA6947-4859-4127-BCD5-BC1D11A02B82}"/>
              </a:ext>
            </a:extLst>
          </p:cNvPr>
          <p:cNvSpPr/>
          <p:nvPr/>
        </p:nvSpPr>
        <p:spPr>
          <a:xfrm>
            <a:off x="9615558" y="2421284"/>
            <a:ext cx="1871538" cy="1384944"/>
          </a:xfrm>
          <a:custGeom>
            <a:avLst/>
            <a:gdLst>
              <a:gd name="connsiteX0" fmla="*/ 1121569 w 1152525"/>
              <a:gd name="connsiteY0" fmla="*/ 450056 h 831056"/>
              <a:gd name="connsiteX1" fmla="*/ 1121569 w 1152525"/>
              <a:gd name="connsiteY1" fmla="*/ 450056 h 831056"/>
              <a:gd name="connsiteX2" fmla="*/ 959644 w 1152525"/>
              <a:gd name="connsiteY2" fmla="*/ 366712 h 831056"/>
              <a:gd name="connsiteX3" fmla="*/ 790575 w 1152525"/>
              <a:gd name="connsiteY3" fmla="*/ 328612 h 831056"/>
              <a:gd name="connsiteX4" fmla="*/ 633413 w 1152525"/>
              <a:gd name="connsiteY4" fmla="*/ 154781 h 831056"/>
              <a:gd name="connsiteX5" fmla="*/ 476250 w 1152525"/>
              <a:gd name="connsiteY5" fmla="*/ 0 h 831056"/>
              <a:gd name="connsiteX6" fmla="*/ 366713 w 1152525"/>
              <a:gd name="connsiteY6" fmla="*/ 4762 h 831056"/>
              <a:gd name="connsiteX7" fmla="*/ 321469 w 1152525"/>
              <a:gd name="connsiteY7" fmla="*/ 14287 h 831056"/>
              <a:gd name="connsiteX8" fmla="*/ 0 w 1152525"/>
              <a:gd name="connsiteY8" fmla="*/ 100012 h 831056"/>
              <a:gd name="connsiteX9" fmla="*/ 47625 w 1152525"/>
              <a:gd name="connsiteY9" fmla="*/ 290512 h 831056"/>
              <a:gd name="connsiteX10" fmla="*/ 169069 w 1152525"/>
              <a:gd name="connsiteY10" fmla="*/ 452437 h 831056"/>
              <a:gd name="connsiteX11" fmla="*/ 354806 w 1152525"/>
              <a:gd name="connsiteY11" fmla="*/ 726281 h 831056"/>
              <a:gd name="connsiteX12" fmla="*/ 900113 w 1152525"/>
              <a:gd name="connsiteY12" fmla="*/ 831056 h 831056"/>
              <a:gd name="connsiteX13" fmla="*/ 1090613 w 1152525"/>
              <a:gd name="connsiteY13" fmla="*/ 821531 h 831056"/>
              <a:gd name="connsiteX14" fmla="*/ 1152525 w 1152525"/>
              <a:gd name="connsiteY14" fmla="*/ 740569 h 831056"/>
              <a:gd name="connsiteX15" fmla="*/ 1147763 w 1152525"/>
              <a:gd name="connsiteY15" fmla="*/ 716756 h 831056"/>
              <a:gd name="connsiteX16" fmla="*/ 1121569 w 1152525"/>
              <a:gd name="connsiteY16" fmla="*/ 450056 h 8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525" h="831056">
                <a:moveTo>
                  <a:pt x="1121569" y="450056"/>
                </a:moveTo>
                <a:lnTo>
                  <a:pt x="1121569" y="450056"/>
                </a:lnTo>
                <a:lnTo>
                  <a:pt x="959644" y="366712"/>
                </a:lnTo>
                <a:lnTo>
                  <a:pt x="790575" y="328612"/>
                </a:lnTo>
                <a:lnTo>
                  <a:pt x="633413" y="154781"/>
                </a:lnTo>
                <a:lnTo>
                  <a:pt x="476250" y="0"/>
                </a:lnTo>
                <a:lnTo>
                  <a:pt x="366713" y="4762"/>
                </a:lnTo>
                <a:lnTo>
                  <a:pt x="321469" y="14287"/>
                </a:lnTo>
                <a:lnTo>
                  <a:pt x="0" y="100012"/>
                </a:lnTo>
                <a:lnTo>
                  <a:pt x="47625" y="290512"/>
                </a:lnTo>
                <a:lnTo>
                  <a:pt x="169069" y="452437"/>
                </a:lnTo>
                <a:lnTo>
                  <a:pt x="354806" y="726281"/>
                </a:lnTo>
                <a:lnTo>
                  <a:pt x="900113" y="831056"/>
                </a:lnTo>
                <a:lnTo>
                  <a:pt x="1090613" y="821531"/>
                </a:lnTo>
                <a:lnTo>
                  <a:pt x="1152525" y="740569"/>
                </a:lnTo>
                <a:lnTo>
                  <a:pt x="1147763" y="716756"/>
                </a:lnTo>
                <a:lnTo>
                  <a:pt x="1121569" y="450056"/>
                </a:lnTo>
                <a:close/>
              </a:path>
            </a:pathLst>
          </a:custGeom>
          <a:noFill/>
          <a:ln>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91" name="Freeform: Shape 190">
            <a:extLst>
              <a:ext uri="{FF2B5EF4-FFF2-40B4-BE49-F238E27FC236}">
                <a16:creationId xmlns:a16="http://schemas.microsoft.com/office/drawing/2014/main" id="{5A3854D5-0981-47A2-B4C9-F6C9D0198FC1}"/>
              </a:ext>
            </a:extLst>
          </p:cNvPr>
          <p:cNvSpPr/>
          <p:nvPr/>
        </p:nvSpPr>
        <p:spPr>
          <a:xfrm>
            <a:off x="10761309" y="4936158"/>
            <a:ext cx="725787" cy="559130"/>
          </a:xfrm>
          <a:custGeom>
            <a:avLst/>
            <a:gdLst>
              <a:gd name="connsiteX0" fmla="*/ 1121569 w 1152525"/>
              <a:gd name="connsiteY0" fmla="*/ 450056 h 831056"/>
              <a:gd name="connsiteX1" fmla="*/ 1121569 w 1152525"/>
              <a:gd name="connsiteY1" fmla="*/ 450056 h 831056"/>
              <a:gd name="connsiteX2" fmla="*/ 959644 w 1152525"/>
              <a:gd name="connsiteY2" fmla="*/ 366712 h 831056"/>
              <a:gd name="connsiteX3" fmla="*/ 790575 w 1152525"/>
              <a:gd name="connsiteY3" fmla="*/ 328612 h 831056"/>
              <a:gd name="connsiteX4" fmla="*/ 633413 w 1152525"/>
              <a:gd name="connsiteY4" fmla="*/ 154781 h 831056"/>
              <a:gd name="connsiteX5" fmla="*/ 476250 w 1152525"/>
              <a:gd name="connsiteY5" fmla="*/ 0 h 831056"/>
              <a:gd name="connsiteX6" fmla="*/ 366713 w 1152525"/>
              <a:gd name="connsiteY6" fmla="*/ 4762 h 831056"/>
              <a:gd name="connsiteX7" fmla="*/ 321469 w 1152525"/>
              <a:gd name="connsiteY7" fmla="*/ 14287 h 831056"/>
              <a:gd name="connsiteX8" fmla="*/ 0 w 1152525"/>
              <a:gd name="connsiteY8" fmla="*/ 100012 h 831056"/>
              <a:gd name="connsiteX9" fmla="*/ 47625 w 1152525"/>
              <a:gd name="connsiteY9" fmla="*/ 290512 h 831056"/>
              <a:gd name="connsiteX10" fmla="*/ 169069 w 1152525"/>
              <a:gd name="connsiteY10" fmla="*/ 452437 h 831056"/>
              <a:gd name="connsiteX11" fmla="*/ 354806 w 1152525"/>
              <a:gd name="connsiteY11" fmla="*/ 726281 h 831056"/>
              <a:gd name="connsiteX12" fmla="*/ 900113 w 1152525"/>
              <a:gd name="connsiteY12" fmla="*/ 831056 h 831056"/>
              <a:gd name="connsiteX13" fmla="*/ 1090613 w 1152525"/>
              <a:gd name="connsiteY13" fmla="*/ 821531 h 831056"/>
              <a:gd name="connsiteX14" fmla="*/ 1152525 w 1152525"/>
              <a:gd name="connsiteY14" fmla="*/ 740569 h 831056"/>
              <a:gd name="connsiteX15" fmla="*/ 1147763 w 1152525"/>
              <a:gd name="connsiteY15" fmla="*/ 716756 h 831056"/>
              <a:gd name="connsiteX16" fmla="*/ 1121569 w 1152525"/>
              <a:gd name="connsiteY16" fmla="*/ 450056 h 8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525" h="831056">
                <a:moveTo>
                  <a:pt x="1121569" y="450056"/>
                </a:moveTo>
                <a:lnTo>
                  <a:pt x="1121569" y="450056"/>
                </a:lnTo>
                <a:lnTo>
                  <a:pt x="959644" y="366712"/>
                </a:lnTo>
                <a:lnTo>
                  <a:pt x="790575" y="328612"/>
                </a:lnTo>
                <a:lnTo>
                  <a:pt x="633413" y="154781"/>
                </a:lnTo>
                <a:lnTo>
                  <a:pt x="476250" y="0"/>
                </a:lnTo>
                <a:lnTo>
                  <a:pt x="366713" y="4762"/>
                </a:lnTo>
                <a:lnTo>
                  <a:pt x="321469" y="14287"/>
                </a:lnTo>
                <a:lnTo>
                  <a:pt x="0" y="100012"/>
                </a:lnTo>
                <a:lnTo>
                  <a:pt x="47625" y="290512"/>
                </a:lnTo>
                <a:lnTo>
                  <a:pt x="169069" y="452437"/>
                </a:lnTo>
                <a:lnTo>
                  <a:pt x="354806" y="726281"/>
                </a:lnTo>
                <a:lnTo>
                  <a:pt x="900113" y="831056"/>
                </a:lnTo>
                <a:lnTo>
                  <a:pt x="1090613" y="821531"/>
                </a:lnTo>
                <a:lnTo>
                  <a:pt x="1152525" y="740569"/>
                </a:lnTo>
                <a:lnTo>
                  <a:pt x="1147763" y="716756"/>
                </a:lnTo>
                <a:lnTo>
                  <a:pt x="1121569" y="450056"/>
                </a:lnTo>
                <a:close/>
              </a:path>
            </a:pathLst>
          </a:custGeom>
          <a:noFill/>
          <a:ln>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92" name="Content Placeholder 1">
            <a:extLst>
              <a:ext uri="{FF2B5EF4-FFF2-40B4-BE49-F238E27FC236}">
                <a16:creationId xmlns:a16="http://schemas.microsoft.com/office/drawing/2014/main" id="{FF133CA5-01A8-4153-A2C2-F41FD08E8C76}"/>
              </a:ext>
            </a:extLst>
          </p:cNvPr>
          <p:cNvSpPr txBox="1">
            <a:spLocks/>
          </p:cNvSpPr>
          <p:nvPr/>
        </p:nvSpPr>
        <p:spPr>
          <a:xfrm>
            <a:off x="354236" y="358918"/>
            <a:ext cx="11837764" cy="155590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b="1" dirty="0">
                <a:solidFill>
                  <a:schemeClr val="bg2"/>
                </a:solidFill>
              </a:rPr>
              <a:t>ML Test Platform</a:t>
            </a:r>
          </a:p>
          <a:p>
            <a:r>
              <a:rPr lang="en-GB" sz="1600" dirty="0">
                <a:solidFill>
                  <a:schemeClr val="bg2"/>
                </a:solidFill>
              </a:rPr>
              <a:t>The AWS services, </a:t>
            </a:r>
            <a:r>
              <a:rPr lang="en-GB" sz="1600" dirty="0" err="1">
                <a:solidFill>
                  <a:schemeClr val="bg2"/>
                </a:solidFill>
              </a:rPr>
              <a:t>SageMaker</a:t>
            </a:r>
            <a:r>
              <a:rPr lang="en-GB" sz="1600" dirty="0">
                <a:solidFill>
                  <a:schemeClr val="bg2"/>
                </a:solidFill>
              </a:rPr>
              <a:t> Endpoint, Lambda and API Gateway are linked to providing seamless integration</a:t>
            </a:r>
          </a:p>
          <a:p>
            <a:r>
              <a:rPr lang="en-GB" sz="1600" dirty="0">
                <a:solidFill>
                  <a:schemeClr val="bg2"/>
                </a:solidFill>
              </a:rPr>
              <a:t>Inferences can be requested from a dashboard to check if the real-time data contains anomalies</a:t>
            </a:r>
          </a:p>
          <a:p>
            <a:pPr marL="144000" lvl="1" indent="0">
              <a:buFont typeface="Arial" panose="020B0604020202020204" pitchFamily="34" charset="0"/>
              <a:buNone/>
            </a:pPr>
            <a:endParaRPr lang="en-GB" sz="1600" dirty="0">
              <a:solidFill>
                <a:schemeClr val="bg2"/>
              </a:solidFill>
            </a:endParaRPr>
          </a:p>
        </p:txBody>
      </p:sp>
      <p:sp>
        <p:nvSpPr>
          <p:cNvPr id="193" name="TextBox 192">
            <a:extLst>
              <a:ext uri="{FF2B5EF4-FFF2-40B4-BE49-F238E27FC236}">
                <a16:creationId xmlns:a16="http://schemas.microsoft.com/office/drawing/2014/main" id="{27758AA1-EE34-42FF-887A-E128E9FD65F7}"/>
              </a:ext>
            </a:extLst>
          </p:cNvPr>
          <p:cNvSpPr txBox="1"/>
          <p:nvPr/>
        </p:nvSpPr>
        <p:spPr>
          <a:xfrm>
            <a:off x="7559190" y="3365254"/>
            <a:ext cx="1315899" cy="1200329"/>
          </a:xfrm>
          <a:prstGeom prst="rect">
            <a:avLst/>
          </a:prstGeom>
          <a:solidFill>
            <a:schemeClr val="bg1"/>
          </a:solidFill>
          <a:ln>
            <a:solidFill>
              <a:schemeClr val="bg2">
                <a:lumMod val="65000"/>
              </a:schemeClr>
            </a:solidFill>
          </a:ln>
        </p:spPr>
        <p:txBody>
          <a:bodyPr wrap="square" rtlCol="0">
            <a:spAutoFit/>
          </a:bodyPr>
          <a:lstStyle/>
          <a:p>
            <a:pPr algn="ctr"/>
            <a:r>
              <a:rPr lang="en-GB" sz="1200" b="1" dirty="0"/>
              <a:t>Local Outlier Factor (LOF)</a:t>
            </a:r>
          </a:p>
          <a:p>
            <a:pPr algn="ctr"/>
            <a:r>
              <a:rPr lang="en-GB" sz="1200" dirty="0"/>
              <a:t>A unsupervised anomaly detection algorithm</a:t>
            </a:r>
          </a:p>
        </p:txBody>
      </p:sp>
      <p:sp>
        <p:nvSpPr>
          <p:cNvPr id="11" name="Rectangle 10">
            <a:extLst>
              <a:ext uri="{FF2B5EF4-FFF2-40B4-BE49-F238E27FC236}">
                <a16:creationId xmlns:a16="http://schemas.microsoft.com/office/drawing/2014/main" id="{CB1DEDB3-9780-48F0-8B3B-25A27CD52C4C}"/>
              </a:ext>
            </a:extLst>
          </p:cNvPr>
          <p:cNvSpPr/>
          <p:nvPr/>
        </p:nvSpPr>
        <p:spPr>
          <a:xfrm>
            <a:off x="9553575" y="3390648"/>
            <a:ext cx="1464392" cy="4275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7810002C-74BC-4A7A-BB15-4F02E62B160F}"/>
              </a:ext>
            </a:extLst>
          </p:cNvPr>
          <p:cNvSpPr/>
          <p:nvPr/>
        </p:nvSpPr>
        <p:spPr>
          <a:xfrm>
            <a:off x="2801186" y="3828930"/>
            <a:ext cx="1173475" cy="953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157924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A0F75DF-3A41-4E55-B85C-9DED03683633}"/>
              </a:ext>
            </a:extLst>
          </p:cNvPr>
          <p:cNvSpPr txBox="1"/>
          <p:nvPr/>
        </p:nvSpPr>
        <p:spPr>
          <a:xfrm>
            <a:off x="2424112" y="3778796"/>
            <a:ext cx="2768342" cy="1902120"/>
          </a:xfrm>
          <a:prstGeom prst="roundRect">
            <a:avLst>
              <a:gd name="adj" fmla="val 5135"/>
            </a:avLst>
          </a:prstGeom>
          <a:solidFill>
            <a:srgbClr val="007EC3">
              <a:lumMod val="50000"/>
            </a:srgbClr>
          </a:solidFill>
          <a:ln>
            <a:no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Machine Learning Pipeline</a:t>
            </a: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sp>
        <p:nvSpPr>
          <p:cNvPr id="22" name="Rectangle: Rounded Corners 21">
            <a:extLst>
              <a:ext uri="{FF2B5EF4-FFF2-40B4-BE49-F238E27FC236}">
                <a16:creationId xmlns:a16="http://schemas.microsoft.com/office/drawing/2014/main" id="{137D1B64-9B66-45FB-8EDB-222978DD1634}"/>
              </a:ext>
            </a:extLst>
          </p:cNvPr>
          <p:cNvSpPr/>
          <p:nvPr/>
        </p:nvSpPr>
        <p:spPr>
          <a:xfrm>
            <a:off x="5403794" y="3317723"/>
            <a:ext cx="2373341" cy="2357366"/>
          </a:xfrm>
          <a:prstGeom prst="roundRect">
            <a:avLst>
              <a:gd name="adj" fmla="val 6743"/>
            </a:avLst>
          </a:prstGeom>
          <a:solidFill>
            <a:srgbClr val="003F61"/>
          </a:solidFill>
          <a:ln w="12700" cap="flat" cmpd="sng" algn="ctr">
            <a:solidFill>
              <a:srgbClr val="71C0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188EEDDD-8D9D-42C9-9127-4611345CDA8D}"/>
              </a:ext>
            </a:extLst>
          </p:cNvPr>
          <p:cNvSpPr txBox="1"/>
          <p:nvPr/>
        </p:nvSpPr>
        <p:spPr>
          <a:xfrm>
            <a:off x="613480" y="3769729"/>
            <a:ext cx="1577673" cy="1189531"/>
          </a:xfrm>
          <a:prstGeom prst="roundRect">
            <a:avLst>
              <a:gd name="adj" fmla="val 5135"/>
            </a:avLst>
          </a:prstGeom>
          <a:solidFill>
            <a:srgbClr val="007EC3">
              <a:lumMod val="50000"/>
            </a:srgbClr>
          </a:solidFill>
          <a:ln>
            <a:no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Database</a:t>
            </a: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sp>
        <p:nvSpPr>
          <p:cNvPr id="24" name="Arrow: Bent-Up 23">
            <a:extLst>
              <a:ext uri="{FF2B5EF4-FFF2-40B4-BE49-F238E27FC236}">
                <a16:creationId xmlns:a16="http://schemas.microsoft.com/office/drawing/2014/main" id="{EA3F4D23-2BE0-4F94-BA01-FC5345671901}"/>
              </a:ext>
            </a:extLst>
          </p:cNvPr>
          <p:cNvSpPr/>
          <p:nvPr/>
        </p:nvSpPr>
        <p:spPr>
          <a:xfrm rot="16200000">
            <a:off x="5176021" y="1697915"/>
            <a:ext cx="1152604" cy="1971624"/>
          </a:xfrm>
          <a:prstGeom prst="bentUpArrow">
            <a:avLst>
              <a:gd name="adj1" fmla="val 22605"/>
              <a:gd name="adj2" fmla="val 23408"/>
              <a:gd name="adj3" fmla="val 25000"/>
            </a:avLst>
          </a:prstGeom>
          <a:solidFill>
            <a:srgbClr val="254E53">
              <a:lumMod val="7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DF77AE7D-FA5A-44FA-8277-9AE27119B838}"/>
              </a:ext>
            </a:extLst>
          </p:cNvPr>
          <p:cNvSpPr txBox="1"/>
          <p:nvPr/>
        </p:nvSpPr>
        <p:spPr>
          <a:xfrm>
            <a:off x="2522622" y="4116629"/>
            <a:ext cx="669961" cy="740493"/>
          </a:xfrm>
          <a:prstGeom prst="rect">
            <a:avLst/>
          </a:prstGeom>
          <a:noFill/>
          <a:ln>
            <a:solidFill>
              <a:srgbClr val="A7A9AC"/>
            </a:solidFill>
          </a:ln>
        </p:spPr>
        <p:txBody>
          <a:bodyPr wrap="non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Data </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Processing</a:t>
            </a: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grpSp>
        <p:nvGrpSpPr>
          <p:cNvPr id="26" name="Group 25">
            <a:extLst>
              <a:ext uri="{FF2B5EF4-FFF2-40B4-BE49-F238E27FC236}">
                <a16:creationId xmlns:a16="http://schemas.microsoft.com/office/drawing/2014/main" id="{FC4F1378-C116-4085-BE8F-DF000791CC4F}"/>
              </a:ext>
            </a:extLst>
          </p:cNvPr>
          <p:cNvGrpSpPr/>
          <p:nvPr/>
        </p:nvGrpSpPr>
        <p:grpSpPr>
          <a:xfrm>
            <a:off x="2929120" y="1776921"/>
            <a:ext cx="1805343" cy="1255271"/>
            <a:chOff x="3744649" y="1764917"/>
            <a:chExt cx="1805343" cy="1255271"/>
          </a:xfrm>
        </p:grpSpPr>
        <p:sp>
          <p:nvSpPr>
            <p:cNvPr id="27" name="TextBox 26">
              <a:extLst>
                <a:ext uri="{FF2B5EF4-FFF2-40B4-BE49-F238E27FC236}">
                  <a16:creationId xmlns:a16="http://schemas.microsoft.com/office/drawing/2014/main" id="{6BE52EEB-B942-4927-9B1D-1218F0730093}"/>
                </a:ext>
              </a:extLst>
            </p:cNvPr>
            <p:cNvSpPr txBox="1"/>
            <p:nvPr/>
          </p:nvSpPr>
          <p:spPr>
            <a:xfrm>
              <a:off x="3744649" y="1764917"/>
              <a:ext cx="1805343" cy="1255271"/>
            </a:xfrm>
            <a:prstGeom prst="rect">
              <a:avLst/>
            </a:prstGeom>
            <a:noFill/>
            <a:ln>
              <a:no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chemeClr val="bg1"/>
                  </a:solidFill>
                  <a:effectLst/>
                  <a:uLnTx/>
                  <a:uFillTx/>
                </a:rPr>
                <a:t>Vehicle Fleet</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A8F27549-97F6-4187-8D6E-ED17863606BA}"/>
                </a:ext>
              </a:extLst>
            </p:cNvPr>
            <p:cNvGrpSpPr/>
            <p:nvPr/>
          </p:nvGrpSpPr>
          <p:grpSpPr>
            <a:xfrm>
              <a:off x="3954389" y="2013819"/>
              <a:ext cx="1385862" cy="996209"/>
              <a:chOff x="3932955" y="2013819"/>
              <a:chExt cx="1385862" cy="996209"/>
            </a:xfrm>
          </p:grpSpPr>
          <p:pic>
            <p:nvPicPr>
              <p:cNvPr id="29" name="Graphic 28">
                <a:extLst>
                  <a:ext uri="{FF2B5EF4-FFF2-40B4-BE49-F238E27FC236}">
                    <a16:creationId xmlns:a16="http://schemas.microsoft.com/office/drawing/2014/main" id="{D8746FF8-0037-46AA-AE56-39E760589C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32955" y="2013819"/>
                <a:ext cx="607973" cy="607973"/>
              </a:xfrm>
              <a:prstGeom prst="rect">
                <a:avLst/>
              </a:prstGeom>
            </p:spPr>
          </p:pic>
          <p:pic>
            <p:nvPicPr>
              <p:cNvPr id="30" name="Graphic 29">
                <a:extLst>
                  <a:ext uri="{FF2B5EF4-FFF2-40B4-BE49-F238E27FC236}">
                    <a16:creationId xmlns:a16="http://schemas.microsoft.com/office/drawing/2014/main" id="{8466C9E7-6CE1-4CD5-9B80-B2DE88C7C4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0844" y="2013819"/>
                <a:ext cx="607973" cy="607973"/>
              </a:xfrm>
              <a:prstGeom prst="rect">
                <a:avLst/>
              </a:prstGeom>
            </p:spPr>
          </p:pic>
          <p:pic>
            <p:nvPicPr>
              <p:cNvPr id="31" name="Graphic 30">
                <a:extLst>
                  <a:ext uri="{FF2B5EF4-FFF2-40B4-BE49-F238E27FC236}">
                    <a16:creationId xmlns:a16="http://schemas.microsoft.com/office/drawing/2014/main" id="{7A83360D-E10C-44A9-82CD-128085260B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1899" y="2402055"/>
                <a:ext cx="607973" cy="607973"/>
              </a:xfrm>
              <a:prstGeom prst="rect">
                <a:avLst/>
              </a:prstGeom>
            </p:spPr>
          </p:pic>
        </p:grpSp>
      </p:grpSp>
      <p:cxnSp>
        <p:nvCxnSpPr>
          <p:cNvPr id="32" name="Connector: Elbow 31">
            <a:extLst>
              <a:ext uri="{FF2B5EF4-FFF2-40B4-BE49-F238E27FC236}">
                <a16:creationId xmlns:a16="http://schemas.microsoft.com/office/drawing/2014/main" id="{CB5C6F28-C137-44B1-8DA0-80764D510DAE}"/>
              </a:ext>
            </a:extLst>
          </p:cNvPr>
          <p:cNvCxnSpPr>
            <a:cxnSpLocks/>
            <a:stCxn id="36" idx="3"/>
            <a:endCxn id="38" idx="1"/>
          </p:cNvCxnSpPr>
          <p:nvPr/>
        </p:nvCxnSpPr>
        <p:spPr>
          <a:xfrm>
            <a:off x="4554036" y="4660297"/>
            <a:ext cx="1128091" cy="837910"/>
          </a:xfrm>
          <a:prstGeom prst="bentConnector3">
            <a:avLst>
              <a:gd name="adj1" fmla="val 82085"/>
            </a:avLst>
          </a:prstGeom>
          <a:noFill/>
          <a:ln w="19050" cap="flat" cmpd="sng" algn="ctr">
            <a:solidFill>
              <a:srgbClr val="FF0000"/>
            </a:solidFill>
            <a:prstDash val="solid"/>
            <a:miter lim="800000"/>
            <a:tailEnd type="triangle"/>
          </a:ln>
          <a:effectLst/>
        </p:spPr>
      </p:cxnSp>
      <p:cxnSp>
        <p:nvCxnSpPr>
          <p:cNvPr id="33" name="Connector: Elbow 32">
            <a:extLst>
              <a:ext uri="{FF2B5EF4-FFF2-40B4-BE49-F238E27FC236}">
                <a16:creationId xmlns:a16="http://schemas.microsoft.com/office/drawing/2014/main" id="{F23B81E4-E371-4372-B6C2-DEC0B6DDA780}"/>
              </a:ext>
            </a:extLst>
          </p:cNvPr>
          <p:cNvCxnSpPr>
            <a:cxnSpLocks/>
            <a:stCxn id="134" idx="2"/>
            <a:endCxn id="71" idx="1"/>
          </p:cNvCxnSpPr>
          <p:nvPr/>
        </p:nvCxnSpPr>
        <p:spPr>
          <a:xfrm rot="16200000" flipH="1">
            <a:off x="1242112" y="5079264"/>
            <a:ext cx="901758" cy="139307"/>
          </a:xfrm>
          <a:prstGeom prst="bentConnector2">
            <a:avLst/>
          </a:prstGeom>
          <a:noFill/>
          <a:ln w="19050" cap="flat" cmpd="sng" algn="ctr">
            <a:solidFill>
              <a:srgbClr val="007EC3"/>
            </a:solidFill>
            <a:prstDash val="solid"/>
            <a:miter lim="800000"/>
            <a:tailEnd type="triangle"/>
          </a:ln>
          <a:effectLst/>
        </p:spPr>
      </p:cxnSp>
      <p:pic>
        <p:nvPicPr>
          <p:cNvPr id="34" name="Graphic 33" descr="Database">
            <a:extLst>
              <a:ext uri="{FF2B5EF4-FFF2-40B4-BE49-F238E27FC236}">
                <a16:creationId xmlns:a16="http://schemas.microsoft.com/office/drawing/2014/main" id="{436D24ED-E976-465C-9C28-F785270D22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7265" y="3915460"/>
            <a:ext cx="537519" cy="537519"/>
          </a:xfrm>
          <a:prstGeom prst="rect">
            <a:avLst/>
          </a:prstGeom>
        </p:spPr>
      </p:pic>
      <p:pic>
        <p:nvPicPr>
          <p:cNvPr id="35" name="Picture 34">
            <a:extLst>
              <a:ext uri="{FF2B5EF4-FFF2-40B4-BE49-F238E27FC236}">
                <a16:creationId xmlns:a16="http://schemas.microsoft.com/office/drawing/2014/main" id="{DE8382D8-B87A-44F5-883E-E71AC35E2717}"/>
              </a:ext>
            </a:extLst>
          </p:cNvPr>
          <p:cNvPicPr>
            <a:picLocks noChangeAspect="1"/>
          </p:cNvPicPr>
          <p:nvPr/>
        </p:nvPicPr>
        <p:blipFill>
          <a:blip r:embed="rId12">
            <a:extLst>
              <a:ext uri="{BEBA8EAE-BF5A-486C-A8C5-ECC9F3942E4B}">
                <a14:imgProps xmlns:a14="http://schemas.microsoft.com/office/drawing/2010/main">
                  <a14:imgLayer r:embed="rId13">
                    <a14:imgEffect>
                      <a14:saturation sat="33000"/>
                    </a14:imgEffect>
                  </a14:imgLayer>
                </a14:imgProps>
              </a:ext>
            </a:extLst>
          </a:blip>
          <a:stretch>
            <a:fillRect/>
          </a:stretch>
        </p:blipFill>
        <p:spPr>
          <a:xfrm>
            <a:off x="3465062" y="3990780"/>
            <a:ext cx="514666" cy="526747"/>
          </a:xfrm>
          <a:prstGeom prst="rect">
            <a:avLst/>
          </a:prstGeom>
        </p:spPr>
      </p:pic>
      <p:pic>
        <p:nvPicPr>
          <p:cNvPr id="36" name="Picture 35">
            <a:extLst>
              <a:ext uri="{FF2B5EF4-FFF2-40B4-BE49-F238E27FC236}">
                <a16:creationId xmlns:a16="http://schemas.microsoft.com/office/drawing/2014/main" id="{D1604D4E-CA84-4C63-983E-03FA19337186}"/>
              </a:ext>
            </a:extLst>
          </p:cNvPr>
          <p:cNvPicPr>
            <a:picLocks noChangeAspect="1"/>
          </p:cNvPicPr>
          <p:nvPr/>
        </p:nvPicPr>
        <p:blipFill>
          <a:blip r:embed="rId14">
            <a:alphaModFix amt="85000"/>
          </a:blip>
          <a:stretch>
            <a:fillRect/>
          </a:stretch>
        </p:blipFill>
        <p:spPr>
          <a:xfrm>
            <a:off x="4051170" y="4402964"/>
            <a:ext cx="502866" cy="514666"/>
          </a:xfrm>
          <a:prstGeom prst="rect">
            <a:avLst/>
          </a:prstGeom>
        </p:spPr>
      </p:pic>
      <p:sp>
        <p:nvSpPr>
          <p:cNvPr id="37" name="TextBox 36">
            <a:extLst>
              <a:ext uri="{FF2B5EF4-FFF2-40B4-BE49-F238E27FC236}">
                <a16:creationId xmlns:a16="http://schemas.microsoft.com/office/drawing/2014/main" id="{65BF29AD-C22B-4ADA-A9DD-08DECACB5E78}"/>
              </a:ext>
            </a:extLst>
          </p:cNvPr>
          <p:cNvSpPr txBox="1"/>
          <p:nvPr/>
        </p:nvSpPr>
        <p:spPr>
          <a:xfrm>
            <a:off x="5641787" y="3764144"/>
            <a:ext cx="960585" cy="454496"/>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SoC </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Estimation </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err="1">
                <a:ln>
                  <a:noFill/>
                </a:ln>
                <a:solidFill>
                  <a:srgbClr val="FFFFFF"/>
                </a:solidFill>
                <a:effectLst/>
                <a:uLnTx/>
                <a:uFillTx/>
              </a:rPr>
              <a:t>Optimisation</a:t>
            </a:r>
            <a:endParaRPr kumimoji="0" lang="en-GB" sz="900" b="1" i="0" u="none" strike="noStrike" kern="0" cap="none" spc="0" normalizeH="0" baseline="0" noProof="0" dirty="0">
              <a:ln>
                <a:noFill/>
              </a:ln>
              <a:solidFill>
                <a:srgbClr val="FFFFFF"/>
              </a:solidFill>
              <a:effectLst/>
              <a:uLnTx/>
              <a:uFillTx/>
            </a:endParaRPr>
          </a:p>
        </p:txBody>
      </p:sp>
      <p:sp>
        <p:nvSpPr>
          <p:cNvPr id="38" name="TextBox 37">
            <a:extLst>
              <a:ext uri="{FF2B5EF4-FFF2-40B4-BE49-F238E27FC236}">
                <a16:creationId xmlns:a16="http://schemas.microsoft.com/office/drawing/2014/main" id="{91167AE6-AB31-4ED1-9DD1-781E71101FB7}"/>
              </a:ext>
            </a:extLst>
          </p:cNvPr>
          <p:cNvSpPr txBox="1"/>
          <p:nvPr/>
        </p:nvSpPr>
        <p:spPr>
          <a:xfrm>
            <a:off x="5682127" y="5399538"/>
            <a:ext cx="1860871" cy="197337"/>
          </a:xfrm>
          <a:prstGeom prst="rect">
            <a:avLst/>
          </a:prstGeom>
          <a:solidFill>
            <a:srgbClr val="FF0000"/>
          </a:solidFill>
          <a:ln w="12700">
            <a:solidFill>
              <a:srgbClr val="FFFFFF">
                <a:lumMod val="6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List of vehicles at risk</a:t>
            </a:r>
          </a:p>
        </p:txBody>
      </p:sp>
      <p:grpSp>
        <p:nvGrpSpPr>
          <p:cNvPr id="39" name="Group 38">
            <a:extLst>
              <a:ext uri="{FF2B5EF4-FFF2-40B4-BE49-F238E27FC236}">
                <a16:creationId xmlns:a16="http://schemas.microsoft.com/office/drawing/2014/main" id="{950A7BF5-2721-46DF-B277-867676039DD1}"/>
              </a:ext>
            </a:extLst>
          </p:cNvPr>
          <p:cNvGrpSpPr/>
          <p:nvPr/>
        </p:nvGrpSpPr>
        <p:grpSpPr>
          <a:xfrm>
            <a:off x="2602433" y="4422709"/>
            <a:ext cx="550185" cy="385855"/>
            <a:chOff x="5617803" y="2583872"/>
            <a:chExt cx="794420" cy="619010"/>
          </a:xfrm>
        </p:grpSpPr>
        <p:pic>
          <p:nvPicPr>
            <p:cNvPr id="40" name="Picture 39">
              <a:extLst>
                <a:ext uri="{FF2B5EF4-FFF2-40B4-BE49-F238E27FC236}">
                  <a16:creationId xmlns:a16="http://schemas.microsoft.com/office/drawing/2014/main" id="{CCE2134D-A8D7-40CB-9253-EDA6D4DE7ED8}"/>
                </a:ext>
              </a:extLst>
            </p:cNvPr>
            <p:cNvPicPr>
              <a:picLocks noChangeAspect="1"/>
            </p:cNvPicPr>
            <p:nvPr/>
          </p:nvPicPr>
          <p:blipFill>
            <a:blip r:embed="rId15">
              <a:lum bright="70000" contrast="-70000"/>
            </a:blip>
            <a:stretch>
              <a:fillRect/>
            </a:stretch>
          </p:blipFill>
          <p:spPr>
            <a:xfrm>
              <a:off x="5617803" y="2583872"/>
              <a:ext cx="619796" cy="606751"/>
            </a:xfrm>
            <a:prstGeom prst="rect">
              <a:avLst/>
            </a:prstGeom>
          </p:spPr>
        </p:pic>
        <p:pic>
          <p:nvPicPr>
            <p:cNvPr id="41" name="Graphic 40" descr="Large paint brush with solid fill">
              <a:extLst>
                <a:ext uri="{FF2B5EF4-FFF2-40B4-BE49-F238E27FC236}">
                  <a16:creationId xmlns:a16="http://schemas.microsoft.com/office/drawing/2014/main" id="{FD340951-AA10-473D-B153-F9E0E20EDE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723920">
              <a:off x="6009111" y="2799770"/>
              <a:ext cx="403112" cy="403112"/>
            </a:xfrm>
            <a:prstGeom prst="rect">
              <a:avLst/>
            </a:prstGeom>
          </p:spPr>
        </p:pic>
      </p:grpSp>
      <p:cxnSp>
        <p:nvCxnSpPr>
          <p:cNvPr id="42" name="Connector: Elbow 41">
            <a:extLst>
              <a:ext uri="{FF2B5EF4-FFF2-40B4-BE49-F238E27FC236}">
                <a16:creationId xmlns:a16="http://schemas.microsoft.com/office/drawing/2014/main" id="{B4A96486-1BDE-4D87-9A12-EB0D19442CAA}"/>
              </a:ext>
            </a:extLst>
          </p:cNvPr>
          <p:cNvCxnSpPr>
            <a:stCxn id="35" idx="3"/>
            <a:endCxn id="36" idx="0"/>
          </p:cNvCxnSpPr>
          <p:nvPr/>
        </p:nvCxnSpPr>
        <p:spPr>
          <a:xfrm>
            <a:off x="3979728" y="4254154"/>
            <a:ext cx="322875" cy="148810"/>
          </a:xfrm>
          <a:prstGeom prst="bentConnector2">
            <a:avLst/>
          </a:prstGeom>
          <a:noFill/>
          <a:ln w="6350" cap="flat" cmpd="sng" algn="ctr">
            <a:solidFill>
              <a:srgbClr val="FFFFFF"/>
            </a:solidFill>
            <a:prstDash val="solid"/>
            <a:miter lim="800000"/>
            <a:tailEnd type="triangle"/>
          </a:ln>
          <a:effectLst/>
        </p:spPr>
      </p:cxnSp>
      <p:sp>
        <p:nvSpPr>
          <p:cNvPr id="43" name="TextBox 42">
            <a:extLst>
              <a:ext uri="{FF2B5EF4-FFF2-40B4-BE49-F238E27FC236}">
                <a16:creationId xmlns:a16="http://schemas.microsoft.com/office/drawing/2014/main" id="{C284927A-8D7D-4356-B2B1-7807A11B8D26}"/>
              </a:ext>
            </a:extLst>
          </p:cNvPr>
          <p:cNvSpPr txBox="1"/>
          <p:nvPr/>
        </p:nvSpPr>
        <p:spPr>
          <a:xfrm>
            <a:off x="3918316" y="4071298"/>
            <a:ext cx="64793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RUL, </a:t>
            </a:r>
            <a:r>
              <a:rPr kumimoji="0" lang="en-GB" sz="800" b="0" i="0" u="none" strike="noStrike" kern="0" cap="none" spc="0" normalizeH="0" baseline="0" noProof="0" dirty="0" err="1">
                <a:ln>
                  <a:noFill/>
                </a:ln>
                <a:solidFill>
                  <a:srgbClr val="FFFFFF"/>
                </a:solidFill>
                <a:effectLst/>
                <a:uLnTx/>
                <a:uFillTx/>
              </a:rPr>
              <a:t>SoH</a:t>
            </a:r>
            <a:endParaRPr kumimoji="0" lang="en-GB" sz="800" b="0" i="0" u="none" strike="noStrike" kern="0" cap="none" spc="0" normalizeH="0" baseline="0" noProof="0" dirty="0">
              <a:ln>
                <a:noFill/>
              </a:ln>
              <a:solidFill>
                <a:srgbClr val="FFFFFF"/>
              </a:solidFill>
              <a:effectLst/>
              <a:uLnTx/>
              <a:uFillTx/>
            </a:endParaRPr>
          </a:p>
        </p:txBody>
      </p:sp>
      <p:sp>
        <p:nvSpPr>
          <p:cNvPr id="44" name="TextBox 43">
            <a:extLst>
              <a:ext uri="{FF2B5EF4-FFF2-40B4-BE49-F238E27FC236}">
                <a16:creationId xmlns:a16="http://schemas.microsoft.com/office/drawing/2014/main" id="{AE2A595C-9FCB-488C-A970-19D9EDFD02DA}"/>
              </a:ext>
            </a:extLst>
          </p:cNvPr>
          <p:cNvSpPr txBox="1"/>
          <p:nvPr/>
        </p:nvSpPr>
        <p:spPr>
          <a:xfrm>
            <a:off x="4494145" y="4192458"/>
            <a:ext cx="76815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Anomalies,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Failure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classification</a:t>
            </a:r>
          </a:p>
        </p:txBody>
      </p:sp>
      <p:sp>
        <p:nvSpPr>
          <p:cNvPr id="45" name="TextBox 44">
            <a:extLst>
              <a:ext uri="{FF2B5EF4-FFF2-40B4-BE49-F238E27FC236}">
                <a16:creationId xmlns:a16="http://schemas.microsoft.com/office/drawing/2014/main" id="{0E4F0A8E-BF5A-49C3-9230-741A929AFB4F}"/>
              </a:ext>
            </a:extLst>
          </p:cNvPr>
          <p:cNvSpPr txBox="1"/>
          <p:nvPr/>
        </p:nvSpPr>
        <p:spPr>
          <a:xfrm>
            <a:off x="3111569" y="5376335"/>
            <a:ext cx="960585" cy="177497"/>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Initial Training</a:t>
            </a:r>
            <a:endParaRPr kumimoji="0" lang="en-GB" sz="900" b="0" i="0" u="none" strike="noStrike" kern="0" cap="none" spc="0" normalizeH="0" baseline="0" noProof="0" dirty="0">
              <a:ln>
                <a:noFill/>
              </a:ln>
              <a:solidFill>
                <a:srgbClr val="FFFFFF"/>
              </a:solidFill>
              <a:effectLst/>
              <a:uLnTx/>
              <a:uFillTx/>
            </a:endParaRPr>
          </a:p>
        </p:txBody>
      </p:sp>
      <p:cxnSp>
        <p:nvCxnSpPr>
          <p:cNvPr id="46" name="Connector: Elbow 45">
            <a:extLst>
              <a:ext uri="{FF2B5EF4-FFF2-40B4-BE49-F238E27FC236}">
                <a16:creationId xmlns:a16="http://schemas.microsoft.com/office/drawing/2014/main" id="{E4597E7D-C436-443D-A90F-C12992A1AC9D}"/>
              </a:ext>
            </a:extLst>
          </p:cNvPr>
          <p:cNvCxnSpPr>
            <a:cxnSpLocks/>
            <a:stCxn id="133" idx="2"/>
            <a:endCxn id="92" idx="2"/>
          </p:cNvCxnSpPr>
          <p:nvPr/>
        </p:nvCxnSpPr>
        <p:spPr>
          <a:xfrm rot="16200000" flipH="1">
            <a:off x="2692203" y="3418382"/>
            <a:ext cx="490679" cy="3348000"/>
          </a:xfrm>
          <a:prstGeom prst="bentConnector3">
            <a:avLst>
              <a:gd name="adj1" fmla="val 258207"/>
            </a:avLst>
          </a:prstGeom>
          <a:noFill/>
          <a:ln w="19050" cap="flat" cmpd="sng" algn="ctr">
            <a:solidFill>
              <a:srgbClr val="007EC3"/>
            </a:solidFill>
            <a:prstDash val="solid"/>
            <a:miter lim="800000"/>
            <a:tailEnd type="triangle"/>
          </a:ln>
          <a:effectLst/>
        </p:spPr>
      </p:cxnSp>
      <p:sp>
        <p:nvSpPr>
          <p:cNvPr id="47" name="TextBox 46">
            <a:extLst>
              <a:ext uri="{FF2B5EF4-FFF2-40B4-BE49-F238E27FC236}">
                <a16:creationId xmlns:a16="http://schemas.microsoft.com/office/drawing/2014/main" id="{9060403A-AD13-40CF-8293-96BF5AB2746C}"/>
              </a:ext>
            </a:extLst>
          </p:cNvPr>
          <p:cNvSpPr txBox="1"/>
          <p:nvPr/>
        </p:nvSpPr>
        <p:spPr>
          <a:xfrm>
            <a:off x="3834663" y="5319686"/>
            <a:ext cx="960585" cy="315996"/>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Service</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Records</a:t>
            </a:r>
            <a:endParaRPr kumimoji="0" lang="en-GB" sz="900" b="0" i="0" u="none" strike="noStrike" kern="0" cap="none" spc="0" normalizeH="0" baseline="0" noProof="0" dirty="0">
              <a:ln>
                <a:noFill/>
              </a:ln>
              <a:solidFill>
                <a:srgbClr val="FFFFFF"/>
              </a:solidFill>
              <a:effectLst/>
              <a:uLnTx/>
              <a:uFillTx/>
            </a:endParaRPr>
          </a:p>
        </p:txBody>
      </p:sp>
      <p:pic>
        <p:nvPicPr>
          <p:cNvPr id="48" name="Picture 47">
            <a:extLst>
              <a:ext uri="{FF2B5EF4-FFF2-40B4-BE49-F238E27FC236}">
                <a16:creationId xmlns:a16="http://schemas.microsoft.com/office/drawing/2014/main" id="{6592003B-4B67-4ECA-BC40-6BB3F6C6FBE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076780" y="2762706"/>
            <a:ext cx="3347028" cy="1008841"/>
          </a:xfrm>
          <a:prstGeom prst="rect">
            <a:avLst/>
          </a:prstGeom>
        </p:spPr>
      </p:pic>
      <p:sp>
        <p:nvSpPr>
          <p:cNvPr id="49" name="Arrow: Bent-Up 48">
            <a:extLst>
              <a:ext uri="{FF2B5EF4-FFF2-40B4-BE49-F238E27FC236}">
                <a16:creationId xmlns:a16="http://schemas.microsoft.com/office/drawing/2014/main" id="{785AD903-73A1-4A9E-B162-3911601E2FCA}"/>
              </a:ext>
            </a:extLst>
          </p:cNvPr>
          <p:cNvSpPr/>
          <p:nvPr/>
        </p:nvSpPr>
        <p:spPr>
          <a:xfrm rot="16200000">
            <a:off x="5163166" y="1805135"/>
            <a:ext cx="1115931" cy="1909246"/>
          </a:xfrm>
          <a:prstGeom prst="bentUpArrow">
            <a:avLst>
              <a:gd name="adj1" fmla="val 19555"/>
              <a:gd name="adj2" fmla="val 21993"/>
              <a:gd name="adj3" fmla="val 25000"/>
            </a:avLst>
          </a:prstGeom>
          <a:solidFill>
            <a:srgbClr val="0A68B1"/>
          </a:solidFill>
          <a:ln w="12700" cap="flat" cmpd="sng" algn="ctr">
            <a:solidFill>
              <a:srgbClr val="0A68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0" name="Arrow: Bent-Up 49">
            <a:extLst>
              <a:ext uri="{FF2B5EF4-FFF2-40B4-BE49-F238E27FC236}">
                <a16:creationId xmlns:a16="http://schemas.microsoft.com/office/drawing/2014/main" id="{DA8AF68C-1F52-4978-84E4-0790F53C6A75}"/>
              </a:ext>
            </a:extLst>
          </p:cNvPr>
          <p:cNvSpPr/>
          <p:nvPr/>
        </p:nvSpPr>
        <p:spPr>
          <a:xfrm rot="10800000">
            <a:off x="1155874" y="2250481"/>
            <a:ext cx="1728371" cy="1514339"/>
          </a:xfrm>
          <a:prstGeom prst="bentUpArrow">
            <a:avLst>
              <a:gd name="adj1" fmla="val 19040"/>
              <a:gd name="adj2" fmla="val 17277"/>
              <a:gd name="adj3" fmla="val 25000"/>
            </a:avLst>
          </a:prstGeom>
          <a:solidFill>
            <a:srgbClr val="254E53">
              <a:lumMod val="7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1" name="Arrow: Bent-Up 50">
            <a:extLst>
              <a:ext uri="{FF2B5EF4-FFF2-40B4-BE49-F238E27FC236}">
                <a16:creationId xmlns:a16="http://schemas.microsoft.com/office/drawing/2014/main" id="{01B3C72A-3891-43A4-AC02-4630C5C8E3EC}"/>
              </a:ext>
            </a:extLst>
          </p:cNvPr>
          <p:cNvSpPr/>
          <p:nvPr/>
        </p:nvSpPr>
        <p:spPr>
          <a:xfrm rot="10800000">
            <a:off x="1099653" y="2326236"/>
            <a:ext cx="1728371" cy="1438586"/>
          </a:xfrm>
          <a:prstGeom prst="bentUpArrow">
            <a:avLst>
              <a:gd name="adj1" fmla="val 19987"/>
              <a:gd name="adj2" fmla="val 17683"/>
              <a:gd name="adj3" fmla="val 25000"/>
            </a:avLst>
          </a:prstGeom>
          <a:solidFill>
            <a:srgbClr val="0A68B1"/>
          </a:solidFill>
          <a:ln w="12700" cap="flat" cmpd="sng" algn="ctr">
            <a:solidFill>
              <a:srgbClr val="0A68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52" name="Graphic 51" descr="Database">
            <a:extLst>
              <a:ext uri="{FF2B5EF4-FFF2-40B4-BE49-F238E27FC236}">
                <a16:creationId xmlns:a16="http://schemas.microsoft.com/office/drawing/2014/main" id="{C9C9F499-89D4-499C-BB6F-7763F3BCFA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4325" y="4074684"/>
            <a:ext cx="537519" cy="537519"/>
          </a:xfrm>
          <a:prstGeom prst="rect">
            <a:avLst/>
          </a:prstGeom>
        </p:spPr>
      </p:pic>
      <p:cxnSp>
        <p:nvCxnSpPr>
          <p:cNvPr id="53" name="Connector: Elbow 52">
            <a:extLst>
              <a:ext uri="{FF2B5EF4-FFF2-40B4-BE49-F238E27FC236}">
                <a16:creationId xmlns:a16="http://schemas.microsoft.com/office/drawing/2014/main" id="{52406A06-B50B-4352-BE3A-26A598188161}"/>
              </a:ext>
            </a:extLst>
          </p:cNvPr>
          <p:cNvCxnSpPr>
            <a:cxnSpLocks/>
            <a:stCxn id="71" idx="3"/>
            <a:endCxn id="92" idx="2"/>
          </p:cNvCxnSpPr>
          <p:nvPr/>
        </p:nvCxnSpPr>
        <p:spPr>
          <a:xfrm flipV="1">
            <a:off x="3150795" y="5337722"/>
            <a:ext cx="864000" cy="262075"/>
          </a:xfrm>
          <a:prstGeom prst="bentConnector2">
            <a:avLst/>
          </a:prstGeom>
          <a:noFill/>
          <a:ln w="19050" cap="flat" cmpd="sng" algn="ctr">
            <a:solidFill>
              <a:srgbClr val="007EC3"/>
            </a:solidFill>
            <a:prstDash val="solid"/>
            <a:miter lim="800000"/>
            <a:tailEnd type="triangle"/>
          </a:ln>
          <a:effectLst/>
        </p:spPr>
      </p:cxnSp>
      <p:pic>
        <p:nvPicPr>
          <p:cNvPr id="54" name="Picture 53">
            <a:extLst>
              <a:ext uri="{FF2B5EF4-FFF2-40B4-BE49-F238E27FC236}">
                <a16:creationId xmlns:a16="http://schemas.microsoft.com/office/drawing/2014/main" id="{119C145D-2590-4BD9-B8FB-6D5CA3209E6D}"/>
              </a:ext>
            </a:extLst>
          </p:cNvPr>
          <p:cNvPicPr>
            <a:picLocks noChangeAspect="1"/>
          </p:cNvPicPr>
          <p:nvPr/>
        </p:nvPicPr>
        <p:blipFill>
          <a:blip r:embed="rId19">
            <a:duotone>
              <a:srgbClr val="007EC3">
                <a:shade val="45000"/>
                <a:satMod val="135000"/>
              </a:srgbClr>
              <a:prstClr val="white"/>
            </a:duotone>
          </a:blip>
          <a:stretch>
            <a:fillRect/>
          </a:stretch>
        </p:blipFill>
        <p:spPr>
          <a:xfrm>
            <a:off x="776521" y="3932117"/>
            <a:ext cx="245764" cy="285134"/>
          </a:xfrm>
          <a:prstGeom prst="rect">
            <a:avLst/>
          </a:prstGeom>
        </p:spPr>
      </p:pic>
      <p:pic>
        <p:nvPicPr>
          <p:cNvPr id="55" name="Picture 54">
            <a:extLst>
              <a:ext uri="{FF2B5EF4-FFF2-40B4-BE49-F238E27FC236}">
                <a16:creationId xmlns:a16="http://schemas.microsoft.com/office/drawing/2014/main" id="{103F320F-2238-467D-9E74-09C4621BD028}"/>
              </a:ext>
            </a:extLst>
          </p:cNvPr>
          <p:cNvPicPr>
            <a:picLocks noChangeAspect="1"/>
          </p:cNvPicPr>
          <p:nvPr/>
        </p:nvPicPr>
        <p:blipFill>
          <a:blip r:embed="rId19">
            <a:duotone>
              <a:srgbClr val="007EC3">
                <a:shade val="45000"/>
                <a:satMod val="135000"/>
              </a:srgbClr>
              <a:prstClr val="white"/>
            </a:duotone>
            <a:alphaModFix amt="70000"/>
          </a:blip>
          <a:stretch>
            <a:fillRect/>
          </a:stretch>
        </p:blipFill>
        <p:spPr>
          <a:xfrm>
            <a:off x="697159" y="4184219"/>
            <a:ext cx="245764" cy="285134"/>
          </a:xfrm>
          <a:prstGeom prst="rect">
            <a:avLst/>
          </a:prstGeom>
        </p:spPr>
      </p:pic>
      <p:cxnSp>
        <p:nvCxnSpPr>
          <p:cNvPr id="56" name="Straight Arrow Connector 55">
            <a:extLst>
              <a:ext uri="{FF2B5EF4-FFF2-40B4-BE49-F238E27FC236}">
                <a16:creationId xmlns:a16="http://schemas.microsoft.com/office/drawing/2014/main" id="{439183F4-AB22-455F-9E34-F67EBAE3F0BC}"/>
              </a:ext>
            </a:extLst>
          </p:cNvPr>
          <p:cNvCxnSpPr/>
          <p:nvPr/>
        </p:nvCxnSpPr>
        <p:spPr>
          <a:xfrm flipV="1">
            <a:off x="1047249" y="4068813"/>
            <a:ext cx="396000" cy="0"/>
          </a:xfrm>
          <a:prstGeom prst="straightConnector1">
            <a:avLst/>
          </a:prstGeom>
          <a:noFill/>
          <a:ln w="28575" cap="flat" cmpd="sng" algn="ctr">
            <a:solidFill>
              <a:srgbClr val="007EC3"/>
            </a:solidFill>
            <a:prstDash val="solid"/>
            <a:miter lim="800000"/>
            <a:tailEnd type="triangle"/>
          </a:ln>
          <a:effectLst/>
        </p:spPr>
      </p:cxnSp>
      <p:cxnSp>
        <p:nvCxnSpPr>
          <p:cNvPr id="57" name="Straight Arrow Connector 56">
            <a:extLst>
              <a:ext uri="{FF2B5EF4-FFF2-40B4-BE49-F238E27FC236}">
                <a16:creationId xmlns:a16="http://schemas.microsoft.com/office/drawing/2014/main" id="{2FE9EDD1-7712-445B-B24C-5F0526322AA1}"/>
              </a:ext>
            </a:extLst>
          </p:cNvPr>
          <p:cNvCxnSpPr/>
          <p:nvPr/>
        </p:nvCxnSpPr>
        <p:spPr>
          <a:xfrm flipV="1">
            <a:off x="937484" y="4329440"/>
            <a:ext cx="144000" cy="0"/>
          </a:xfrm>
          <a:prstGeom prst="straightConnector1">
            <a:avLst/>
          </a:prstGeom>
          <a:noFill/>
          <a:ln w="28575" cap="flat" cmpd="sng" algn="ctr">
            <a:solidFill>
              <a:srgbClr val="007EC3"/>
            </a:solidFill>
            <a:prstDash val="solid"/>
            <a:miter lim="800000"/>
            <a:tailEnd type="triangle"/>
          </a:ln>
          <a:effectLst/>
        </p:spPr>
      </p:cxnSp>
      <p:sp>
        <p:nvSpPr>
          <p:cNvPr id="58" name="TextBox 57">
            <a:extLst>
              <a:ext uri="{FF2B5EF4-FFF2-40B4-BE49-F238E27FC236}">
                <a16:creationId xmlns:a16="http://schemas.microsoft.com/office/drawing/2014/main" id="{2426D6A0-94B3-440A-ADF5-B22255A12942}"/>
              </a:ext>
            </a:extLst>
          </p:cNvPr>
          <p:cNvSpPr txBox="1"/>
          <p:nvPr/>
        </p:nvSpPr>
        <p:spPr>
          <a:xfrm>
            <a:off x="6749558" y="3764144"/>
            <a:ext cx="857100" cy="454496"/>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Power Availability Calibration</a:t>
            </a:r>
            <a:endParaRPr kumimoji="0" lang="en-GB" sz="900" b="1" i="0" u="none" strike="noStrike" kern="0" cap="none" spc="0" normalizeH="0" baseline="0" noProof="0" dirty="0">
              <a:ln>
                <a:noFill/>
              </a:ln>
              <a:solidFill>
                <a:srgbClr val="FFFFFF"/>
              </a:solidFill>
              <a:effectLst/>
              <a:uLnTx/>
              <a:uFillTx/>
            </a:endParaRPr>
          </a:p>
        </p:txBody>
      </p:sp>
      <p:cxnSp>
        <p:nvCxnSpPr>
          <p:cNvPr id="59" name="Straight Arrow Connector 58">
            <a:extLst>
              <a:ext uri="{FF2B5EF4-FFF2-40B4-BE49-F238E27FC236}">
                <a16:creationId xmlns:a16="http://schemas.microsoft.com/office/drawing/2014/main" id="{6E1394FF-3F06-40A9-87F4-AEC8C1C5945B}"/>
              </a:ext>
            </a:extLst>
          </p:cNvPr>
          <p:cNvCxnSpPr>
            <a:cxnSpLocks/>
          </p:cNvCxnSpPr>
          <p:nvPr/>
        </p:nvCxnSpPr>
        <p:spPr>
          <a:xfrm flipH="1" flipV="1">
            <a:off x="6153829" y="4218640"/>
            <a:ext cx="1" cy="163254"/>
          </a:xfrm>
          <a:prstGeom prst="straightConnector1">
            <a:avLst/>
          </a:prstGeom>
          <a:noFill/>
          <a:ln w="6350" cap="flat" cmpd="sng" algn="ctr">
            <a:solidFill>
              <a:srgbClr val="FAE600"/>
            </a:solidFill>
            <a:prstDash val="solid"/>
            <a:miter lim="800000"/>
            <a:tailEnd type="triangle"/>
          </a:ln>
          <a:effectLst/>
        </p:spPr>
      </p:cxnSp>
      <p:cxnSp>
        <p:nvCxnSpPr>
          <p:cNvPr id="60" name="Straight Arrow Connector 59">
            <a:extLst>
              <a:ext uri="{FF2B5EF4-FFF2-40B4-BE49-F238E27FC236}">
                <a16:creationId xmlns:a16="http://schemas.microsoft.com/office/drawing/2014/main" id="{9FEC146E-FC6F-4F81-8760-07E7238D3E43}"/>
              </a:ext>
            </a:extLst>
          </p:cNvPr>
          <p:cNvCxnSpPr>
            <a:cxnSpLocks/>
            <a:stCxn id="37" idx="3"/>
            <a:endCxn id="58" idx="1"/>
          </p:cNvCxnSpPr>
          <p:nvPr/>
        </p:nvCxnSpPr>
        <p:spPr>
          <a:xfrm>
            <a:off x="6602372" y="3991392"/>
            <a:ext cx="147186" cy="0"/>
          </a:xfrm>
          <a:prstGeom prst="straightConnector1">
            <a:avLst/>
          </a:prstGeom>
          <a:noFill/>
          <a:ln w="6350" cap="flat" cmpd="sng" algn="ctr">
            <a:solidFill>
              <a:srgbClr val="FAE6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8D9AF607-52EF-4C8B-B1FA-AECA7242ACF7}"/>
              </a:ext>
            </a:extLst>
          </p:cNvPr>
          <p:cNvCxnSpPr>
            <a:cxnSpLocks/>
          </p:cNvCxnSpPr>
          <p:nvPr/>
        </p:nvCxnSpPr>
        <p:spPr>
          <a:xfrm flipV="1">
            <a:off x="6122593" y="5222201"/>
            <a:ext cx="0" cy="180000"/>
          </a:xfrm>
          <a:prstGeom prst="straightConnector1">
            <a:avLst/>
          </a:prstGeom>
          <a:noFill/>
          <a:ln w="19050" cap="flat" cmpd="sng" algn="ctr">
            <a:solidFill>
              <a:srgbClr val="FF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1A5976A3-1CF5-470E-92EB-BAAC9E418D7B}"/>
              </a:ext>
            </a:extLst>
          </p:cNvPr>
          <p:cNvCxnSpPr>
            <a:cxnSpLocks/>
          </p:cNvCxnSpPr>
          <p:nvPr/>
        </p:nvCxnSpPr>
        <p:spPr>
          <a:xfrm flipV="1">
            <a:off x="7178107" y="4205939"/>
            <a:ext cx="1" cy="1188000"/>
          </a:xfrm>
          <a:prstGeom prst="straightConnector1">
            <a:avLst/>
          </a:prstGeom>
          <a:noFill/>
          <a:ln w="19050" cap="flat" cmpd="sng" algn="ctr">
            <a:solidFill>
              <a:srgbClr val="FF0000"/>
            </a:solidFill>
            <a:prstDash val="solid"/>
            <a:miter lim="800000"/>
            <a:tailEnd type="triangle"/>
          </a:ln>
          <a:effectLst/>
        </p:spPr>
      </p:cxnSp>
      <p:sp>
        <p:nvSpPr>
          <p:cNvPr id="63" name="TextBox 62">
            <a:extLst>
              <a:ext uri="{FF2B5EF4-FFF2-40B4-BE49-F238E27FC236}">
                <a16:creationId xmlns:a16="http://schemas.microsoft.com/office/drawing/2014/main" id="{BE9F44F5-848C-43F6-8EFB-8E4E827A4DA8}"/>
              </a:ext>
            </a:extLst>
          </p:cNvPr>
          <p:cNvSpPr txBox="1"/>
          <p:nvPr/>
        </p:nvSpPr>
        <p:spPr>
          <a:xfrm>
            <a:off x="5641788" y="3439992"/>
            <a:ext cx="1964870" cy="177497"/>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New BMS Parameters</a:t>
            </a:r>
            <a:endParaRPr kumimoji="0" lang="en-GB" sz="900" b="1" i="0" u="none" strike="noStrike" kern="0" cap="none" spc="0" normalizeH="0" baseline="0" noProof="0" dirty="0">
              <a:ln>
                <a:noFill/>
              </a:ln>
              <a:solidFill>
                <a:srgbClr val="FFFFFF"/>
              </a:solidFill>
              <a:effectLst/>
              <a:uLnTx/>
              <a:uFillTx/>
            </a:endParaRPr>
          </a:p>
        </p:txBody>
      </p:sp>
      <p:cxnSp>
        <p:nvCxnSpPr>
          <p:cNvPr id="64" name="Straight Arrow Connector 63">
            <a:extLst>
              <a:ext uri="{FF2B5EF4-FFF2-40B4-BE49-F238E27FC236}">
                <a16:creationId xmlns:a16="http://schemas.microsoft.com/office/drawing/2014/main" id="{07564EE1-9E47-47BA-A1D4-39437D78A9F0}"/>
              </a:ext>
            </a:extLst>
          </p:cNvPr>
          <p:cNvCxnSpPr>
            <a:cxnSpLocks/>
          </p:cNvCxnSpPr>
          <p:nvPr/>
        </p:nvCxnSpPr>
        <p:spPr>
          <a:xfrm flipH="1" flipV="1">
            <a:off x="6153829" y="3622070"/>
            <a:ext cx="1" cy="144000"/>
          </a:xfrm>
          <a:prstGeom prst="straightConnector1">
            <a:avLst/>
          </a:prstGeom>
          <a:noFill/>
          <a:ln w="6350" cap="flat" cmpd="sng" algn="ctr">
            <a:solidFill>
              <a:srgbClr val="FAE6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8EACA38E-32C5-4118-B431-F219271CAD36}"/>
              </a:ext>
            </a:extLst>
          </p:cNvPr>
          <p:cNvCxnSpPr>
            <a:cxnSpLocks/>
          </p:cNvCxnSpPr>
          <p:nvPr/>
        </p:nvCxnSpPr>
        <p:spPr>
          <a:xfrm flipH="1" flipV="1">
            <a:off x="7187933" y="3619155"/>
            <a:ext cx="1" cy="144000"/>
          </a:xfrm>
          <a:prstGeom prst="straightConnector1">
            <a:avLst/>
          </a:prstGeom>
          <a:noFill/>
          <a:ln w="6350" cap="flat" cmpd="sng" algn="ctr">
            <a:solidFill>
              <a:srgbClr val="FAE600"/>
            </a:solidFill>
            <a:prstDash val="solid"/>
            <a:miter lim="800000"/>
            <a:tailEnd type="triangle"/>
          </a:ln>
          <a:effectLst/>
        </p:spPr>
      </p:cxnSp>
      <p:sp>
        <p:nvSpPr>
          <p:cNvPr id="66" name="TextBox 65">
            <a:extLst>
              <a:ext uri="{FF2B5EF4-FFF2-40B4-BE49-F238E27FC236}">
                <a16:creationId xmlns:a16="http://schemas.microsoft.com/office/drawing/2014/main" id="{1CAF36E9-B09D-406A-AEF4-DC02F19EAFD8}"/>
              </a:ext>
            </a:extLst>
          </p:cNvPr>
          <p:cNvSpPr txBox="1"/>
          <p:nvPr/>
        </p:nvSpPr>
        <p:spPr>
          <a:xfrm>
            <a:off x="5178896" y="2367281"/>
            <a:ext cx="1228090" cy="177497"/>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BMS Updates</a:t>
            </a:r>
            <a:endParaRPr kumimoji="0" lang="en-GB" sz="900" b="1" i="0" u="none" strike="noStrike" kern="0" cap="none" spc="0" normalizeH="0" baseline="0" noProof="0" dirty="0">
              <a:ln>
                <a:noFill/>
              </a:ln>
              <a:solidFill>
                <a:srgbClr val="FFFFFF"/>
              </a:solidFill>
              <a:effectLst/>
              <a:uLnTx/>
              <a:uFillTx/>
            </a:endParaRPr>
          </a:p>
        </p:txBody>
      </p:sp>
      <p:pic>
        <p:nvPicPr>
          <p:cNvPr id="67" name="Graphic 66" descr="Wireless">
            <a:extLst>
              <a:ext uri="{FF2B5EF4-FFF2-40B4-BE49-F238E27FC236}">
                <a16:creationId xmlns:a16="http://schemas.microsoft.com/office/drawing/2014/main" id="{C5D7E9EB-F5E8-4E1D-A20B-83803AC3C3E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6200000" flipH="1">
            <a:off x="5188421" y="2325417"/>
            <a:ext cx="239707" cy="239707"/>
          </a:xfrm>
          <a:prstGeom prst="rect">
            <a:avLst/>
          </a:prstGeom>
        </p:spPr>
      </p:pic>
      <p:sp>
        <p:nvSpPr>
          <p:cNvPr id="68" name="TextBox 67">
            <a:extLst>
              <a:ext uri="{FF2B5EF4-FFF2-40B4-BE49-F238E27FC236}">
                <a16:creationId xmlns:a16="http://schemas.microsoft.com/office/drawing/2014/main" id="{88149DC3-9992-435C-BEB1-0AB022C92D97}"/>
              </a:ext>
            </a:extLst>
          </p:cNvPr>
          <p:cNvSpPr txBox="1"/>
          <p:nvPr/>
        </p:nvSpPr>
        <p:spPr>
          <a:xfrm>
            <a:off x="1569123" y="2312269"/>
            <a:ext cx="1194830" cy="315996"/>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Fleet Data + Service Records</a:t>
            </a:r>
            <a:endParaRPr kumimoji="0" lang="en-GB" sz="900" b="1" i="0" u="none" strike="noStrike" kern="0" cap="none" spc="0" normalizeH="0" baseline="0" noProof="0" dirty="0">
              <a:ln>
                <a:noFill/>
              </a:ln>
              <a:solidFill>
                <a:srgbClr val="FFFFFF"/>
              </a:solidFill>
              <a:effectLst/>
              <a:uLnTx/>
              <a:uFillTx/>
            </a:endParaRPr>
          </a:p>
        </p:txBody>
      </p:sp>
      <p:pic>
        <p:nvPicPr>
          <p:cNvPr id="69" name="Graphic 68" descr="Wireless">
            <a:extLst>
              <a:ext uri="{FF2B5EF4-FFF2-40B4-BE49-F238E27FC236}">
                <a16:creationId xmlns:a16="http://schemas.microsoft.com/office/drawing/2014/main" id="{B5953796-8E97-41B9-A349-B3A0476DCF6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6200000" flipH="1">
            <a:off x="1417519" y="2323317"/>
            <a:ext cx="239707" cy="239707"/>
          </a:xfrm>
          <a:prstGeom prst="rect">
            <a:avLst/>
          </a:prstGeom>
        </p:spPr>
      </p:pic>
      <p:grpSp>
        <p:nvGrpSpPr>
          <p:cNvPr id="70" name="Group 69">
            <a:extLst>
              <a:ext uri="{FF2B5EF4-FFF2-40B4-BE49-F238E27FC236}">
                <a16:creationId xmlns:a16="http://schemas.microsoft.com/office/drawing/2014/main" id="{682DD53E-ACC9-46DC-8ADC-C7D0ED251190}"/>
              </a:ext>
            </a:extLst>
          </p:cNvPr>
          <p:cNvGrpSpPr/>
          <p:nvPr/>
        </p:nvGrpSpPr>
        <p:grpSpPr>
          <a:xfrm>
            <a:off x="1762645" y="5166697"/>
            <a:ext cx="1450358" cy="866199"/>
            <a:chOff x="2449253" y="4573668"/>
            <a:chExt cx="1450358" cy="866199"/>
          </a:xfrm>
        </p:grpSpPr>
        <p:sp>
          <p:nvSpPr>
            <p:cNvPr id="71" name="TextBox 70">
              <a:extLst>
                <a:ext uri="{FF2B5EF4-FFF2-40B4-BE49-F238E27FC236}">
                  <a16:creationId xmlns:a16="http://schemas.microsoft.com/office/drawing/2014/main" id="{47587B8C-CB56-4861-8DF6-AF5E54C97A67}"/>
                </a:ext>
              </a:extLst>
            </p:cNvPr>
            <p:cNvSpPr txBox="1"/>
            <p:nvPr/>
          </p:nvSpPr>
          <p:spPr>
            <a:xfrm>
              <a:off x="2449253" y="4573668"/>
              <a:ext cx="1388150" cy="866199"/>
            </a:xfrm>
            <a:prstGeom prst="roundRect">
              <a:avLst>
                <a:gd name="adj" fmla="val 7870"/>
              </a:avLst>
            </a:prstGeom>
            <a:solidFill>
              <a:srgbClr val="254E53"/>
            </a:solidFill>
            <a:ln>
              <a:solidFill>
                <a:srgbClr val="FFFFFF">
                  <a:lumMod val="7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Digital Twin</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pic>
          <p:nvPicPr>
            <p:cNvPr id="72" name="Picture 2">
              <a:extLst>
                <a:ext uri="{FF2B5EF4-FFF2-40B4-BE49-F238E27FC236}">
                  <a16:creationId xmlns:a16="http://schemas.microsoft.com/office/drawing/2014/main" id="{49C5F027-176F-49FD-86BB-E1A2B3C0F783}"/>
                </a:ext>
              </a:extLst>
            </p:cNvPr>
            <p:cNvPicPr>
              <a:picLocks noChangeAspect="1"/>
            </p:cNvPicPr>
            <p:nvPr/>
          </p:nvPicPr>
          <p:blipFill>
            <a:blip r:embed="rId22"/>
            <a:stretch>
              <a:fillRect/>
            </a:stretch>
          </p:blipFill>
          <p:spPr>
            <a:xfrm>
              <a:off x="2950235" y="4959667"/>
              <a:ext cx="819845" cy="437795"/>
            </a:xfrm>
            <a:prstGeom prst="rect">
              <a:avLst/>
            </a:prstGeom>
            <a:noFill/>
            <a:ln cap="flat">
              <a:noFill/>
            </a:ln>
          </p:spPr>
        </p:pic>
        <p:grpSp>
          <p:nvGrpSpPr>
            <p:cNvPr id="73" name="Group 72">
              <a:extLst>
                <a:ext uri="{FF2B5EF4-FFF2-40B4-BE49-F238E27FC236}">
                  <a16:creationId xmlns:a16="http://schemas.microsoft.com/office/drawing/2014/main" id="{57993B88-7FA4-4485-82EB-7AC35FFAD70A}"/>
                </a:ext>
              </a:extLst>
            </p:cNvPr>
            <p:cNvGrpSpPr/>
            <p:nvPr/>
          </p:nvGrpSpPr>
          <p:grpSpPr>
            <a:xfrm>
              <a:off x="2473400" y="4734750"/>
              <a:ext cx="569491" cy="450678"/>
              <a:chOff x="4720166" y="3338679"/>
              <a:chExt cx="569491" cy="450678"/>
            </a:xfrm>
          </p:grpSpPr>
          <p:pic>
            <p:nvPicPr>
              <p:cNvPr id="75" name="Graphic 74">
                <a:extLst>
                  <a:ext uri="{FF2B5EF4-FFF2-40B4-BE49-F238E27FC236}">
                    <a16:creationId xmlns:a16="http://schemas.microsoft.com/office/drawing/2014/main" id="{82F6D9FB-CEF0-4812-87F2-F042671923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20166" y="3338679"/>
                <a:ext cx="271458" cy="271458"/>
              </a:xfrm>
              <a:prstGeom prst="rect">
                <a:avLst/>
              </a:prstGeom>
            </p:spPr>
          </p:pic>
          <p:pic>
            <p:nvPicPr>
              <p:cNvPr id="76" name="Graphic 75">
                <a:extLst>
                  <a:ext uri="{FF2B5EF4-FFF2-40B4-BE49-F238E27FC236}">
                    <a16:creationId xmlns:a16="http://schemas.microsoft.com/office/drawing/2014/main" id="{8DBBF36D-57F3-46EB-9CE9-2D166F8C5F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8199" y="3338679"/>
                <a:ext cx="271458" cy="271458"/>
              </a:xfrm>
              <a:prstGeom prst="rect">
                <a:avLst/>
              </a:prstGeom>
            </p:spPr>
          </p:pic>
          <p:pic>
            <p:nvPicPr>
              <p:cNvPr id="77" name="Graphic 76">
                <a:extLst>
                  <a:ext uri="{FF2B5EF4-FFF2-40B4-BE49-F238E27FC236}">
                    <a16:creationId xmlns:a16="http://schemas.microsoft.com/office/drawing/2014/main" id="{5E10436F-F9CF-420B-9442-57D3A5CFC4A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73944" y="3517899"/>
                <a:ext cx="271458" cy="271458"/>
              </a:xfrm>
              <a:prstGeom prst="rect">
                <a:avLst/>
              </a:prstGeom>
            </p:spPr>
          </p:pic>
        </p:grpSp>
        <p:sp>
          <p:nvSpPr>
            <p:cNvPr id="74" name="TextBox 73">
              <a:extLst>
                <a:ext uri="{FF2B5EF4-FFF2-40B4-BE49-F238E27FC236}">
                  <a16:creationId xmlns:a16="http://schemas.microsoft.com/office/drawing/2014/main" id="{063388A2-97FE-43AF-8E18-3FCCEB574A07}"/>
                </a:ext>
              </a:extLst>
            </p:cNvPr>
            <p:cNvSpPr txBox="1"/>
            <p:nvPr/>
          </p:nvSpPr>
          <p:spPr>
            <a:xfrm>
              <a:off x="3027564" y="4790830"/>
              <a:ext cx="872047"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High Fidelity Model</a:t>
              </a:r>
            </a:p>
          </p:txBody>
        </p:sp>
      </p:grpSp>
      <p:cxnSp>
        <p:nvCxnSpPr>
          <p:cNvPr id="78" name="Straight Arrow Connector 77">
            <a:extLst>
              <a:ext uri="{FF2B5EF4-FFF2-40B4-BE49-F238E27FC236}">
                <a16:creationId xmlns:a16="http://schemas.microsoft.com/office/drawing/2014/main" id="{39EFE76D-EA7E-48FC-99BF-7570202DD981}"/>
              </a:ext>
            </a:extLst>
          </p:cNvPr>
          <p:cNvCxnSpPr>
            <a:cxnSpLocks/>
            <a:endCxn id="35" idx="1"/>
          </p:cNvCxnSpPr>
          <p:nvPr/>
        </p:nvCxnSpPr>
        <p:spPr>
          <a:xfrm>
            <a:off x="3202793" y="4254154"/>
            <a:ext cx="262269" cy="0"/>
          </a:xfrm>
          <a:prstGeom prst="straightConnector1">
            <a:avLst/>
          </a:prstGeom>
          <a:noFill/>
          <a:ln w="6350" cap="flat" cmpd="sng" algn="ctr">
            <a:solidFill>
              <a:srgbClr val="007EC3">
                <a:lumMod val="60000"/>
                <a:lumOff val="40000"/>
              </a:srgbClr>
            </a:solidFill>
            <a:prstDash val="solid"/>
            <a:miter lim="800000"/>
            <a:tailEnd type="triangle"/>
          </a:ln>
          <a:effectLst/>
        </p:spPr>
      </p:cxnSp>
      <p:cxnSp>
        <p:nvCxnSpPr>
          <p:cNvPr id="79" name="Straight Arrow Connector 78">
            <a:extLst>
              <a:ext uri="{FF2B5EF4-FFF2-40B4-BE49-F238E27FC236}">
                <a16:creationId xmlns:a16="http://schemas.microsoft.com/office/drawing/2014/main" id="{E83A7AB7-F2CE-4D5A-987E-3083073AC7C3}"/>
              </a:ext>
            </a:extLst>
          </p:cNvPr>
          <p:cNvCxnSpPr>
            <a:cxnSpLocks/>
          </p:cNvCxnSpPr>
          <p:nvPr/>
        </p:nvCxnSpPr>
        <p:spPr>
          <a:xfrm>
            <a:off x="3195757" y="4660297"/>
            <a:ext cx="864000" cy="0"/>
          </a:xfrm>
          <a:prstGeom prst="straightConnector1">
            <a:avLst/>
          </a:prstGeom>
          <a:noFill/>
          <a:ln w="6350" cap="flat" cmpd="sng" algn="ctr">
            <a:solidFill>
              <a:srgbClr val="007EC3">
                <a:lumMod val="60000"/>
                <a:lumOff val="40000"/>
              </a:srgbClr>
            </a:solidFill>
            <a:prstDash val="solid"/>
            <a:miter lim="800000"/>
            <a:tailEnd type="triangle"/>
          </a:ln>
          <a:effectLst/>
        </p:spPr>
      </p:cxnSp>
      <p:grpSp>
        <p:nvGrpSpPr>
          <p:cNvPr id="80" name="Group 79">
            <a:extLst>
              <a:ext uri="{FF2B5EF4-FFF2-40B4-BE49-F238E27FC236}">
                <a16:creationId xmlns:a16="http://schemas.microsoft.com/office/drawing/2014/main" id="{0C68CC4C-86A0-438A-BB1E-9A1C6ABA712B}"/>
              </a:ext>
            </a:extLst>
          </p:cNvPr>
          <p:cNvGrpSpPr/>
          <p:nvPr/>
        </p:nvGrpSpPr>
        <p:grpSpPr>
          <a:xfrm>
            <a:off x="5582757" y="4360524"/>
            <a:ext cx="1450358" cy="866199"/>
            <a:chOff x="2449253" y="4573668"/>
            <a:chExt cx="1450358" cy="866199"/>
          </a:xfrm>
        </p:grpSpPr>
        <p:sp>
          <p:nvSpPr>
            <p:cNvPr id="81" name="TextBox 80">
              <a:extLst>
                <a:ext uri="{FF2B5EF4-FFF2-40B4-BE49-F238E27FC236}">
                  <a16:creationId xmlns:a16="http://schemas.microsoft.com/office/drawing/2014/main" id="{CA720A94-E359-4E48-84A6-7AA6A8935F65}"/>
                </a:ext>
              </a:extLst>
            </p:cNvPr>
            <p:cNvSpPr txBox="1"/>
            <p:nvPr/>
          </p:nvSpPr>
          <p:spPr>
            <a:xfrm>
              <a:off x="2449253" y="4573668"/>
              <a:ext cx="1388150" cy="866199"/>
            </a:xfrm>
            <a:prstGeom prst="roundRect">
              <a:avLst>
                <a:gd name="adj" fmla="val 7870"/>
              </a:avLst>
            </a:prstGeom>
            <a:solidFill>
              <a:srgbClr val="254E53"/>
            </a:solidFill>
            <a:ln>
              <a:solidFill>
                <a:srgbClr val="FFFFFF">
                  <a:lumMod val="7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Digital Twin</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pic>
          <p:nvPicPr>
            <p:cNvPr id="82" name="Picture 2">
              <a:extLst>
                <a:ext uri="{FF2B5EF4-FFF2-40B4-BE49-F238E27FC236}">
                  <a16:creationId xmlns:a16="http://schemas.microsoft.com/office/drawing/2014/main" id="{C3893379-09A8-4507-A324-5EB4D6F36295}"/>
                </a:ext>
              </a:extLst>
            </p:cNvPr>
            <p:cNvPicPr>
              <a:picLocks noChangeAspect="1"/>
            </p:cNvPicPr>
            <p:nvPr/>
          </p:nvPicPr>
          <p:blipFill>
            <a:blip r:embed="rId22"/>
            <a:stretch>
              <a:fillRect/>
            </a:stretch>
          </p:blipFill>
          <p:spPr>
            <a:xfrm>
              <a:off x="2950235" y="4959667"/>
              <a:ext cx="819845" cy="437795"/>
            </a:xfrm>
            <a:prstGeom prst="rect">
              <a:avLst/>
            </a:prstGeom>
            <a:noFill/>
            <a:ln cap="flat">
              <a:noFill/>
            </a:ln>
          </p:spPr>
        </p:pic>
        <p:grpSp>
          <p:nvGrpSpPr>
            <p:cNvPr id="83" name="Group 82">
              <a:extLst>
                <a:ext uri="{FF2B5EF4-FFF2-40B4-BE49-F238E27FC236}">
                  <a16:creationId xmlns:a16="http://schemas.microsoft.com/office/drawing/2014/main" id="{395A4EF4-32DC-42F0-8A52-680211ACCC2F}"/>
                </a:ext>
              </a:extLst>
            </p:cNvPr>
            <p:cNvGrpSpPr/>
            <p:nvPr/>
          </p:nvGrpSpPr>
          <p:grpSpPr>
            <a:xfrm>
              <a:off x="2473400" y="4734750"/>
              <a:ext cx="569491" cy="450678"/>
              <a:chOff x="4720166" y="3338679"/>
              <a:chExt cx="569491" cy="450678"/>
            </a:xfrm>
          </p:grpSpPr>
          <p:pic>
            <p:nvPicPr>
              <p:cNvPr id="85" name="Graphic 84">
                <a:extLst>
                  <a:ext uri="{FF2B5EF4-FFF2-40B4-BE49-F238E27FC236}">
                    <a16:creationId xmlns:a16="http://schemas.microsoft.com/office/drawing/2014/main" id="{ABDE20DA-B5BD-4496-8763-E6DAB70EA9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20166" y="3338679"/>
                <a:ext cx="271458" cy="271458"/>
              </a:xfrm>
              <a:prstGeom prst="rect">
                <a:avLst/>
              </a:prstGeom>
            </p:spPr>
          </p:pic>
          <p:pic>
            <p:nvPicPr>
              <p:cNvPr id="86" name="Graphic 85">
                <a:extLst>
                  <a:ext uri="{FF2B5EF4-FFF2-40B4-BE49-F238E27FC236}">
                    <a16:creationId xmlns:a16="http://schemas.microsoft.com/office/drawing/2014/main" id="{26FC799F-320D-4620-8260-53415144EA1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8199" y="3338679"/>
                <a:ext cx="271458" cy="271458"/>
              </a:xfrm>
              <a:prstGeom prst="rect">
                <a:avLst/>
              </a:prstGeom>
            </p:spPr>
          </p:pic>
          <p:pic>
            <p:nvPicPr>
              <p:cNvPr id="87" name="Graphic 86">
                <a:extLst>
                  <a:ext uri="{FF2B5EF4-FFF2-40B4-BE49-F238E27FC236}">
                    <a16:creationId xmlns:a16="http://schemas.microsoft.com/office/drawing/2014/main" id="{7042D5B5-E20E-47A6-B9EE-E8DD9523BC3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73944" y="3517899"/>
                <a:ext cx="271458" cy="271458"/>
              </a:xfrm>
              <a:prstGeom prst="rect">
                <a:avLst/>
              </a:prstGeom>
            </p:spPr>
          </p:pic>
        </p:grpSp>
        <p:sp>
          <p:nvSpPr>
            <p:cNvPr id="84" name="TextBox 83">
              <a:extLst>
                <a:ext uri="{FF2B5EF4-FFF2-40B4-BE49-F238E27FC236}">
                  <a16:creationId xmlns:a16="http://schemas.microsoft.com/office/drawing/2014/main" id="{30CACD42-6E55-45C5-970F-D1520B3CFDDC}"/>
                </a:ext>
              </a:extLst>
            </p:cNvPr>
            <p:cNvSpPr txBox="1"/>
            <p:nvPr/>
          </p:nvSpPr>
          <p:spPr>
            <a:xfrm>
              <a:off x="3027564" y="4790830"/>
              <a:ext cx="872047"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High Fidelity Model</a:t>
              </a:r>
            </a:p>
          </p:txBody>
        </p:sp>
      </p:grpSp>
      <p:pic>
        <p:nvPicPr>
          <p:cNvPr id="88" name="Graphic 87" descr="Repeat with solid fill">
            <a:extLst>
              <a:ext uri="{FF2B5EF4-FFF2-40B4-BE49-F238E27FC236}">
                <a16:creationId xmlns:a16="http://schemas.microsoft.com/office/drawing/2014/main" id="{9039ED29-E5CC-44CA-B1AC-3143478CF61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154729" y="4787067"/>
            <a:ext cx="286941" cy="286941"/>
          </a:xfrm>
          <a:prstGeom prst="rect">
            <a:avLst/>
          </a:prstGeom>
        </p:spPr>
      </p:pic>
      <p:pic>
        <p:nvPicPr>
          <p:cNvPr id="89" name="Graphic 88" descr="Repeat with solid fill">
            <a:extLst>
              <a:ext uri="{FF2B5EF4-FFF2-40B4-BE49-F238E27FC236}">
                <a16:creationId xmlns:a16="http://schemas.microsoft.com/office/drawing/2014/main" id="{52F669DF-7A97-42DA-9E29-15BE41903CB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575382" y="4374123"/>
            <a:ext cx="286941" cy="286941"/>
          </a:xfrm>
          <a:prstGeom prst="rect">
            <a:avLst/>
          </a:prstGeom>
        </p:spPr>
      </p:pic>
      <p:cxnSp>
        <p:nvCxnSpPr>
          <p:cNvPr id="90" name="Straight Arrow Connector 89">
            <a:extLst>
              <a:ext uri="{FF2B5EF4-FFF2-40B4-BE49-F238E27FC236}">
                <a16:creationId xmlns:a16="http://schemas.microsoft.com/office/drawing/2014/main" id="{399ABC84-9357-4D58-BFDA-4932E7256F02}"/>
              </a:ext>
            </a:extLst>
          </p:cNvPr>
          <p:cNvCxnSpPr>
            <a:cxnSpLocks/>
          </p:cNvCxnSpPr>
          <p:nvPr/>
        </p:nvCxnSpPr>
        <p:spPr>
          <a:xfrm flipV="1">
            <a:off x="4308798" y="5036542"/>
            <a:ext cx="1" cy="128191"/>
          </a:xfrm>
          <a:prstGeom prst="straightConnector1">
            <a:avLst/>
          </a:prstGeom>
          <a:noFill/>
          <a:ln w="6350" cap="flat" cmpd="sng" algn="ctr">
            <a:solidFill>
              <a:srgbClr val="FFFFFF"/>
            </a:solidFill>
            <a:prstDash val="solid"/>
            <a:miter lim="800000"/>
            <a:tailEnd type="triangle"/>
          </a:ln>
          <a:effectLst/>
        </p:spPr>
      </p:cxnSp>
      <p:cxnSp>
        <p:nvCxnSpPr>
          <p:cNvPr id="91" name="Straight Arrow Connector 90">
            <a:extLst>
              <a:ext uri="{FF2B5EF4-FFF2-40B4-BE49-F238E27FC236}">
                <a16:creationId xmlns:a16="http://schemas.microsoft.com/office/drawing/2014/main" id="{AD0E70E6-F607-4C36-8085-C6F873BEE196}"/>
              </a:ext>
            </a:extLst>
          </p:cNvPr>
          <p:cNvCxnSpPr>
            <a:cxnSpLocks/>
          </p:cNvCxnSpPr>
          <p:nvPr/>
        </p:nvCxnSpPr>
        <p:spPr>
          <a:xfrm flipV="1">
            <a:off x="3726368" y="4627125"/>
            <a:ext cx="1" cy="540000"/>
          </a:xfrm>
          <a:prstGeom prst="straightConnector1">
            <a:avLst/>
          </a:prstGeom>
          <a:noFill/>
          <a:ln w="6350" cap="flat" cmpd="sng" algn="ctr">
            <a:solidFill>
              <a:srgbClr val="FFFFFF"/>
            </a:solidFill>
            <a:prstDash val="solid"/>
            <a:miter lim="800000"/>
            <a:tailEnd type="triangle"/>
          </a:ln>
          <a:effectLst/>
        </p:spPr>
      </p:cxnSp>
      <p:sp>
        <p:nvSpPr>
          <p:cNvPr id="92" name="TextBox 91">
            <a:extLst>
              <a:ext uri="{FF2B5EF4-FFF2-40B4-BE49-F238E27FC236}">
                <a16:creationId xmlns:a16="http://schemas.microsoft.com/office/drawing/2014/main" id="{CC1D617B-E749-47FE-A1CB-0E2BBF840C74}"/>
              </a:ext>
            </a:extLst>
          </p:cNvPr>
          <p:cNvSpPr txBox="1"/>
          <p:nvPr/>
        </p:nvSpPr>
        <p:spPr>
          <a:xfrm>
            <a:off x="3343880" y="5151226"/>
            <a:ext cx="1585451" cy="186496"/>
          </a:xfrm>
          <a:prstGeom prst="roundRect">
            <a:avLst>
              <a:gd name="adj" fmla="val 0"/>
            </a:avLst>
          </a:prstGeom>
          <a:solidFill>
            <a:srgbClr val="003F61"/>
          </a:solidFill>
          <a:ln>
            <a:solidFill>
              <a:srgbClr val="FFFFFF">
                <a:lumMod val="65000"/>
              </a:srgbClr>
            </a:solid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Model Training Algorithm</a:t>
            </a:r>
          </a:p>
        </p:txBody>
      </p:sp>
      <p:grpSp>
        <p:nvGrpSpPr>
          <p:cNvPr id="93" name="Group 92">
            <a:extLst>
              <a:ext uri="{FF2B5EF4-FFF2-40B4-BE49-F238E27FC236}">
                <a16:creationId xmlns:a16="http://schemas.microsoft.com/office/drawing/2014/main" id="{D4DDDD05-FC59-44F9-94F1-7951AB1B298F}"/>
              </a:ext>
            </a:extLst>
          </p:cNvPr>
          <p:cNvGrpSpPr/>
          <p:nvPr/>
        </p:nvGrpSpPr>
        <p:grpSpPr>
          <a:xfrm>
            <a:off x="8692831" y="3118701"/>
            <a:ext cx="2445988" cy="1436926"/>
            <a:chOff x="8373510" y="2608222"/>
            <a:chExt cx="2445988" cy="1436926"/>
          </a:xfrm>
        </p:grpSpPr>
        <p:pic>
          <p:nvPicPr>
            <p:cNvPr id="94" name="Picture 93">
              <a:extLst>
                <a:ext uri="{FF2B5EF4-FFF2-40B4-BE49-F238E27FC236}">
                  <a16:creationId xmlns:a16="http://schemas.microsoft.com/office/drawing/2014/main" id="{B5A0F628-A504-475C-9FD2-6B97D8CB3EFB}"/>
                </a:ext>
              </a:extLst>
            </p:cNvPr>
            <p:cNvPicPr>
              <a:picLocks noChangeAspect="1"/>
            </p:cNvPicPr>
            <p:nvPr/>
          </p:nvPicPr>
          <p:blipFill>
            <a:blip r:embed="rId31"/>
            <a:stretch>
              <a:fillRect/>
            </a:stretch>
          </p:blipFill>
          <p:spPr>
            <a:xfrm>
              <a:off x="8373510" y="2608222"/>
              <a:ext cx="2445988" cy="1416372"/>
            </a:xfrm>
            <a:prstGeom prst="rect">
              <a:avLst/>
            </a:prstGeom>
          </p:spPr>
        </p:pic>
        <p:grpSp>
          <p:nvGrpSpPr>
            <p:cNvPr id="95" name="Group 94">
              <a:extLst>
                <a:ext uri="{FF2B5EF4-FFF2-40B4-BE49-F238E27FC236}">
                  <a16:creationId xmlns:a16="http://schemas.microsoft.com/office/drawing/2014/main" id="{B2D9DE54-1577-4290-9C96-91142E86E322}"/>
                </a:ext>
              </a:extLst>
            </p:cNvPr>
            <p:cNvGrpSpPr/>
            <p:nvPr/>
          </p:nvGrpSpPr>
          <p:grpSpPr>
            <a:xfrm>
              <a:off x="9390053" y="3675816"/>
              <a:ext cx="794437" cy="369332"/>
              <a:chOff x="9296362" y="3546062"/>
              <a:chExt cx="736099" cy="369332"/>
            </a:xfrm>
          </p:grpSpPr>
          <p:sp>
            <p:nvSpPr>
              <p:cNvPr id="100" name="Arrow: Pentagon 99">
                <a:extLst>
                  <a:ext uri="{FF2B5EF4-FFF2-40B4-BE49-F238E27FC236}">
                    <a16:creationId xmlns:a16="http://schemas.microsoft.com/office/drawing/2014/main" id="{E02EA2FC-BFAA-4BF6-92FE-8C3020E9A70C}"/>
                  </a:ext>
                </a:extLst>
              </p:cNvPr>
              <p:cNvSpPr/>
              <p:nvPr/>
            </p:nvSpPr>
            <p:spPr>
              <a:xfrm>
                <a:off x="9344905" y="3596406"/>
                <a:ext cx="686726" cy="281911"/>
              </a:xfrm>
              <a:prstGeom prst="homePlate">
                <a:avLst>
                  <a:gd name="adj" fmla="val 39434"/>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01" name="TextBox 100">
                <a:extLst>
                  <a:ext uri="{FF2B5EF4-FFF2-40B4-BE49-F238E27FC236}">
                    <a16:creationId xmlns:a16="http://schemas.microsoft.com/office/drawing/2014/main" id="{3DEB14CD-2218-4E1B-9462-A2D8A9F2AE47}"/>
                  </a:ext>
                </a:extLst>
              </p:cNvPr>
              <p:cNvSpPr txBox="1"/>
              <p:nvPr/>
            </p:nvSpPr>
            <p:spPr>
              <a:xfrm>
                <a:off x="9296362" y="3546062"/>
                <a:ext cx="7360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Remaining</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Life</a:t>
                </a:r>
              </a:p>
            </p:txBody>
          </p:sp>
        </p:grpSp>
        <p:sp>
          <p:nvSpPr>
            <p:cNvPr id="96" name="Rectangle 95">
              <a:extLst>
                <a:ext uri="{FF2B5EF4-FFF2-40B4-BE49-F238E27FC236}">
                  <a16:creationId xmlns:a16="http://schemas.microsoft.com/office/drawing/2014/main" id="{1D412741-6CF1-4823-8347-F57BF798B7AE}"/>
                </a:ext>
              </a:extLst>
            </p:cNvPr>
            <p:cNvSpPr/>
            <p:nvPr/>
          </p:nvSpPr>
          <p:spPr>
            <a:xfrm>
              <a:off x="8433008" y="33329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7" name="Rectangle 96">
              <a:extLst>
                <a:ext uri="{FF2B5EF4-FFF2-40B4-BE49-F238E27FC236}">
                  <a16:creationId xmlns:a16="http://schemas.microsoft.com/office/drawing/2014/main" id="{AE52DA05-EF47-46CD-B372-B30A0ED18D21}"/>
                </a:ext>
              </a:extLst>
            </p:cNvPr>
            <p:cNvSpPr/>
            <p:nvPr/>
          </p:nvSpPr>
          <p:spPr>
            <a:xfrm>
              <a:off x="9017870" y="33329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8" name="Flowchart: Off-page Connector 97">
              <a:extLst>
                <a:ext uri="{FF2B5EF4-FFF2-40B4-BE49-F238E27FC236}">
                  <a16:creationId xmlns:a16="http://schemas.microsoft.com/office/drawing/2014/main" id="{4DA0DAEE-4FBF-4367-A592-51FB0600E390}"/>
                </a:ext>
              </a:extLst>
            </p:cNvPr>
            <p:cNvSpPr/>
            <p:nvPr/>
          </p:nvSpPr>
          <p:spPr>
            <a:xfrm rot="10800000">
              <a:off x="8551952" y="3223940"/>
              <a:ext cx="514075" cy="725744"/>
            </a:xfrm>
            <a:prstGeom prst="flowChartOffpageConnector">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9" name="TextBox 98">
              <a:extLst>
                <a:ext uri="{FF2B5EF4-FFF2-40B4-BE49-F238E27FC236}">
                  <a16:creationId xmlns:a16="http://schemas.microsoft.com/office/drawing/2014/main" id="{667D33CF-ECF4-40ED-9772-34A66DBBB8A6}"/>
                </a:ext>
              </a:extLst>
            </p:cNvPr>
            <p:cNvSpPr txBox="1"/>
            <p:nvPr/>
          </p:nvSpPr>
          <p:spPr>
            <a:xfrm rot="16200000">
              <a:off x="8477670" y="3441027"/>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Minimum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Capacity</a:t>
              </a:r>
            </a:p>
          </p:txBody>
        </p:sp>
      </p:grpSp>
      <p:grpSp>
        <p:nvGrpSpPr>
          <p:cNvPr id="102" name="Group 101">
            <a:extLst>
              <a:ext uri="{FF2B5EF4-FFF2-40B4-BE49-F238E27FC236}">
                <a16:creationId xmlns:a16="http://schemas.microsoft.com/office/drawing/2014/main" id="{1D1AA9CC-6DA5-4C32-AB57-3554E2F5E5C5}"/>
              </a:ext>
            </a:extLst>
          </p:cNvPr>
          <p:cNvGrpSpPr/>
          <p:nvPr/>
        </p:nvGrpSpPr>
        <p:grpSpPr>
          <a:xfrm>
            <a:off x="8708179" y="4727882"/>
            <a:ext cx="2454447" cy="1463459"/>
            <a:chOff x="8388858" y="4217403"/>
            <a:chExt cx="2454447" cy="1463459"/>
          </a:xfrm>
        </p:grpSpPr>
        <p:pic>
          <p:nvPicPr>
            <p:cNvPr id="103" name="Picture 102">
              <a:extLst>
                <a:ext uri="{FF2B5EF4-FFF2-40B4-BE49-F238E27FC236}">
                  <a16:creationId xmlns:a16="http://schemas.microsoft.com/office/drawing/2014/main" id="{D880F9D0-7405-4A4F-A3AE-45AEB96A6302}"/>
                </a:ext>
              </a:extLst>
            </p:cNvPr>
            <p:cNvPicPr>
              <a:picLocks noChangeAspect="1"/>
            </p:cNvPicPr>
            <p:nvPr/>
          </p:nvPicPr>
          <p:blipFill>
            <a:blip r:embed="rId32"/>
            <a:stretch>
              <a:fillRect/>
            </a:stretch>
          </p:blipFill>
          <p:spPr>
            <a:xfrm>
              <a:off x="8388858" y="4217403"/>
              <a:ext cx="2454447" cy="1438275"/>
            </a:xfrm>
            <a:prstGeom prst="rect">
              <a:avLst/>
            </a:prstGeom>
          </p:spPr>
        </p:pic>
        <p:grpSp>
          <p:nvGrpSpPr>
            <p:cNvPr id="104" name="Group 103">
              <a:extLst>
                <a:ext uri="{FF2B5EF4-FFF2-40B4-BE49-F238E27FC236}">
                  <a16:creationId xmlns:a16="http://schemas.microsoft.com/office/drawing/2014/main" id="{04A32AA8-7BBF-4547-A74C-368507D220EE}"/>
                </a:ext>
              </a:extLst>
            </p:cNvPr>
            <p:cNvGrpSpPr/>
            <p:nvPr/>
          </p:nvGrpSpPr>
          <p:grpSpPr>
            <a:xfrm>
              <a:off x="8448103" y="4852556"/>
              <a:ext cx="786469" cy="728124"/>
              <a:chOff x="8585408" y="3376340"/>
              <a:chExt cx="786469" cy="728124"/>
            </a:xfrm>
          </p:grpSpPr>
          <p:sp>
            <p:nvSpPr>
              <p:cNvPr id="108" name="Rectangle 107">
                <a:extLst>
                  <a:ext uri="{FF2B5EF4-FFF2-40B4-BE49-F238E27FC236}">
                    <a16:creationId xmlns:a16="http://schemas.microsoft.com/office/drawing/2014/main" id="{65275B9E-C35C-465E-B279-97BD147D69AA}"/>
                  </a:ext>
                </a:extLst>
              </p:cNvPr>
              <p:cNvSpPr/>
              <p:nvPr/>
            </p:nvSpPr>
            <p:spPr>
              <a:xfrm>
                <a:off x="8585408" y="34853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B9DD71C7-33E6-4B25-9623-3C01B8AC8DD0}"/>
                  </a:ext>
                </a:extLst>
              </p:cNvPr>
              <p:cNvSpPr/>
              <p:nvPr/>
            </p:nvSpPr>
            <p:spPr>
              <a:xfrm>
                <a:off x="9170270" y="34853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0" name="Flowchart: Off-page Connector 109">
                <a:extLst>
                  <a:ext uri="{FF2B5EF4-FFF2-40B4-BE49-F238E27FC236}">
                    <a16:creationId xmlns:a16="http://schemas.microsoft.com/office/drawing/2014/main" id="{85490873-671A-4FCA-93CE-0B738E83DBC9}"/>
                  </a:ext>
                </a:extLst>
              </p:cNvPr>
              <p:cNvSpPr/>
              <p:nvPr/>
            </p:nvSpPr>
            <p:spPr>
              <a:xfrm rot="10800000">
                <a:off x="8704352" y="3376340"/>
                <a:ext cx="514075" cy="725744"/>
              </a:xfrm>
              <a:prstGeom prst="flowChartOffpageConnector">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1" name="TextBox 110">
                <a:extLst>
                  <a:ext uri="{FF2B5EF4-FFF2-40B4-BE49-F238E27FC236}">
                    <a16:creationId xmlns:a16="http://schemas.microsoft.com/office/drawing/2014/main" id="{2DC07A50-9633-44FF-AB96-1050021D8B62}"/>
                  </a:ext>
                </a:extLst>
              </p:cNvPr>
              <p:cNvSpPr txBox="1"/>
              <p:nvPr/>
            </p:nvSpPr>
            <p:spPr>
              <a:xfrm rot="16200000">
                <a:off x="8630070" y="3593427"/>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Minimum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Capacity</a:t>
                </a:r>
              </a:p>
            </p:txBody>
          </p:sp>
        </p:grpSp>
        <p:grpSp>
          <p:nvGrpSpPr>
            <p:cNvPr id="105" name="Group 104">
              <a:extLst>
                <a:ext uri="{FF2B5EF4-FFF2-40B4-BE49-F238E27FC236}">
                  <a16:creationId xmlns:a16="http://schemas.microsoft.com/office/drawing/2014/main" id="{79DD0292-8C3B-477C-B033-4002CEB97E50}"/>
                </a:ext>
              </a:extLst>
            </p:cNvPr>
            <p:cNvGrpSpPr/>
            <p:nvPr/>
          </p:nvGrpSpPr>
          <p:grpSpPr>
            <a:xfrm>
              <a:off x="9418628" y="5311530"/>
              <a:ext cx="982672" cy="369332"/>
              <a:chOff x="9308248" y="3559662"/>
              <a:chExt cx="736099" cy="369332"/>
            </a:xfrm>
          </p:grpSpPr>
          <p:sp>
            <p:nvSpPr>
              <p:cNvPr id="106" name="Arrow: Pentagon 105">
                <a:extLst>
                  <a:ext uri="{FF2B5EF4-FFF2-40B4-BE49-F238E27FC236}">
                    <a16:creationId xmlns:a16="http://schemas.microsoft.com/office/drawing/2014/main" id="{A2D6C979-6DA5-43AB-8CEC-CA93E80C2876}"/>
                  </a:ext>
                </a:extLst>
              </p:cNvPr>
              <p:cNvSpPr/>
              <p:nvPr/>
            </p:nvSpPr>
            <p:spPr>
              <a:xfrm>
                <a:off x="9344905" y="3596406"/>
                <a:ext cx="686726" cy="281911"/>
              </a:xfrm>
              <a:prstGeom prst="homePlate">
                <a:avLst>
                  <a:gd name="adj" fmla="val 39434"/>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07" name="TextBox 106">
                <a:extLst>
                  <a:ext uri="{FF2B5EF4-FFF2-40B4-BE49-F238E27FC236}">
                    <a16:creationId xmlns:a16="http://schemas.microsoft.com/office/drawing/2014/main" id="{3ADD46E3-E5D4-45F0-98AC-2F700B975795}"/>
                  </a:ext>
                </a:extLst>
              </p:cNvPr>
              <p:cNvSpPr txBox="1"/>
              <p:nvPr/>
            </p:nvSpPr>
            <p:spPr>
              <a:xfrm>
                <a:off x="9308248" y="3559662"/>
                <a:ext cx="7360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Extended</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Life</a:t>
                </a:r>
              </a:p>
            </p:txBody>
          </p:sp>
        </p:grpSp>
      </p:grpSp>
      <p:sp>
        <p:nvSpPr>
          <p:cNvPr id="112" name="TextBox 111">
            <a:extLst>
              <a:ext uri="{FF2B5EF4-FFF2-40B4-BE49-F238E27FC236}">
                <a16:creationId xmlns:a16="http://schemas.microsoft.com/office/drawing/2014/main" id="{D71E18DA-598F-4DF3-9833-371C3EBE0A36}"/>
              </a:ext>
            </a:extLst>
          </p:cNvPr>
          <p:cNvSpPr txBox="1"/>
          <p:nvPr/>
        </p:nvSpPr>
        <p:spPr>
          <a:xfrm>
            <a:off x="8674223" y="2862582"/>
            <a:ext cx="2464595" cy="324774"/>
          </a:xfrm>
          <a:prstGeom prst="rect">
            <a:avLst/>
          </a:prstGeom>
          <a:solidFill>
            <a:srgbClr val="003F61"/>
          </a:solidFill>
          <a:ln>
            <a:solidFill>
              <a:srgbClr val="000000"/>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health monitoring</a:t>
            </a:r>
          </a:p>
        </p:txBody>
      </p:sp>
      <p:sp>
        <p:nvSpPr>
          <p:cNvPr id="113" name="TextBox 112">
            <a:extLst>
              <a:ext uri="{FF2B5EF4-FFF2-40B4-BE49-F238E27FC236}">
                <a16:creationId xmlns:a16="http://schemas.microsoft.com/office/drawing/2014/main" id="{84A92AE9-DA96-4C5F-B63C-AF01A55953E8}"/>
              </a:ext>
            </a:extLst>
          </p:cNvPr>
          <p:cNvSpPr txBox="1"/>
          <p:nvPr/>
        </p:nvSpPr>
        <p:spPr>
          <a:xfrm>
            <a:off x="8708179" y="4611815"/>
            <a:ext cx="2430639" cy="324774"/>
          </a:xfrm>
          <a:prstGeom prst="rect">
            <a:avLst/>
          </a:prstGeom>
          <a:solidFill>
            <a:srgbClr val="003F61"/>
          </a:solidFill>
          <a:ln>
            <a:solidFill>
              <a:srgbClr val="000000"/>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prognostics</a:t>
            </a:r>
          </a:p>
        </p:txBody>
      </p:sp>
      <p:sp>
        <p:nvSpPr>
          <p:cNvPr id="114" name="TextBox 113">
            <a:extLst>
              <a:ext uri="{FF2B5EF4-FFF2-40B4-BE49-F238E27FC236}">
                <a16:creationId xmlns:a16="http://schemas.microsoft.com/office/drawing/2014/main" id="{BB9406D0-64B3-46F4-86C5-5346C447DD67}"/>
              </a:ext>
            </a:extLst>
          </p:cNvPr>
          <p:cNvSpPr txBox="1"/>
          <p:nvPr/>
        </p:nvSpPr>
        <p:spPr>
          <a:xfrm>
            <a:off x="10703645" y="3303423"/>
            <a:ext cx="790547" cy="592995"/>
          </a:xfrm>
          <a:prstGeom prst="rect">
            <a:avLst/>
          </a:prstGeom>
          <a:solidFill>
            <a:srgbClr val="CCCCCC"/>
          </a:solidFill>
          <a:ln w="12700" cap="flat" cmpd="sng" algn="ctr">
            <a:solidFill>
              <a:srgbClr val="000000"/>
            </a:solidFill>
            <a:prstDash val="solid"/>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Current state of health and predicted lifetime</a:t>
            </a:r>
            <a:endParaRPr kumimoji="0" lang="en-GB" sz="900" b="0" i="0" u="none" strike="noStrike" kern="0" cap="none" spc="0" normalizeH="0" baseline="0" noProof="0" dirty="0">
              <a:ln>
                <a:noFill/>
              </a:ln>
              <a:solidFill>
                <a:srgbClr val="000000"/>
              </a:solidFill>
              <a:effectLst/>
              <a:uLnTx/>
              <a:uFillTx/>
            </a:endParaRPr>
          </a:p>
        </p:txBody>
      </p:sp>
      <p:sp>
        <p:nvSpPr>
          <p:cNvPr id="115" name="TextBox 114">
            <a:extLst>
              <a:ext uri="{FF2B5EF4-FFF2-40B4-BE49-F238E27FC236}">
                <a16:creationId xmlns:a16="http://schemas.microsoft.com/office/drawing/2014/main" id="{B173B300-544B-4660-80B3-D73A83D8CF71}"/>
              </a:ext>
            </a:extLst>
          </p:cNvPr>
          <p:cNvSpPr txBox="1"/>
          <p:nvPr/>
        </p:nvSpPr>
        <p:spPr>
          <a:xfrm>
            <a:off x="8183142" y="6140664"/>
            <a:ext cx="1461937" cy="454496"/>
          </a:xfrm>
          <a:prstGeom prst="rect">
            <a:avLst/>
          </a:prstGeom>
          <a:solidFill>
            <a:srgbClr val="CCCCCC"/>
          </a:solidFill>
          <a:ln w="12700" cap="flat" cmpd="sng" algn="ctr">
            <a:solidFill>
              <a:srgbClr val="000000"/>
            </a:solidFill>
            <a:prstDash val="solid"/>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Potential state of health and predicted lifetime scenarios</a:t>
            </a:r>
            <a:endParaRPr kumimoji="0" lang="en-GB" sz="900" b="0" i="0" u="none" strike="noStrike" kern="0" cap="none" spc="0" normalizeH="0" baseline="0" noProof="0" dirty="0">
              <a:ln>
                <a:noFill/>
              </a:ln>
              <a:solidFill>
                <a:srgbClr val="000000"/>
              </a:solidFill>
              <a:effectLst/>
              <a:uLnTx/>
              <a:uFillTx/>
            </a:endParaRPr>
          </a:p>
        </p:txBody>
      </p:sp>
      <p:sp>
        <p:nvSpPr>
          <p:cNvPr id="116" name="Arrow: Right 115">
            <a:extLst>
              <a:ext uri="{FF2B5EF4-FFF2-40B4-BE49-F238E27FC236}">
                <a16:creationId xmlns:a16="http://schemas.microsoft.com/office/drawing/2014/main" id="{0CE8530F-9220-44C4-9063-BD2074A78972}"/>
              </a:ext>
            </a:extLst>
          </p:cNvPr>
          <p:cNvSpPr/>
          <p:nvPr/>
        </p:nvSpPr>
        <p:spPr>
          <a:xfrm>
            <a:off x="8032630" y="3292488"/>
            <a:ext cx="925629" cy="595170"/>
          </a:xfrm>
          <a:prstGeom prst="rightArrow">
            <a:avLst>
              <a:gd name="adj1" fmla="val 65204"/>
              <a:gd name="adj2" fmla="val 50000"/>
            </a:avLst>
          </a:prstGeom>
          <a:solidFill>
            <a:srgbClr val="1C3B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7" name="Arrow: Right 116">
            <a:extLst>
              <a:ext uri="{FF2B5EF4-FFF2-40B4-BE49-F238E27FC236}">
                <a16:creationId xmlns:a16="http://schemas.microsoft.com/office/drawing/2014/main" id="{8D8A6020-8FDC-42A4-89B7-CA9B99E6525B}"/>
              </a:ext>
            </a:extLst>
          </p:cNvPr>
          <p:cNvSpPr/>
          <p:nvPr/>
        </p:nvSpPr>
        <p:spPr>
          <a:xfrm>
            <a:off x="8077019" y="3207415"/>
            <a:ext cx="898409" cy="595170"/>
          </a:xfrm>
          <a:prstGeom prst="rightArrow">
            <a:avLst>
              <a:gd name="adj1" fmla="val 66804"/>
              <a:gd name="adj2" fmla="val 50000"/>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8" name="TextBox 117">
            <a:extLst>
              <a:ext uri="{FF2B5EF4-FFF2-40B4-BE49-F238E27FC236}">
                <a16:creationId xmlns:a16="http://schemas.microsoft.com/office/drawing/2014/main" id="{2AAD0C17-6C30-43C9-B09C-E3A7CF1A7144}"/>
              </a:ext>
            </a:extLst>
          </p:cNvPr>
          <p:cNvSpPr txBox="1"/>
          <p:nvPr/>
        </p:nvSpPr>
        <p:spPr>
          <a:xfrm>
            <a:off x="8125816" y="3203322"/>
            <a:ext cx="636736" cy="568225"/>
          </a:xfrm>
          <a:prstGeom prst="rect">
            <a:avLst/>
          </a:prstGeom>
          <a:noFill/>
          <a:ln>
            <a:noFill/>
          </a:ln>
          <a:extLst>
            <a:ext uri="{91240B29-F687-4F45-9708-019B960494DF}">
              <a14:hiddenLine xmlns:a14="http://schemas.microsoft.com/office/drawing/2010/main">
                <a:solidFill>
                  <a:srgbClr val="000000"/>
                </a:solidFill>
              </a14:hiddenLine>
            </a:ext>
          </a:extLst>
        </p:spPr>
        <p:txBody>
          <a:bodyPr wrap="none" lIns="23766" tIns="23766" rIns="23766" bIns="23766"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a:t>
            </a:r>
          </a:p>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err="1">
                <a:ln>
                  <a:noFill/>
                </a:ln>
                <a:solidFill>
                  <a:srgbClr val="FFFFFF"/>
                </a:solidFill>
                <a:effectLst/>
                <a:uLnTx/>
                <a:uFillTx/>
              </a:rPr>
              <a:t>SoH</a:t>
            </a:r>
            <a:r>
              <a:rPr kumimoji="0" lang="en-GB" sz="900" b="1" i="0" u="none" strike="noStrike" kern="0" cap="none" spc="0" normalizeH="0" baseline="0" noProof="0" dirty="0">
                <a:ln>
                  <a:noFill/>
                </a:ln>
                <a:solidFill>
                  <a:srgbClr val="FFFFFF"/>
                </a:solidFill>
                <a:effectLst/>
                <a:uLnTx/>
                <a:uFillTx/>
              </a:rPr>
              <a:t> Data</a:t>
            </a:r>
          </a:p>
        </p:txBody>
      </p:sp>
      <p:sp>
        <p:nvSpPr>
          <p:cNvPr id="119" name="Arrow: Right 118">
            <a:extLst>
              <a:ext uri="{FF2B5EF4-FFF2-40B4-BE49-F238E27FC236}">
                <a16:creationId xmlns:a16="http://schemas.microsoft.com/office/drawing/2014/main" id="{37BFBDDF-06D2-40E0-9909-B322FBEF8F5E}"/>
              </a:ext>
            </a:extLst>
          </p:cNvPr>
          <p:cNvSpPr/>
          <p:nvPr/>
        </p:nvSpPr>
        <p:spPr>
          <a:xfrm>
            <a:off x="8059850" y="5016222"/>
            <a:ext cx="921829" cy="595170"/>
          </a:xfrm>
          <a:prstGeom prst="rightArrow">
            <a:avLst>
              <a:gd name="adj1" fmla="val 64937"/>
              <a:gd name="adj2" fmla="val 50000"/>
            </a:avLst>
          </a:prstGeom>
          <a:solidFill>
            <a:srgbClr val="1C3B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0" name="Arrow: Right 119">
            <a:extLst>
              <a:ext uri="{FF2B5EF4-FFF2-40B4-BE49-F238E27FC236}">
                <a16:creationId xmlns:a16="http://schemas.microsoft.com/office/drawing/2014/main" id="{3DE9BFD7-6255-4E47-B42D-1863C87252A0}"/>
              </a:ext>
            </a:extLst>
          </p:cNvPr>
          <p:cNvSpPr/>
          <p:nvPr/>
        </p:nvSpPr>
        <p:spPr>
          <a:xfrm>
            <a:off x="8077854" y="4947146"/>
            <a:ext cx="921829" cy="595170"/>
          </a:xfrm>
          <a:prstGeom prst="rightArrow">
            <a:avLst>
              <a:gd name="adj1" fmla="val 64937"/>
              <a:gd name="adj2" fmla="val 50000"/>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1" name="TextBox 120">
            <a:extLst>
              <a:ext uri="{FF2B5EF4-FFF2-40B4-BE49-F238E27FC236}">
                <a16:creationId xmlns:a16="http://schemas.microsoft.com/office/drawing/2014/main" id="{2381700A-8585-4A17-844C-A57291775FED}"/>
              </a:ext>
            </a:extLst>
          </p:cNvPr>
          <p:cNvSpPr txBox="1"/>
          <p:nvPr/>
        </p:nvSpPr>
        <p:spPr>
          <a:xfrm>
            <a:off x="8070730" y="4948462"/>
            <a:ext cx="1008357" cy="568225"/>
          </a:xfrm>
          <a:prstGeom prst="rect">
            <a:avLst/>
          </a:prstGeom>
          <a:noFill/>
          <a:ln>
            <a:noFill/>
          </a:ln>
          <a:extLst>
            <a:ext uri="{91240B29-F687-4F45-9708-019B960494DF}">
              <a14:hiddenLine xmlns:a14="http://schemas.microsoft.com/office/drawing/2010/main">
                <a:solidFill>
                  <a:srgbClr val="000000"/>
                </a:solidFill>
              </a14:hiddenLine>
            </a:ext>
          </a:extLst>
        </p:spPr>
        <p:txBody>
          <a:bodyPr wrap="none" lIns="23766" tIns="23766" rIns="23766" bIns="23766"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Digital Twin </a:t>
            </a:r>
          </a:p>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err="1">
                <a:ln>
                  <a:noFill/>
                </a:ln>
                <a:solidFill>
                  <a:srgbClr val="FFFFFF"/>
                </a:solidFill>
                <a:effectLst/>
                <a:uLnTx/>
                <a:uFillTx/>
              </a:rPr>
              <a:t>SoH</a:t>
            </a:r>
            <a:r>
              <a:rPr kumimoji="0" lang="en-GB" sz="900" b="1" i="0" u="none" strike="noStrike" kern="0" cap="none" spc="0" normalizeH="0" baseline="0" noProof="0" dirty="0">
                <a:ln>
                  <a:noFill/>
                </a:ln>
                <a:solidFill>
                  <a:srgbClr val="FFFFFF"/>
                </a:solidFill>
                <a:effectLst/>
                <a:uLnTx/>
                <a:uFillTx/>
              </a:rPr>
              <a:t> Prediction</a:t>
            </a:r>
          </a:p>
        </p:txBody>
      </p:sp>
      <p:sp>
        <p:nvSpPr>
          <p:cNvPr id="122" name="Arrow: Right 121">
            <a:extLst>
              <a:ext uri="{FF2B5EF4-FFF2-40B4-BE49-F238E27FC236}">
                <a16:creationId xmlns:a16="http://schemas.microsoft.com/office/drawing/2014/main" id="{892C1FF7-4C2A-4D99-AAD5-6CD38593D508}"/>
              </a:ext>
            </a:extLst>
          </p:cNvPr>
          <p:cNvSpPr/>
          <p:nvPr/>
        </p:nvSpPr>
        <p:spPr>
          <a:xfrm>
            <a:off x="2189254" y="4264687"/>
            <a:ext cx="333367" cy="387701"/>
          </a:xfrm>
          <a:prstGeom prst="rightArrow">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3" name="Rectangle: Rounded Corners 122">
            <a:extLst>
              <a:ext uri="{FF2B5EF4-FFF2-40B4-BE49-F238E27FC236}">
                <a16:creationId xmlns:a16="http://schemas.microsoft.com/office/drawing/2014/main" id="{4EF32F74-D8AE-4DDB-9FA1-7EA13B89F3E4}"/>
              </a:ext>
            </a:extLst>
          </p:cNvPr>
          <p:cNvSpPr/>
          <p:nvPr/>
        </p:nvSpPr>
        <p:spPr>
          <a:xfrm>
            <a:off x="10838617" y="5073831"/>
            <a:ext cx="1112807" cy="475516"/>
          </a:xfrm>
          <a:prstGeom prst="roundRect">
            <a:avLst/>
          </a:prstGeom>
          <a:solidFill>
            <a:srgbClr val="FFFFFF"/>
          </a:solidFill>
          <a:ln w="38100" cap="flat" cmpd="sng" algn="ctr">
            <a:solidFill>
              <a:srgbClr val="116CB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4" name="Rectangle 123">
            <a:extLst>
              <a:ext uri="{FF2B5EF4-FFF2-40B4-BE49-F238E27FC236}">
                <a16:creationId xmlns:a16="http://schemas.microsoft.com/office/drawing/2014/main" id="{07E5463E-0FED-4DD2-BCC9-D3A7F35B87AA}"/>
              </a:ext>
            </a:extLst>
          </p:cNvPr>
          <p:cNvSpPr/>
          <p:nvPr/>
        </p:nvSpPr>
        <p:spPr>
          <a:xfrm>
            <a:off x="10736657" y="5042415"/>
            <a:ext cx="1240627" cy="492443"/>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300" b="1" i="0" u="none" strike="noStrike" kern="0" cap="none" spc="0" normalizeH="0" baseline="0" noProof="0" dirty="0">
                <a:ln>
                  <a:noFill/>
                </a:ln>
                <a:solidFill>
                  <a:srgbClr val="006BB7"/>
                </a:solidFill>
                <a:effectLst/>
                <a:uLnTx/>
                <a:uFillTx/>
              </a:rPr>
              <a:t>Customer satisfaction</a:t>
            </a:r>
          </a:p>
        </p:txBody>
      </p:sp>
      <p:sp>
        <p:nvSpPr>
          <p:cNvPr id="125" name="Speech Bubble: Rectangle with Corners Rounded 124">
            <a:extLst>
              <a:ext uri="{FF2B5EF4-FFF2-40B4-BE49-F238E27FC236}">
                <a16:creationId xmlns:a16="http://schemas.microsoft.com/office/drawing/2014/main" id="{2A598A72-7F41-42EB-8AF3-B7453E62BC06}"/>
              </a:ext>
            </a:extLst>
          </p:cNvPr>
          <p:cNvSpPr/>
          <p:nvPr/>
        </p:nvSpPr>
        <p:spPr>
          <a:xfrm>
            <a:off x="10838311" y="5748695"/>
            <a:ext cx="827667" cy="592995"/>
          </a:xfrm>
          <a:prstGeom prst="wedgeRoundRectCallout">
            <a:avLst>
              <a:gd name="adj1" fmla="val 24433"/>
              <a:gd name="adj2" fmla="val -70743"/>
              <a:gd name="adj3" fmla="val 16667"/>
            </a:avLst>
          </a:prstGeom>
          <a:solidFill>
            <a:srgbClr val="FFFFFF"/>
          </a:solidFill>
          <a:ln w="57150" cap="flat" cmpd="sng" algn="ctr">
            <a:solidFill>
              <a:srgbClr val="116CB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26" name="Picture 125">
            <a:extLst>
              <a:ext uri="{FF2B5EF4-FFF2-40B4-BE49-F238E27FC236}">
                <a16:creationId xmlns:a16="http://schemas.microsoft.com/office/drawing/2014/main" id="{59B373BD-6391-4189-A730-96E92465E62A}"/>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23804" t="26580" r="25405" b="37422"/>
          <a:stretch/>
        </p:blipFill>
        <p:spPr>
          <a:xfrm>
            <a:off x="10886532" y="5792783"/>
            <a:ext cx="682490" cy="473697"/>
          </a:xfrm>
          <a:prstGeom prst="rect">
            <a:avLst/>
          </a:prstGeom>
        </p:spPr>
      </p:pic>
      <p:sp>
        <p:nvSpPr>
          <p:cNvPr id="127" name="Oval 126">
            <a:extLst>
              <a:ext uri="{FF2B5EF4-FFF2-40B4-BE49-F238E27FC236}">
                <a16:creationId xmlns:a16="http://schemas.microsoft.com/office/drawing/2014/main" id="{99B1F7A8-141C-45FB-A7EB-739EC9159622}"/>
              </a:ext>
            </a:extLst>
          </p:cNvPr>
          <p:cNvSpPr/>
          <p:nvPr/>
        </p:nvSpPr>
        <p:spPr>
          <a:xfrm>
            <a:off x="5497179" y="3642935"/>
            <a:ext cx="291642" cy="273804"/>
          </a:xfrm>
          <a:prstGeom prst="ellipse">
            <a:avLst/>
          </a:prstGeom>
          <a:solidFill>
            <a:srgbClr val="003F6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28" name="Graphic 127" descr="Repeat with solid fill">
            <a:extLst>
              <a:ext uri="{FF2B5EF4-FFF2-40B4-BE49-F238E27FC236}">
                <a16:creationId xmlns:a16="http://schemas.microsoft.com/office/drawing/2014/main" id="{B9CE05C2-1026-430E-8CE9-FB71773748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506831" y="3638011"/>
            <a:ext cx="286941" cy="286941"/>
          </a:xfrm>
          <a:prstGeom prst="rect">
            <a:avLst/>
          </a:prstGeom>
        </p:spPr>
      </p:pic>
      <p:sp>
        <p:nvSpPr>
          <p:cNvPr id="129" name="TextBox 128">
            <a:extLst>
              <a:ext uri="{FF2B5EF4-FFF2-40B4-BE49-F238E27FC236}">
                <a16:creationId xmlns:a16="http://schemas.microsoft.com/office/drawing/2014/main" id="{A9816A02-02C9-45FA-8193-2EB08D46556D}"/>
              </a:ext>
            </a:extLst>
          </p:cNvPr>
          <p:cNvSpPr txBox="1"/>
          <p:nvPr/>
        </p:nvSpPr>
        <p:spPr>
          <a:xfrm>
            <a:off x="4910681" y="5748695"/>
            <a:ext cx="1279275" cy="869994"/>
          </a:xfrm>
          <a:prstGeom prst="borderCallout1">
            <a:avLst>
              <a:gd name="adj1" fmla="val 49269"/>
              <a:gd name="adj2" fmla="val 214"/>
              <a:gd name="adj3" fmla="val -12283"/>
              <a:gd name="adj4" fmla="val -44231"/>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Current prediction can be compared with actual fleet data interval service records for model retraining</a:t>
            </a:r>
            <a:endParaRPr kumimoji="0" lang="en-GB" sz="900" b="0" i="0" u="none" strike="noStrike" kern="0" cap="none" spc="0" normalizeH="0" baseline="0" noProof="0" dirty="0">
              <a:ln>
                <a:noFill/>
              </a:ln>
              <a:solidFill>
                <a:srgbClr val="000000"/>
              </a:solidFill>
              <a:effectLst/>
              <a:uLnTx/>
              <a:uFillTx/>
            </a:endParaRPr>
          </a:p>
        </p:txBody>
      </p:sp>
      <p:sp>
        <p:nvSpPr>
          <p:cNvPr id="130" name="TextBox 129">
            <a:extLst>
              <a:ext uri="{FF2B5EF4-FFF2-40B4-BE49-F238E27FC236}">
                <a16:creationId xmlns:a16="http://schemas.microsoft.com/office/drawing/2014/main" id="{74ACD21E-2509-4900-AE7F-A9407147DF27}"/>
              </a:ext>
            </a:extLst>
          </p:cNvPr>
          <p:cNvSpPr txBox="1"/>
          <p:nvPr/>
        </p:nvSpPr>
        <p:spPr>
          <a:xfrm>
            <a:off x="6655457" y="5887195"/>
            <a:ext cx="1279275" cy="731494"/>
          </a:xfrm>
          <a:prstGeom prst="borderCallout1">
            <a:avLst>
              <a:gd name="adj1" fmla="val -212"/>
              <a:gd name="adj2" fmla="val 49355"/>
              <a:gd name="adj3" fmla="val -29211"/>
              <a:gd name="adj4" fmla="val -12959"/>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Software Over The Air (SOTA) test platform for assessing software &amp; calibration update strategies</a:t>
            </a:r>
            <a:endParaRPr kumimoji="0" lang="en-GB" sz="900" b="0" i="0" u="none" strike="noStrike" kern="0" cap="none" spc="0" normalizeH="0" baseline="0" noProof="0" dirty="0">
              <a:ln>
                <a:noFill/>
              </a:ln>
              <a:solidFill>
                <a:srgbClr val="000000"/>
              </a:solidFill>
              <a:effectLst/>
              <a:uLnTx/>
              <a:uFillTx/>
            </a:endParaRPr>
          </a:p>
        </p:txBody>
      </p:sp>
      <p:sp>
        <p:nvSpPr>
          <p:cNvPr id="131" name="TextBox 130">
            <a:extLst>
              <a:ext uri="{FF2B5EF4-FFF2-40B4-BE49-F238E27FC236}">
                <a16:creationId xmlns:a16="http://schemas.microsoft.com/office/drawing/2014/main" id="{F669CA45-9324-41A8-96CC-7739D111A1E8}"/>
              </a:ext>
            </a:extLst>
          </p:cNvPr>
          <p:cNvSpPr txBox="1"/>
          <p:nvPr/>
        </p:nvSpPr>
        <p:spPr>
          <a:xfrm>
            <a:off x="7023040" y="2189230"/>
            <a:ext cx="1438307" cy="1008493"/>
          </a:xfrm>
          <a:prstGeom prst="borderCallout1">
            <a:avLst>
              <a:gd name="adj1" fmla="val 48901"/>
              <a:gd name="adj2" fmla="val -777"/>
              <a:gd name="adj3" fmla="val 23680"/>
              <a:gd name="adj4" fmla="val -51916"/>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Data Over The Air (DOTA) test platform allows to assess, evaluate and compare different data exchange techniques from BMS to cloud</a:t>
            </a:r>
            <a:endParaRPr kumimoji="0" lang="en-GB" sz="900" b="0" i="0" u="none" strike="noStrike" kern="0" cap="none" spc="0" normalizeH="0" baseline="0" noProof="0" dirty="0">
              <a:ln>
                <a:noFill/>
              </a:ln>
              <a:solidFill>
                <a:srgbClr val="000000"/>
              </a:solidFill>
              <a:effectLst/>
              <a:uLnTx/>
              <a:uFillTx/>
            </a:endParaRPr>
          </a:p>
        </p:txBody>
      </p:sp>
      <p:sp>
        <p:nvSpPr>
          <p:cNvPr id="132" name="TextBox 131">
            <a:extLst>
              <a:ext uri="{FF2B5EF4-FFF2-40B4-BE49-F238E27FC236}">
                <a16:creationId xmlns:a16="http://schemas.microsoft.com/office/drawing/2014/main" id="{F00B1AB7-8F9A-445E-8655-2C649CF67926}"/>
              </a:ext>
            </a:extLst>
          </p:cNvPr>
          <p:cNvSpPr txBox="1"/>
          <p:nvPr/>
        </p:nvSpPr>
        <p:spPr>
          <a:xfrm>
            <a:off x="275436" y="5244474"/>
            <a:ext cx="844651" cy="869994"/>
          </a:xfrm>
          <a:prstGeom prst="borderCallout1">
            <a:avLst>
              <a:gd name="adj1" fmla="val 217"/>
              <a:gd name="adj2" fmla="val 49326"/>
              <a:gd name="adj3" fmla="val -33251"/>
              <a:gd name="adj4" fmla="val 90172"/>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Database can be on a cloud services such as AWS or Azure, or local storage</a:t>
            </a:r>
            <a:endParaRPr kumimoji="0" lang="en-GB" sz="900" b="0" i="0" u="none" strike="noStrike" kern="0" cap="none" spc="0" normalizeH="0" baseline="0" noProof="0" dirty="0">
              <a:ln>
                <a:noFill/>
              </a:ln>
              <a:solidFill>
                <a:srgbClr val="000000"/>
              </a:solidFill>
              <a:effectLst/>
              <a:uLnTx/>
              <a:uFillTx/>
            </a:endParaRPr>
          </a:p>
        </p:txBody>
      </p:sp>
      <p:sp>
        <p:nvSpPr>
          <p:cNvPr id="133" name="TextBox 132">
            <a:extLst>
              <a:ext uri="{FF2B5EF4-FFF2-40B4-BE49-F238E27FC236}">
                <a16:creationId xmlns:a16="http://schemas.microsoft.com/office/drawing/2014/main" id="{B158498B-AE2B-4B8E-80CC-CD475DF9FE47}"/>
              </a:ext>
            </a:extLst>
          </p:cNvPr>
          <p:cNvSpPr txBox="1"/>
          <p:nvPr/>
        </p:nvSpPr>
        <p:spPr>
          <a:xfrm>
            <a:off x="917870" y="4508489"/>
            <a:ext cx="69134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Service Records</a:t>
            </a:r>
          </a:p>
        </p:txBody>
      </p:sp>
      <p:sp>
        <p:nvSpPr>
          <p:cNvPr id="134" name="TextBox 133">
            <a:extLst>
              <a:ext uri="{FF2B5EF4-FFF2-40B4-BE49-F238E27FC236}">
                <a16:creationId xmlns:a16="http://schemas.microsoft.com/office/drawing/2014/main" id="{CB979A77-9DE0-4BE8-9333-B0C76134CCE2}"/>
              </a:ext>
            </a:extLst>
          </p:cNvPr>
          <p:cNvSpPr txBox="1"/>
          <p:nvPr/>
        </p:nvSpPr>
        <p:spPr>
          <a:xfrm>
            <a:off x="1317576" y="4359485"/>
            <a:ext cx="61152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Fleet Data</a:t>
            </a:r>
          </a:p>
        </p:txBody>
      </p:sp>
      <p:sp>
        <p:nvSpPr>
          <p:cNvPr id="135" name="TextBox 134">
            <a:extLst>
              <a:ext uri="{FF2B5EF4-FFF2-40B4-BE49-F238E27FC236}">
                <a16:creationId xmlns:a16="http://schemas.microsoft.com/office/drawing/2014/main" id="{A0A9C7E4-42AF-4594-9E53-22D213D5C610}"/>
              </a:ext>
            </a:extLst>
          </p:cNvPr>
          <p:cNvSpPr txBox="1"/>
          <p:nvPr/>
        </p:nvSpPr>
        <p:spPr>
          <a:xfrm>
            <a:off x="311403" y="256950"/>
            <a:ext cx="11621352" cy="1200329"/>
          </a:xfrm>
          <a:prstGeom prst="rect">
            <a:avLst/>
          </a:prstGeom>
          <a:noFill/>
        </p:spPr>
        <p:txBody>
          <a:bodyPr wrap="square">
            <a:spAutoFit/>
          </a:bodyPr>
          <a:lstStyle/>
          <a:p>
            <a:pPr marL="180000" indent="-180000">
              <a:buFont typeface="Arial" panose="020B0604020202020204" pitchFamily="34" charset="0"/>
              <a:buChar char="•"/>
            </a:pPr>
            <a:r>
              <a:rPr lang="en-GB" altLang="en-US" dirty="0">
                <a:solidFill>
                  <a:schemeClr val="accent2">
                    <a:lumMod val="60000"/>
                    <a:lumOff val="40000"/>
                  </a:schemeClr>
                </a:solidFill>
              </a:rPr>
              <a:t>Connected BMS </a:t>
            </a:r>
            <a:r>
              <a:rPr lang="en-GB" altLang="en-US" dirty="0">
                <a:solidFill>
                  <a:schemeClr val="bg1"/>
                </a:solidFill>
              </a:rPr>
              <a:t>is a project to explore and develop a platform to use digital twin, Monte-Carlo Simulation, machine learning, database and dashboarding</a:t>
            </a:r>
          </a:p>
          <a:p>
            <a:pPr marL="180000" indent="-180000">
              <a:buFont typeface="Arial" panose="020B0604020202020204" pitchFamily="34" charset="0"/>
              <a:buChar char="•"/>
            </a:pPr>
            <a:r>
              <a:rPr lang="en-GB" altLang="en-US" dirty="0">
                <a:solidFill>
                  <a:schemeClr val="bg1"/>
                </a:solidFill>
              </a:rPr>
              <a:t>The main purpose is to improve a fleet of electric vehicles’ life by providing targeted BMS updates</a:t>
            </a:r>
          </a:p>
          <a:p>
            <a:pPr marL="180000" indent="-180000">
              <a:buFont typeface="Arial" panose="020B0604020202020204" pitchFamily="34" charset="0"/>
              <a:buChar char="•"/>
            </a:pPr>
            <a:r>
              <a:rPr lang="en-GB" altLang="en-US" dirty="0">
                <a:solidFill>
                  <a:schemeClr val="bg1"/>
                </a:solidFill>
              </a:rPr>
              <a:t>My tasks mainly on planning the Monte-Carlo Simulation and supporting the machine learning tasks</a:t>
            </a:r>
          </a:p>
        </p:txBody>
      </p:sp>
    </p:spTree>
    <p:custDataLst>
      <p:tags r:id="rId1"/>
    </p:custDataLst>
    <p:extLst>
      <p:ext uri="{BB962C8B-B14F-4D97-AF65-F5344CB8AC3E}">
        <p14:creationId xmlns:p14="http://schemas.microsoft.com/office/powerpoint/2010/main" val="117057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4394270" y="2929127"/>
            <a:ext cx="2403415" cy="400110"/>
          </a:xfrm>
          <a:prstGeom prst="rect">
            <a:avLst/>
          </a:prstGeom>
          <a:noFill/>
        </p:spPr>
        <p:txBody>
          <a:bodyPr wrap="none" rtlCol="0">
            <a:spAutoFit/>
          </a:bodyPr>
          <a:lstStyle/>
          <a:p>
            <a:r>
              <a:rPr lang="en-GB" sz="2000" b="1" dirty="0">
                <a:solidFill>
                  <a:schemeClr val="bg1"/>
                </a:solidFill>
              </a:rPr>
              <a:t>Work Experiences</a:t>
            </a:r>
          </a:p>
        </p:txBody>
      </p:sp>
      <p:sp>
        <p:nvSpPr>
          <p:cNvPr id="22" name="TextBox 21">
            <a:extLst>
              <a:ext uri="{FF2B5EF4-FFF2-40B4-BE49-F238E27FC236}">
                <a16:creationId xmlns:a16="http://schemas.microsoft.com/office/drawing/2014/main" id="{4A8E82E6-1EBC-4741-A12F-1F063EB8555D}"/>
              </a:ext>
            </a:extLst>
          </p:cNvPr>
          <p:cNvSpPr txBox="1"/>
          <p:nvPr/>
        </p:nvSpPr>
        <p:spPr>
          <a:xfrm>
            <a:off x="63753" y="2375130"/>
            <a:ext cx="2346681" cy="954107"/>
          </a:xfrm>
          <a:prstGeom prst="rect">
            <a:avLst/>
          </a:prstGeom>
          <a:noFill/>
        </p:spPr>
        <p:txBody>
          <a:bodyPr wrap="square" rtlCol="0">
            <a:spAutoFit/>
          </a:bodyPr>
          <a:lstStyle/>
          <a:p>
            <a:r>
              <a:rPr lang="en-GB" sz="1400" b="1" dirty="0">
                <a:solidFill>
                  <a:schemeClr val="accent2">
                    <a:lumMod val="60000"/>
                    <a:lumOff val="40000"/>
                  </a:schemeClr>
                </a:solidFill>
              </a:rPr>
              <a:t>Simulink Strategy Development</a:t>
            </a:r>
          </a:p>
          <a:p>
            <a:r>
              <a:rPr lang="en-GB" sz="1400" dirty="0">
                <a:solidFill>
                  <a:schemeClr val="bg1"/>
                </a:solidFill>
              </a:rPr>
              <a:t>From PDF to Simulink model</a:t>
            </a:r>
          </a:p>
        </p:txBody>
      </p:sp>
      <p:sp>
        <p:nvSpPr>
          <p:cNvPr id="23" name="TextBox 22">
            <a:extLst>
              <a:ext uri="{FF2B5EF4-FFF2-40B4-BE49-F238E27FC236}">
                <a16:creationId xmlns:a16="http://schemas.microsoft.com/office/drawing/2014/main" id="{410D3434-B837-45EC-BF51-DA6FDED288A8}"/>
              </a:ext>
            </a:extLst>
          </p:cNvPr>
          <p:cNvSpPr txBox="1"/>
          <p:nvPr/>
        </p:nvSpPr>
        <p:spPr>
          <a:xfrm>
            <a:off x="127976" y="65552"/>
            <a:ext cx="2457021" cy="954107"/>
          </a:xfrm>
          <a:prstGeom prst="rect">
            <a:avLst/>
          </a:prstGeom>
          <a:noFill/>
        </p:spPr>
        <p:txBody>
          <a:bodyPr wrap="square" rtlCol="0">
            <a:spAutoFit/>
          </a:bodyPr>
          <a:lstStyle/>
          <a:p>
            <a:r>
              <a:rPr lang="en-GB" sz="1400" b="1" dirty="0">
                <a:solidFill>
                  <a:schemeClr val="accent2">
                    <a:lumMod val="60000"/>
                    <a:lumOff val="40000"/>
                  </a:schemeClr>
                </a:solidFill>
              </a:rPr>
              <a:t>Simulink Optimisation</a:t>
            </a:r>
          </a:p>
          <a:p>
            <a:r>
              <a:rPr lang="en-GB" sz="1400" dirty="0">
                <a:solidFill>
                  <a:schemeClr val="bg1"/>
                </a:solidFill>
              </a:rPr>
              <a:t>Developed a tool called MPT to optimise maps for controller and strategies</a:t>
            </a:r>
          </a:p>
        </p:txBody>
      </p:sp>
      <p:sp>
        <p:nvSpPr>
          <p:cNvPr id="8" name="TextBox 7">
            <a:extLst>
              <a:ext uri="{FF2B5EF4-FFF2-40B4-BE49-F238E27FC236}">
                <a16:creationId xmlns:a16="http://schemas.microsoft.com/office/drawing/2014/main" id="{9C1C03A6-E6E5-4BC9-947F-A1F2C4072D1B}"/>
              </a:ext>
            </a:extLst>
          </p:cNvPr>
          <p:cNvSpPr txBox="1"/>
          <p:nvPr/>
        </p:nvSpPr>
        <p:spPr>
          <a:xfrm>
            <a:off x="127977" y="1229266"/>
            <a:ext cx="2696508" cy="954107"/>
          </a:xfrm>
          <a:prstGeom prst="rect">
            <a:avLst/>
          </a:prstGeom>
          <a:noFill/>
        </p:spPr>
        <p:txBody>
          <a:bodyPr wrap="square" rtlCol="0">
            <a:spAutoFit/>
          </a:bodyPr>
          <a:lstStyle/>
          <a:p>
            <a:r>
              <a:rPr lang="en-GB" sz="1400" b="1" dirty="0">
                <a:solidFill>
                  <a:schemeClr val="accent2">
                    <a:lumMod val="60000"/>
                    <a:lumOff val="40000"/>
                  </a:schemeClr>
                </a:solidFill>
              </a:rPr>
              <a:t>Simulink Problem Solver</a:t>
            </a:r>
          </a:p>
          <a:p>
            <a:r>
              <a:rPr lang="en-GB" sz="1400" dirty="0">
                <a:solidFill>
                  <a:schemeClr val="bg1"/>
                </a:solidFill>
              </a:rPr>
              <a:t>Supported calibration and control engineers to solve complex Simulink problems</a:t>
            </a:r>
          </a:p>
        </p:txBody>
      </p:sp>
      <p:sp>
        <p:nvSpPr>
          <p:cNvPr id="9" name="TextBox 8">
            <a:extLst>
              <a:ext uri="{FF2B5EF4-FFF2-40B4-BE49-F238E27FC236}">
                <a16:creationId xmlns:a16="http://schemas.microsoft.com/office/drawing/2014/main" id="{72AED150-0D6F-4DD9-9A16-D6737729677C}"/>
              </a:ext>
            </a:extLst>
          </p:cNvPr>
          <p:cNvSpPr txBox="1"/>
          <p:nvPr/>
        </p:nvSpPr>
        <p:spPr>
          <a:xfrm>
            <a:off x="127977" y="3470199"/>
            <a:ext cx="2971089" cy="738664"/>
          </a:xfrm>
          <a:prstGeom prst="rect">
            <a:avLst/>
          </a:prstGeom>
          <a:noFill/>
        </p:spPr>
        <p:txBody>
          <a:bodyPr wrap="square" rtlCol="0">
            <a:spAutoFit/>
          </a:bodyPr>
          <a:lstStyle/>
          <a:p>
            <a:r>
              <a:rPr lang="en-GB" sz="1400" b="1" dirty="0">
                <a:solidFill>
                  <a:schemeClr val="accent2">
                    <a:lumMod val="60000"/>
                    <a:lumOff val="40000"/>
                  </a:schemeClr>
                </a:solidFill>
              </a:rPr>
              <a:t>Simulink Compilation</a:t>
            </a:r>
          </a:p>
          <a:p>
            <a:r>
              <a:rPr lang="en-GB" sz="1400" dirty="0">
                <a:solidFill>
                  <a:schemeClr val="bg1"/>
                </a:solidFill>
              </a:rPr>
              <a:t>Experienced in compiling Simulink models to DLLs and FMUs</a:t>
            </a:r>
          </a:p>
        </p:txBody>
      </p:sp>
      <p:sp>
        <p:nvSpPr>
          <p:cNvPr id="10" name="TextBox 9">
            <a:extLst>
              <a:ext uri="{FF2B5EF4-FFF2-40B4-BE49-F238E27FC236}">
                <a16:creationId xmlns:a16="http://schemas.microsoft.com/office/drawing/2014/main" id="{77733518-D01F-4C11-BF46-EA179CF9F450}"/>
              </a:ext>
            </a:extLst>
          </p:cNvPr>
          <p:cNvSpPr txBox="1"/>
          <p:nvPr/>
        </p:nvSpPr>
        <p:spPr>
          <a:xfrm>
            <a:off x="127977" y="4730345"/>
            <a:ext cx="3646355" cy="1815882"/>
          </a:xfrm>
          <a:prstGeom prst="rect">
            <a:avLst/>
          </a:prstGeom>
          <a:noFill/>
        </p:spPr>
        <p:txBody>
          <a:bodyPr wrap="square" rtlCol="0">
            <a:spAutoFit/>
          </a:bodyPr>
          <a:lstStyle/>
          <a:p>
            <a:r>
              <a:rPr lang="en-GB" sz="1400" b="1" dirty="0">
                <a:solidFill>
                  <a:schemeClr val="accent2">
                    <a:lumMod val="60000"/>
                    <a:lumOff val="40000"/>
                  </a:schemeClr>
                </a:solidFill>
              </a:rPr>
              <a:t>Calibration</a:t>
            </a:r>
          </a:p>
          <a:p>
            <a:pPr marL="342900" indent="-342900">
              <a:buFont typeface="+mj-lt"/>
              <a:buAutoNum type="arabicPeriod"/>
            </a:pPr>
            <a:r>
              <a:rPr lang="en-GB" sz="1400" dirty="0">
                <a:solidFill>
                  <a:schemeClr val="bg1"/>
                </a:solidFill>
              </a:rPr>
              <a:t>Worked a three years at engine test cell calibrating base engine maps</a:t>
            </a:r>
          </a:p>
          <a:p>
            <a:pPr marL="342900" indent="-342900">
              <a:buFont typeface="+mj-lt"/>
              <a:buAutoNum type="arabicPeriod"/>
            </a:pPr>
            <a:r>
              <a:rPr lang="en-GB" sz="1400" dirty="0">
                <a:solidFill>
                  <a:schemeClr val="bg1"/>
                </a:solidFill>
              </a:rPr>
              <a:t>Converted 16-bit ECU to 32-Bit ECU</a:t>
            </a:r>
          </a:p>
          <a:p>
            <a:pPr marL="342900" indent="-342900">
              <a:buFont typeface="+mj-lt"/>
              <a:buAutoNum type="arabicPeriod"/>
            </a:pPr>
            <a:r>
              <a:rPr lang="en-GB" sz="1400" dirty="0">
                <a:solidFill>
                  <a:schemeClr val="bg1"/>
                </a:solidFill>
              </a:rPr>
              <a:t>Calibrated a rotary engine at test cell from empty maps</a:t>
            </a:r>
          </a:p>
          <a:p>
            <a:pPr marL="342900" indent="-342900">
              <a:buFont typeface="+mj-lt"/>
              <a:buAutoNum type="arabicPeriod"/>
            </a:pPr>
            <a:r>
              <a:rPr lang="en-GB" sz="1400" dirty="0">
                <a:solidFill>
                  <a:schemeClr val="bg1"/>
                </a:solidFill>
              </a:rPr>
              <a:t>Installed </a:t>
            </a:r>
            <a:r>
              <a:rPr lang="en-GB" sz="1400" dirty="0" err="1">
                <a:solidFill>
                  <a:schemeClr val="bg1"/>
                </a:solidFill>
              </a:rPr>
              <a:t>Motec</a:t>
            </a:r>
            <a:r>
              <a:rPr lang="en-GB" sz="1400" dirty="0">
                <a:solidFill>
                  <a:schemeClr val="bg1"/>
                </a:solidFill>
              </a:rPr>
              <a:t> racing to a research vehicle and prepared short harness</a:t>
            </a:r>
          </a:p>
        </p:txBody>
      </p:sp>
      <p:sp>
        <p:nvSpPr>
          <p:cNvPr id="11" name="TextBox 10">
            <a:extLst>
              <a:ext uri="{FF2B5EF4-FFF2-40B4-BE49-F238E27FC236}">
                <a16:creationId xmlns:a16="http://schemas.microsoft.com/office/drawing/2014/main" id="{BE7B62DD-BC71-4FDB-9182-8BCBF81D12A6}"/>
              </a:ext>
            </a:extLst>
          </p:cNvPr>
          <p:cNvSpPr txBox="1"/>
          <p:nvPr/>
        </p:nvSpPr>
        <p:spPr>
          <a:xfrm>
            <a:off x="8084700" y="56038"/>
            <a:ext cx="4171367" cy="2246769"/>
          </a:xfrm>
          <a:prstGeom prst="rect">
            <a:avLst/>
          </a:prstGeom>
          <a:noFill/>
        </p:spPr>
        <p:txBody>
          <a:bodyPr wrap="square" rtlCol="0">
            <a:spAutoFit/>
          </a:bodyPr>
          <a:lstStyle/>
          <a:p>
            <a:r>
              <a:rPr lang="en-GB" sz="1400" b="1" dirty="0">
                <a:solidFill>
                  <a:schemeClr val="accent2">
                    <a:lumMod val="60000"/>
                    <a:lumOff val="40000"/>
                  </a:schemeClr>
                </a:solidFill>
              </a:rPr>
              <a:t>Software development</a:t>
            </a:r>
          </a:p>
          <a:p>
            <a:pPr marL="342900" indent="-342900">
              <a:buFont typeface="+mj-lt"/>
              <a:buAutoNum type="arabicPeriod"/>
            </a:pPr>
            <a:r>
              <a:rPr lang="en-GB" sz="1400" dirty="0">
                <a:solidFill>
                  <a:schemeClr val="bg1"/>
                </a:solidFill>
              </a:rPr>
              <a:t>Matlab and Python scripting</a:t>
            </a:r>
          </a:p>
          <a:p>
            <a:pPr marL="342900" indent="-342900">
              <a:buFont typeface="+mj-lt"/>
              <a:buAutoNum type="arabicPeriod"/>
            </a:pPr>
            <a:r>
              <a:rPr lang="en-GB" sz="1400" dirty="0">
                <a:solidFill>
                  <a:schemeClr val="bg1"/>
                </a:solidFill>
              </a:rPr>
              <a:t>Matlab-based software full development and SW release</a:t>
            </a:r>
          </a:p>
          <a:p>
            <a:pPr marL="342900" indent="-342900">
              <a:buFont typeface="+mj-lt"/>
              <a:buAutoNum type="arabicPeriod"/>
            </a:pPr>
            <a:r>
              <a:rPr lang="en-GB" sz="1400" dirty="0">
                <a:solidFill>
                  <a:schemeClr val="bg1"/>
                </a:solidFill>
              </a:rPr>
              <a:t>MVC and HMVC framework</a:t>
            </a:r>
          </a:p>
          <a:p>
            <a:pPr marL="342900" indent="-342900">
              <a:buFont typeface="+mj-lt"/>
              <a:buAutoNum type="arabicPeriod"/>
            </a:pPr>
            <a:r>
              <a:rPr lang="en-GB" sz="1400" dirty="0">
                <a:solidFill>
                  <a:schemeClr val="bg1"/>
                </a:solidFill>
              </a:rPr>
              <a:t>Experience in dashboard (Dash) and JavaScript</a:t>
            </a:r>
          </a:p>
          <a:p>
            <a:pPr marL="342900" indent="-342900">
              <a:buFont typeface="+mj-lt"/>
              <a:buAutoNum type="arabicPeriod"/>
            </a:pPr>
            <a:r>
              <a:rPr lang="en-GB" sz="1400" dirty="0">
                <a:solidFill>
                  <a:schemeClr val="bg1"/>
                </a:solidFill>
              </a:rPr>
              <a:t>Experienced in preparing pipeline and </a:t>
            </a:r>
            <a:r>
              <a:rPr lang="en-GB" sz="1400" dirty="0" err="1">
                <a:solidFill>
                  <a:schemeClr val="bg1"/>
                </a:solidFill>
              </a:rPr>
              <a:t>yml</a:t>
            </a:r>
            <a:r>
              <a:rPr lang="en-GB" sz="1400" dirty="0">
                <a:solidFill>
                  <a:schemeClr val="bg1"/>
                </a:solidFill>
              </a:rPr>
              <a:t> file for deploying scripts from </a:t>
            </a:r>
            <a:r>
              <a:rPr lang="en-GB" sz="1400" dirty="0" err="1">
                <a:solidFill>
                  <a:schemeClr val="bg1"/>
                </a:solidFill>
              </a:rPr>
              <a:t>VSCode</a:t>
            </a:r>
            <a:r>
              <a:rPr lang="en-GB" sz="1400" dirty="0">
                <a:solidFill>
                  <a:schemeClr val="bg1"/>
                </a:solidFill>
              </a:rPr>
              <a:t> to Gitlab CI/CD and finally to Kubernetes</a:t>
            </a:r>
          </a:p>
        </p:txBody>
      </p:sp>
      <p:sp>
        <p:nvSpPr>
          <p:cNvPr id="12" name="TextBox 11">
            <a:extLst>
              <a:ext uri="{FF2B5EF4-FFF2-40B4-BE49-F238E27FC236}">
                <a16:creationId xmlns:a16="http://schemas.microsoft.com/office/drawing/2014/main" id="{49B38AEC-99AF-4BA4-9130-78A66E6C43D7}"/>
              </a:ext>
            </a:extLst>
          </p:cNvPr>
          <p:cNvSpPr txBox="1"/>
          <p:nvPr/>
        </p:nvSpPr>
        <p:spPr>
          <a:xfrm>
            <a:off x="3807815" y="4653196"/>
            <a:ext cx="3500573" cy="2554545"/>
          </a:xfrm>
          <a:prstGeom prst="rect">
            <a:avLst/>
          </a:prstGeom>
          <a:noFill/>
        </p:spPr>
        <p:txBody>
          <a:bodyPr wrap="square" rtlCol="0">
            <a:spAutoFit/>
          </a:bodyPr>
          <a:lstStyle/>
          <a:p>
            <a:r>
              <a:rPr lang="en-GB" sz="1600" b="1" dirty="0">
                <a:solidFill>
                  <a:schemeClr val="accent2">
                    <a:lumMod val="60000"/>
                    <a:lumOff val="40000"/>
                  </a:schemeClr>
                </a:solidFill>
              </a:rPr>
              <a:t>Machine Learning</a:t>
            </a:r>
          </a:p>
          <a:p>
            <a:pPr marL="342900" indent="-342900">
              <a:buFont typeface="+mj-lt"/>
              <a:buAutoNum type="arabicPeriod"/>
            </a:pPr>
            <a:r>
              <a:rPr lang="en-GB" sz="1400" dirty="0">
                <a:solidFill>
                  <a:schemeClr val="bg1"/>
                </a:solidFill>
              </a:rPr>
              <a:t>Developed ML regression algorithm from scratch</a:t>
            </a:r>
          </a:p>
          <a:p>
            <a:pPr marL="342900" indent="-342900">
              <a:buFont typeface="+mj-lt"/>
              <a:buAutoNum type="arabicPeriod"/>
            </a:pPr>
            <a:r>
              <a:rPr lang="en-GB" sz="1400" dirty="0">
                <a:solidFill>
                  <a:schemeClr val="bg1"/>
                </a:solidFill>
              </a:rPr>
              <a:t>Experienced in many various of ML models including neural networks, deep neural networks and reinforcement learning</a:t>
            </a:r>
          </a:p>
          <a:p>
            <a:pPr marL="342900" indent="-342900">
              <a:buFont typeface="+mj-lt"/>
              <a:buAutoNum type="arabicPeriod"/>
            </a:pPr>
            <a:r>
              <a:rPr lang="en-GB" sz="1400" dirty="0">
                <a:solidFill>
                  <a:schemeClr val="bg1"/>
                </a:solidFill>
              </a:rPr>
              <a:t>Experienced in predictive maintenance</a:t>
            </a:r>
          </a:p>
          <a:p>
            <a:endParaRPr lang="en-GB" sz="1600" dirty="0">
              <a:solidFill>
                <a:schemeClr val="bg1"/>
              </a:solidFill>
            </a:endParaRPr>
          </a:p>
          <a:p>
            <a:pPr marL="342900" indent="-342900">
              <a:buFont typeface="+mj-lt"/>
              <a:buAutoNum type="arabicPeriod"/>
            </a:pPr>
            <a:endParaRPr lang="en-GB" sz="1600" dirty="0">
              <a:solidFill>
                <a:schemeClr val="bg1"/>
              </a:solidFill>
            </a:endParaRPr>
          </a:p>
        </p:txBody>
      </p:sp>
      <p:sp>
        <p:nvSpPr>
          <p:cNvPr id="13" name="TextBox 12">
            <a:extLst>
              <a:ext uri="{FF2B5EF4-FFF2-40B4-BE49-F238E27FC236}">
                <a16:creationId xmlns:a16="http://schemas.microsoft.com/office/drawing/2014/main" id="{A32CA844-A98E-412D-BF34-8222DFBA6F99}"/>
              </a:ext>
            </a:extLst>
          </p:cNvPr>
          <p:cNvSpPr txBox="1"/>
          <p:nvPr/>
        </p:nvSpPr>
        <p:spPr>
          <a:xfrm>
            <a:off x="8084700" y="3423079"/>
            <a:ext cx="4068825" cy="1384995"/>
          </a:xfrm>
          <a:prstGeom prst="rect">
            <a:avLst/>
          </a:prstGeom>
          <a:noFill/>
        </p:spPr>
        <p:txBody>
          <a:bodyPr wrap="square" rtlCol="0">
            <a:spAutoFit/>
          </a:bodyPr>
          <a:lstStyle/>
          <a:p>
            <a:r>
              <a:rPr lang="en-GB" sz="1400" b="1" dirty="0">
                <a:solidFill>
                  <a:schemeClr val="accent2">
                    <a:lumMod val="60000"/>
                    <a:lumOff val="40000"/>
                  </a:schemeClr>
                </a:solidFill>
              </a:rPr>
              <a:t>Image Processing</a:t>
            </a:r>
          </a:p>
          <a:p>
            <a:pPr marL="360000" indent="-360000">
              <a:buFont typeface="+mj-lt"/>
              <a:buAutoNum type="arabicPeriod"/>
            </a:pPr>
            <a:r>
              <a:rPr lang="en-GB" sz="1400" dirty="0">
                <a:solidFill>
                  <a:schemeClr val="bg1"/>
                </a:solidFill>
              </a:rPr>
              <a:t>Experienced in converting images into data</a:t>
            </a:r>
          </a:p>
          <a:p>
            <a:pPr marL="360000" indent="-360000">
              <a:buFont typeface="+mj-lt"/>
              <a:buAutoNum type="arabicPeriod"/>
            </a:pPr>
            <a:r>
              <a:rPr lang="en-GB" sz="1400" dirty="0">
                <a:solidFill>
                  <a:schemeClr val="bg1"/>
                </a:solidFill>
              </a:rPr>
              <a:t>Developed tool for converting images of maps and contour plots into numeric data</a:t>
            </a:r>
          </a:p>
          <a:p>
            <a:pPr marL="360000" indent="-360000">
              <a:buFont typeface="+mj-lt"/>
              <a:buAutoNum type="arabicPeriod"/>
            </a:pPr>
            <a:r>
              <a:rPr lang="en-GB" sz="1400" dirty="0">
                <a:solidFill>
                  <a:schemeClr val="bg1"/>
                </a:solidFill>
              </a:rPr>
              <a:t>Object and line detection algorithms</a:t>
            </a:r>
          </a:p>
          <a:p>
            <a:pPr marL="342900" indent="-342900">
              <a:buFont typeface="+mj-lt"/>
              <a:buAutoNum type="arabicPeriod"/>
            </a:pPr>
            <a:endParaRPr lang="en-GB" sz="1400" dirty="0">
              <a:solidFill>
                <a:schemeClr val="bg1"/>
              </a:solidFill>
            </a:endParaRPr>
          </a:p>
        </p:txBody>
      </p:sp>
      <p:sp>
        <p:nvSpPr>
          <p:cNvPr id="14" name="TextBox 13">
            <a:extLst>
              <a:ext uri="{FF2B5EF4-FFF2-40B4-BE49-F238E27FC236}">
                <a16:creationId xmlns:a16="http://schemas.microsoft.com/office/drawing/2014/main" id="{CBC73516-3540-4E80-BFDF-7372A0FFFA18}"/>
              </a:ext>
            </a:extLst>
          </p:cNvPr>
          <p:cNvSpPr txBox="1"/>
          <p:nvPr/>
        </p:nvSpPr>
        <p:spPr>
          <a:xfrm>
            <a:off x="2920088" y="87440"/>
            <a:ext cx="2446131" cy="1384995"/>
          </a:xfrm>
          <a:prstGeom prst="rect">
            <a:avLst/>
          </a:prstGeom>
          <a:noFill/>
        </p:spPr>
        <p:txBody>
          <a:bodyPr wrap="square" rtlCol="0">
            <a:spAutoFit/>
          </a:bodyPr>
          <a:lstStyle/>
          <a:p>
            <a:r>
              <a:rPr lang="en-GB" sz="1400" b="1" dirty="0">
                <a:solidFill>
                  <a:schemeClr val="accent2">
                    <a:lumMod val="60000"/>
                    <a:lumOff val="40000"/>
                  </a:schemeClr>
                </a:solidFill>
              </a:rPr>
              <a:t>Optimisation</a:t>
            </a:r>
          </a:p>
          <a:p>
            <a:r>
              <a:rPr lang="en-GB" sz="1400" dirty="0">
                <a:solidFill>
                  <a:schemeClr val="bg1"/>
                </a:solidFill>
              </a:rPr>
              <a:t>Experienced in optimisation for various engineering problems including map smoothing, controller optimisation, etc.</a:t>
            </a:r>
          </a:p>
        </p:txBody>
      </p:sp>
      <p:sp>
        <p:nvSpPr>
          <p:cNvPr id="15" name="TextBox 14">
            <a:extLst>
              <a:ext uri="{FF2B5EF4-FFF2-40B4-BE49-F238E27FC236}">
                <a16:creationId xmlns:a16="http://schemas.microsoft.com/office/drawing/2014/main" id="{778555CF-32C6-4D08-B900-E33259197B0D}"/>
              </a:ext>
            </a:extLst>
          </p:cNvPr>
          <p:cNvSpPr txBox="1"/>
          <p:nvPr/>
        </p:nvSpPr>
        <p:spPr>
          <a:xfrm>
            <a:off x="8092085" y="4712542"/>
            <a:ext cx="3915474" cy="1169551"/>
          </a:xfrm>
          <a:prstGeom prst="rect">
            <a:avLst/>
          </a:prstGeom>
          <a:noFill/>
        </p:spPr>
        <p:txBody>
          <a:bodyPr wrap="square" rtlCol="0">
            <a:spAutoFit/>
          </a:bodyPr>
          <a:lstStyle/>
          <a:p>
            <a:r>
              <a:rPr lang="en-GB" sz="1400" b="1" dirty="0">
                <a:solidFill>
                  <a:schemeClr val="accent2">
                    <a:lumMod val="60000"/>
                    <a:lumOff val="40000"/>
                  </a:schemeClr>
                </a:solidFill>
              </a:rPr>
              <a:t>Data Generation</a:t>
            </a:r>
          </a:p>
          <a:p>
            <a:pPr marL="360000" indent="-360000">
              <a:buFont typeface="+mj-lt"/>
              <a:buAutoNum type="arabicPeriod"/>
            </a:pPr>
            <a:r>
              <a:rPr lang="en-GB" sz="1400" dirty="0">
                <a:solidFill>
                  <a:schemeClr val="bg1"/>
                </a:solidFill>
              </a:rPr>
              <a:t>Used Monte-Carlo Simulation to develop artificial fleet data</a:t>
            </a:r>
          </a:p>
          <a:p>
            <a:pPr marL="360000" indent="-360000">
              <a:buFont typeface="+mj-lt"/>
              <a:buAutoNum type="arabicPeriod"/>
            </a:pPr>
            <a:r>
              <a:rPr lang="en-GB" sz="1400" dirty="0">
                <a:solidFill>
                  <a:schemeClr val="bg1"/>
                </a:solidFill>
              </a:rPr>
              <a:t>Used damage model for a fuel system to develop realistic fleet data</a:t>
            </a:r>
          </a:p>
        </p:txBody>
      </p:sp>
      <p:cxnSp>
        <p:nvCxnSpPr>
          <p:cNvPr id="16" name="Straight Arrow Connector 15">
            <a:extLst>
              <a:ext uri="{FF2B5EF4-FFF2-40B4-BE49-F238E27FC236}">
                <a16:creationId xmlns:a16="http://schemas.microsoft.com/office/drawing/2014/main" id="{4014D322-3AE2-40F2-8962-64B0995CF7CE}"/>
              </a:ext>
            </a:extLst>
          </p:cNvPr>
          <p:cNvCxnSpPr>
            <a:cxnSpLocks/>
          </p:cNvCxnSpPr>
          <p:nvPr/>
        </p:nvCxnSpPr>
        <p:spPr>
          <a:xfrm flipH="1">
            <a:off x="3256056" y="3329237"/>
            <a:ext cx="1617931" cy="124311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23474C-EBDF-4E5F-90E8-FA1D5286A8A1}"/>
              </a:ext>
            </a:extLst>
          </p:cNvPr>
          <p:cNvCxnSpPr>
            <a:cxnSpLocks/>
          </p:cNvCxnSpPr>
          <p:nvPr/>
        </p:nvCxnSpPr>
        <p:spPr>
          <a:xfrm flipH="1">
            <a:off x="2972050" y="3270144"/>
            <a:ext cx="1488804" cy="41950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028433D-929A-4ADB-97D4-9DA63A864CAF}"/>
              </a:ext>
            </a:extLst>
          </p:cNvPr>
          <p:cNvCxnSpPr>
            <a:cxnSpLocks/>
          </p:cNvCxnSpPr>
          <p:nvPr/>
        </p:nvCxnSpPr>
        <p:spPr>
          <a:xfrm flipH="1" flipV="1">
            <a:off x="2127118" y="2811350"/>
            <a:ext cx="2185343" cy="1979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987B07C-B361-43ED-8C33-D854D7E8BE40}"/>
              </a:ext>
            </a:extLst>
          </p:cNvPr>
          <p:cNvCxnSpPr>
            <a:cxnSpLocks/>
          </p:cNvCxnSpPr>
          <p:nvPr/>
        </p:nvCxnSpPr>
        <p:spPr>
          <a:xfrm flipH="1" flipV="1">
            <a:off x="2314284" y="952238"/>
            <a:ext cx="2289143" cy="201802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2A5F07-A6FC-44CB-9FA2-EDF5F4BF1FA5}"/>
              </a:ext>
            </a:extLst>
          </p:cNvPr>
          <p:cNvCxnSpPr>
            <a:cxnSpLocks/>
            <a:endCxn id="14" idx="2"/>
          </p:cNvCxnSpPr>
          <p:nvPr/>
        </p:nvCxnSpPr>
        <p:spPr>
          <a:xfrm flipH="1" flipV="1">
            <a:off x="4143154" y="1472435"/>
            <a:ext cx="1144624" cy="14566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F5A800-B70C-4575-9691-B54D767BA71A}"/>
              </a:ext>
            </a:extLst>
          </p:cNvPr>
          <p:cNvCxnSpPr>
            <a:cxnSpLocks/>
            <a:endCxn id="11" idx="1"/>
          </p:cNvCxnSpPr>
          <p:nvPr/>
        </p:nvCxnSpPr>
        <p:spPr>
          <a:xfrm flipV="1">
            <a:off x="6419273" y="1179423"/>
            <a:ext cx="1665427" cy="170506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F46368-1DFF-4BC0-8554-AF9A5F0775A5}"/>
              </a:ext>
            </a:extLst>
          </p:cNvPr>
          <p:cNvCxnSpPr>
            <a:cxnSpLocks/>
            <a:endCxn id="13" idx="1"/>
          </p:cNvCxnSpPr>
          <p:nvPr/>
        </p:nvCxnSpPr>
        <p:spPr>
          <a:xfrm>
            <a:off x="6779491" y="3214255"/>
            <a:ext cx="1305209" cy="90132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A07BA42-B71F-4104-8ED5-520E48610C0B}"/>
              </a:ext>
            </a:extLst>
          </p:cNvPr>
          <p:cNvCxnSpPr>
            <a:cxnSpLocks/>
          </p:cNvCxnSpPr>
          <p:nvPr/>
        </p:nvCxnSpPr>
        <p:spPr>
          <a:xfrm>
            <a:off x="6555798" y="3329237"/>
            <a:ext cx="1375030" cy="166185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4B0188-3F68-4C8F-B3F0-43DFFB5A68DC}"/>
              </a:ext>
            </a:extLst>
          </p:cNvPr>
          <p:cNvCxnSpPr>
            <a:cxnSpLocks/>
            <a:stCxn id="18" idx="2"/>
          </p:cNvCxnSpPr>
          <p:nvPr/>
        </p:nvCxnSpPr>
        <p:spPr>
          <a:xfrm flipH="1">
            <a:off x="5366219" y="3329237"/>
            <a:ext cx="229759" cy="132395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9849A35-1C6D-43F5-B13D-8F4505CEFCFD}"/>
              </a:ext>
            </a:extLst>
          </p:cNvPr>
          <p:cNvSpPr txBox="1"/>
          <p:nvPr/>
        </p:nvSpPr>
        <p:spPr>
          <a:xfrm>
            <a:off x="7297772" y="5970399"/>
            <a:ext cx="4453603" cy="738664"/>
          </a:xfrm>
          <a:prstGeom prst="rect">
            <a:avLst/>
          </a:prstGeom>
          <a:noFill/>
        </p:spPr>
        <p:txBody>
          <a:bodyPr wrap="square" rtlCol="0">
            <a:spAutoFit/>
          </a:bodyPr>
          <a:lstStyle/>
          <a:p>
            <a:r>
              <a:rPr lang="en-GB" sz="1400" b="1" dirty="0">
                <a:solidFill>
                  <a:schemeClr val="accent2">
                    <a:lumMod val="60000"/>
                    <a:lumOff val="40000"/>
                  </a:schemeClr>
                </a:solidFill>
              </a:rPr>
              <a:t>Simulink in XPC</a:t>
            </a:r>
          </a:p>
          <a:p>
            <a:r>
              <a:rPr lang="en-GB" sz="1400" dirty="0">
                <a:solidFill>
                  <a:schemeClr val="bg1"/>
                </a:solidFill>
              </a:rPr>
              <a:t>Embedded a Simulink model that can optimise engine maps in real-time in </a:t>
            </a:r>
            <a:r>
              <a:rPr lang="en-GB" sz="1400" dirty="0" err="1">
                <a:solidFill>
                  <a:schemeClr val="bg1"/>
                </a:solidFill>
              </a:rPr>
              <a:t>xPC</a:t>
            </a:r>
            <a:r>
              <a:rPr lang="en-GB" sz="1400" dirty="0">
                <a:solidFill>
                  <a:schemeClr val="bg1"/>
                </a:solidFill>
              </a:rPr>
              <a:t> for PhD research</a:t>
            </a:r>
          </a:p>
        </p:txBody>
      </p:sp>
      <p:cxnSp>
        <p:nvCxnSpPr>
          <p:cNvPr id="48" name="Straight Arrow Connector 47">
            <a:extLst>
              <a:ext uri="{FF2B5EF4-FFF2-40B4-BE49-F238E27FC236}">
                <a16:creationId xmlns:a16="http://schemas.microsoft.com/office/drawing/2014/main" id="{CF0A3F0C-CCF2-4AD6-AD04-CA5B20326CE7}"/>
              </a:ext>
            </a:extLst>
          </p:cNvPr>
          <p:cNvCxnSpPr>
            <a:cxnSpLocks/>
          </p:cNvCxnSpPr>
          <p:nvPr/>
        </p:nvCxnSpPr>
        <p:spPr>
          <a:xfrm>
            <a:off x="6169891" y="3362036"/>
            <a:ext cx="1587614" cy="236849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2AB7804-8469-45B2-B4DB-C34E89D78F23}"/>
              </a:ext>
            </a:extLst>
          </p:cNvPr>
          <p:cNvSpPr txBox="1"/>
          <p:nvPr/>
        </p:nvSpPr>
        <p:spPr>
          <a:xfrm>
            <a:off x="5524644" y="105348"/>
            <a:ext cx="2457021" cy="1384995"/>
          </a:xfrm>
          <a:prstGeom prst="rect">
            <a:avLst/>
          </a:prstGeom>
          <a:noFill/>
        </p:spPr>
        <p:txBody>
          <a:bodyPr wrap="square" rtlCol="0">
            <a:spAutoFit/>
          </a:bodyPr>
          <a:lstStyle/>
          <a:p>
            <a:r>
              <a:rPr lang="en-GB" sz="1400" b="1" dirty="0">
                <a:solidFill>
                  <a:schemeClr val="accent2">
                    <a:lumMod val="60000"/>
                    <a:lumOff val="40000"/>
                  </a:schemeClr>
                </a:solidFill>
              </a:rPr>
              <a:t>Testbed</a:t>
            </a:r>
          </a:p>
          <a:p>
            <a:r>
              <a:rPr lang="en-GB" sz="1400" dirty="0">
                <a:solidFill>
                  <a:schemeClr val="bg1"/>
                </a:solidFill>
              </a:rPr>
              <a:t>Have experienced in operating AVL bobcat and Froude Cosine testbed in the past (more than 8 years ago)</a:t>
            </a:r>
          </a:p>
        </p:txBody>
      </p:sp>
      <p:cxnSp>
        <p:nvCxnSpPr>
          <p:cNvPr id="63" name="Straight Arrow Connector 62">
            <a:extLst>
              <a:ext uri="{FF2B5EF4-FFF2-40B4-BE49-F238E27FC236}">
                <a16:creationId xmlns:a16="http://schemas.microsoft.com/office/drawing/2014/main" id="{29508A81-FDA6-429E-A989-6F72602A35CD}"/>
              </a:ext>
            </a:extLst>
          </p:cNvPr>
          <p:cNvCxnSpPr>
            <a:cxnSpLocks/>
            <a:endCxn id="59" idx="2"/>
          </p:cNvCxnSpPr>
          <p:nvPr/>
        </p:nvCxnSpPr>
        <p:spPr>
          <a:xfrm flipV="1">
            <a:off x="5943600" y="1490343"/>
            <a:ext cx="809555" cy="139414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36B106-8102-42BB-88AD-9393F4E2A3B5}"/>
              </a:ext>
            </a:extLst>
          </p:cNvPr>
          <p:cNvSpPr txBox="1"/>
          <p:nvPr/>
        </p:nvSpPr>
        <p:spPr>
          <a:xfrm>
            <a:off x="8092085" y="2363233"/>
            <a:ext cx="4068825" cy="954107"/>
          </a:xfrm>
          <a:prstGeom prst="rect">
            <a:avLst/>
          </a:prstGeom>
          <a:noFill/>
        </p:spPr>
        <p:txBody>
          <a:bodyPr wrap="square" rtlCol="0">
            <a:spAutoFit/>
          </a:bodyPr>
          <a:lstStyle/>
          <a:p>
            <a:r>
              <a:rPr lang="en-GB" sz="1400" b="1" dirty="0">
                <a:solidFill>
                  <a:schemeClr val="accent2">
                    <a:lumMod val="60000"/>
                    <a:lumOff val="40000"/>
                  </a:schemeClr>
                </a:solidFill>
              </a:rPr>
              <a:t>Cloud Computing</a:t>
            </a:r>
          </a:p>
          <a:p>
            <a:pPr marL="360000" indent="-360000">
              <a:buFont typeface="+mj-lt"/>
              <a:buAutoNum type="arabicPeriod"/>
            </a:pPr>
            <a:r>
              <a:rPr lang="en-GB" sz="1400" dirty="0">
                <a:solidFill>
                  <a:schemeClr val="bg1"/>
                </a:solidFill>
              </a:rPr>
              <a:t>Experienced in AWS </a:t>
            </a:r>
            <a:r>
              <a:rPr lang="en-GB" sz="1400" dirty="0" err="1">
                <a:solidFill>
                  <a:schemeClr val="bg1"/>
                </a:solidFill>
              </a:rPr>
              <a:t>SageMaker</a:t>
            </a:r>
            <a:r>
              <a:rPr lang="en-GB" sz="1400" dirty="0">
                <a:solidFill>
                  <a:schemeClr val="bg1"/>
                </a:solidFill>
              </a:rPr>
              <a:t>, Lambda and API gateway to do real-time inference for vehicle measurements</a:t>
            </a:r>
          </a:p>
        </p:txBody>
      </p:sp>
      <p:cxnSp>
        <p:nvCxnSpPr>
          <p:cNvPr id="31" name="Straight Arrow Connector 30">
            <a:extLst>
              <a:ext uri="{FF2B5EF4-FFF2-40B4-BE49-F238E27FC236}">
                <a16:creationId xmlns:a16="http://schemas.microsoft.com/office/drawing/2014/main" id="{B3368CC6-04FB-4B55-9415-F39064619D39}"/>
              </a:ext>
            </a:extLst>
          </p:cNvPr>
          <p:cNvCxnSpPr>
            <a:cxnSpLocks/>
            <a:endCxn id="30" idx="1"/>
          </p:cNvCxnSpPr>
          <p:nvPr/>
        </p:nvCxnSpPr>
        <p:spPr>
          <a:xfrm flipV="1">
            <a:off x="6770255" y="2840287"/>
            <a:ext cx="1321830" cy="13382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00669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1FCF2F-E8F6-4D8A-9AFA-7CA8437B52A7}"/>
              </a:ext>
            </a:extLst>
          </p:cNvPr>
          <p:cNvPicPr>
            <a:picLocks noChangeAspect="1"/>
          </p:cNvPicPr>
          <p:nvPr/>
        </p:nvPicPr>
        <p:blipFill>
          <a:blip r:embed="rId4"/>
          <a:stretch>
            <a:fillRect/>
          </a:stretch>
        </p:blipFill>
        <p:spPr>
          <a:xfrm>
            <a:off x="7869207" y="3582889"/>
            <a:ext cx="3809697" cy="3107911"/>
          </a:xfrm>
          <a:prstGeom prst="rect">
            <a:avLst/>
          </a:prstGeom>
        </p:spPr>
      </p:pic>
      <p:sp>
        <p:nvSpPr>
          <p:cNvPr id="24" name="TextBox 23">
            <a:extLst>
              <a:ext uri="{FF2B5EF4-FFF2-40B4-BE49-F238E27FC236}">
                <a16:creationId xmlns:a16="http://schemas.microsoft.com/office/drawing/2014/main" id="{E1770EF4-0238-4021-B84B-3633994243CF}"/>
              </a:ext>
            </a:extLst>
          </p:cNvPr>
          <p:cNvSpPr txBox="1"/>
          <p:nvPr/>
        </p:nvSpPr>
        <p:spPr>
          <a:xfrm>
            <a:off x="0" y="27210"/>
            <a:ext cx="11621352" cy="830997"/>
          </a:xfrm>
          <a:prstGeom prst="rect">
            <a:avLst/>
          </a:prstGeom>
          <a:noFill/>
        </p:spPr>
        <p:txBody>
          <a:bodyPr wrap="square">
            <a:spAutoFit/>
          </a:bodyPr>
          <a:lstStyle/>
          <a:p>
            <a:pPr marL="0" indent="0">
              <a:buNone/>
            </a:pPr>
            <a:r>
              <a:rPr lang="en-GB" altLang="en-US" sz="2400" b="1" dirty="0">
                <a:solidFill>
                  <a:schemeClr val="accent2">
                    <a:lumMod val="60000"/>
                    <a:lumOff val="40000"/>
                  </a:schemeClr>
                </a:solidFill>
              </a:rPr>
              <a:t>Some of my outcomes from the project:</a:t>
            </a:r>
          </a:p>
          <a:p>
            <a:pPr marL="457200" indent="-457200">
              <a:buFont typeface="+mj-lt"/>
              <a:buAutoNum type="arabicPeriod"/>
            </a:pPr>
            <a:endParaRPr lang="en-GB" altLang="en-US" sz="2400" dirty="0">
              <a:solidFill>
                <a:schemeClr val="bg1"/>
              </a:solidFill>
            </a:endParaRPr>
          </a:p>
        </p:txBody>
      </p:sp>
      <p:pic>
        <p:nvPicPr>
          <p:cNvPr id="25" name="Picture 24">
            <a:extLst>
              <a:ext uri="{FF2B5EF4-FFF2-40B4-BE49-F238E27FC236}">
                <a16:creationId xmlns:a16="http://schemas.microsoft.com/office/drawing/2014/main" id="{9E8F4DFA-9A7B-4BAB-A745-DFDE48AF3154}"/>
              </a:ext>
            </a:extLst>
          </p:cNvPr>
          <p:cNvPicPr>
            <a:picLocks noChangeAspect="1"/>
          </p:cNvPicPr>
          <p:nvPr/>
        </p:nvPicPr>
        <p:blipFill>
          <a:blip r:embed="rId5"/>
          <a:stretch>
            <a:fillRect/>
          </a:stretch>
        </p:blipFill>
        <p:spPr>
          <a:xfrm>
            <a:off x="117349" y="720567"/>
            <a:ext cx="4205446" cy="3552106"/>
          </a:xfrm>
          <a:prstGeom prst="rect">
            <a:avLst/>
          </a:prstGeom>
        </p:spPr>
      </p:pic>
      <p:sp>
        <p:nvSpPr>
          <p:cNvPr id="27" name="TextBox 26">
            <a:extLst>
              <a:ext uri="{FF2B5EF4-FFF2-40B4-BE49-F238E27FC236}">
                <a16:creationId xmlns:a16="http://schemas.microsoft.com/office/drawing/2014/main" id="{C1213665-83AF-4559-BFC6-5497BD96B2D5}"/>
              </a:ext>
            </a:extLst>
          </p:cNvPr>
          <p:cNvSpPr txBox="1"/>
          <p:nvPr/>
        </p:nvSpPr>
        <p:spPr>
          <a:xfrm>
            <a:off x="4440144" y="720567"/>
            <a:ext cx="7662956" cy="2862322"/>
          </a:xfrm>
          <a:prstGeom prst="rect">
            <a:avLst/>
          </a:prstGeom>
          <a:noFill/>
        </p:spPr>
        <p:txBody>
          <a:bodyPr wrap="square">
            <a:spAutoFit/>
          </a:bodyPr>
          <a:lstStyle/>
          <a:p>
            <a:r>
              <a:rPr lang="en-GB" altLang="en-US" dirty="0">
                <a:solidFill>
                  <a:schemeClr val="bg1"/>
                </a:solidFill>
              </a:rPr>
              <a:t>Fast prototype platform developed in one week to test data transmission from a simulation fleet to our PostgreSQL and connected to a simple dashboard</a:t>
            </a:r>
          </a:p>
          <a:p>
            <a:endParaRPr lang="en-GB" altLang="en-US" dirty="0">
              <a:solidFill>
                <a:schemeClr val="bg1"/>
              </a:solidFill>
            </a:endParaRPr>
          </a:p>
          <a:p>
            <a:r>
              <a:rPr lang="en-GB" dirty="0">
                <a:solidFill>
                  <a:schemeClr val="bg1"/>
                </a:solidFill>
              </a:rPr>
              <a:t>Platforms or packages used:</a:t>
            </a:r>
          </a:p>
          <a:p>
            <a:pPr marL="450000" indent="-450000">
              <a:buAutoNum type="arabicParenR"/>
            </a:pPr>
            <a:r>
              <a:rPr lang="en-GB" dirty="0">
                <a:solidFill>
                  <a:schemeClr val="bg1"/>
                </a:solidFill>
              </a:rPr>
              <a:t>Fleet simulation – Python script with vehicle and fleet classes to simulate battery degradation (SoH)</a:t>
            </a:r>
          </a:p>
          <a:p>
            <a:r>
              <a:rPr lang="en-GB" dirty="0">
                <a:solidFill>
                  <a:schemeClr val="bg1"/>
                </a:solidFill>
              </a:rPr>
              <a:t>2) Multi-processing scripts in python to run simultaneously at different rates (to simulate real data transmission frequency)</a:t>
            </a:r>
          </a:p>
          <a:p>
            <a:r>
              <a:rPr lang="en-GB" dirty="0">
                <a:solidFill>
                  <a:schemeClr val="bg1"/>
                </a:solidFill>
              </a:rPr>
              <a:t>3) A ‘Dash’ dashboard to view fleet performance and health</a:t>
            </a:r>
            <a:endParaRPr lang="en-GB" dirty="0"/>
          </a:p>
        </p:txBody>
      </p:sp>
      <p:sp>
        <p:nvSpPr>
          <p:cNvPr id="10" name="TextBox 9">
            <a:extLst>
              <a:ext uri="{FF2B5EF4-FFF2-40B4-BE49-F238E27FC236}">
                <a16:creationId xmlns:a16="http://schemas.microsoft.com/office/drawing/2014/main" id="{DB92CF5C-A373-42E9-AD88-38AAC2BD6482}"/>
              </a:ext>
            </a:extLst>
          </p:cNvPr>
          <p:cNvSpPr txBox="1"/>
          <p:nvPr/>
        </p:nvSpPr>
        <p:spPr>
          <a:xfrm>
            <a:off x="343252" y="4813994"/>
            <a:ext cx="7212943" cy="1200329"/>
          </a:xfrm>
          <a:prstGeom prst="rect">
            <a:avLst/>
          </a:prstGeom>
          <a:noFill/>
        </p:spPr>
        <p:txBody>
          <a:bodyPr wrap="square">
            <a:spAutoFit/>
          </a:bodyPr>
          <a:lstStyle/>
          <a:p>
            <a:r>
              <a:rPr lang="en-GB" altLang="en-US" dirty="0">
                <a:solidFill>
                  <a:schemeClr val="bg1"/>
                </a:solidFill>
              </a:rPr>
              <a:t>Final dashboard connected to our machine learning platform and </a:t>
            </a:r>
            <a:r>
              <a:rPr lang="en-GB" altLang="en-US" dirty="0" err="1">
                <a:solidFill>
                  <a:schemeClr val="bg1"/>
                </a:solidFill>
              </a:rPr>
              <a:t>PotgreSQL</a:t>
            </a:r>
            <a:r>
              <a:rPr lang="en-GB" altLang="en-US" dirty="0">
                <a:solidFill>
                  <a:schemeClr val="bg1"/>
                </a:solidFill>
              </a:rPr>
              <a:t> database. It is using a ‘Dash’ web framework that runs on Python. Displaying fleet performance and vehicle location using </a:t>
            </a:r>
            <a:r>
              <a:rPr lang="en-GB" altLang="en-US" dirty="0" err="1">
                <a:solidFill>
                  <a:schemeClr val="bg1"/>
                </a:solidFill>
              </a:rPr>
              <a:t>MapBox</a:t>
            </a:r>
            <a:r>
              <a:rPr lang="en-GB" altLang="en-US" dirty="0">
                <a:solidFill>
                  <a:schemeClr val="bg1"/>
                </a:solidFill>
              </a:rPr>
              <a:t> for real-time vehicle tracking. </a:t>
            </a:r>
          </a:p>
        </p:txBody>
      </p:sp>
    </p:spTree>
    <p:custDataLst>
      <p:tags r:id="rId1"/>
    </p:custDataLst>
    <p:extLst>
      <p:ext uri="{BB962C8B-B14F-4D97-AF65-F5344CB8AC3E}">
        <p14:creationId xmlns:p14="http://schemas.microsoft.com/office/powerpoint/2010/main" val="2206926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1770EF4-0238-4021-B84B-3633994243CF}"/>
              </a:ext>
            </a:extLst>
          </p:cNvPr>
          <p:cNvSpPr txBox="1"/>
          <p:nvPr/>
        </p:nvSpPr>
        <p:spPr>
          <a:xfrm>
            <a:off x="311403" y="109170"/>
            <a:ext cx="11621352" cy="830997"/>
          </a:xfrm>
          <a:prstGeom prst="rect">
            <a:avLst/>
          </a:prstGeom>
          <a:noFill/>
        </p:spPr>
        <p:txBody>
          <a:bodyPr wrap="square">
            <a:spAutoFit/>
          </a:bodyPr>
          <a:lstStyle/>
          <a:p>
            <a:pPr marL="0" indent="0">
              <a:buNone/>
            </a:pPr>
            <a:r>
              <a:rPr lang="en-GB" altLang="en-US" sz="2400" b="1" dirty="0">
                <a:solidFill>
                  <a:schemeClr val="accent2">
                    <a:lumMod val="60000"/>
                    <a:lumOff val="40000"/>
                  </a:schemeClr>
                </a:solidFill>
              </a:rPr>
              <a:t>Some of my outcomes from the project:</a:t>
            </a:r>
          </a:p>
          <a:p>
            <a:pPr marL="457200" indent="-457200">
              <a:buFont typeface="+mj-lt"/>
              <a:buAutoNum type="arabicPeriod"/>
            </a:pPr>
            <a:endParaRPr lang="en-GB" altLang="en-US" sz="2400" dirty="0">
              <a:solidFill>
                <a:schemeClr val="bg1"/>
              </a:solidFill>
            </a:endParaRPr>
          </a:p>
        </p:txBody>
      </p:sp>
      <p:sp>
        <p:nvSpPr>
          <p:cNvPr id="28" name="TextBox 27">
            <a:extLst>
              <a:ext uri="{FF2B5EF4-FFF2-40B4-BE49-F238E27FC236}">
                <a16:creationId xmlns:a16="http://schemas.microsoft.com/office/drawing/2014/main" id="{7950E1D6-4F0F-42B5-BCEF-22FD06F82CE5}"/>
              </a:ext>
            </a:extLst>
          </p:cNvPr>
          <p:cNvSpPr txBox="1"/>
          <p:nvPr/>
        </p:nvSpPr>
        <p:spPr>
          <a:xfrm>
            <a:off x="311404" y="719665"/>
            <a:ext cx="11040088" cy="923330"/>
          </a:xfrm>
          <a:prstGeom prst="rect">
            <a:avLst/>
          </a:prstGeom>
          <a:noFill/>
        </p:spPr>
        <p:txBody>
          <a:bodyPr wrap="square">
            <a:spAutoFit/>
          </a:bodyPr>
          <a:lstStyle/>
          <a:p>
            <a:r>
              <a:rPr lang="en-GB" altLang="en-US" sz="1800" dirty="0">
                <a:solidFill>
                  <a:schemeClr val="bg1"/>
                </a:solidFill>
              </a:rPr>
              <a:t>I have developed a prototype ‘Decision </a:t>
            </a:r>
            <a:r>
              <a:rPr lang="en-GB" altLang="en-US" dirty="0">
                <a:solidFill>
                  <a:schemeClr val="bg1"/>
                </a:solidFill>
              </a:rPr>
              <a:t>E</a:t>
            </a:r>
            <a:r>
              <a:rPr lang="en-GB" altLang="en-US" sz="1800" dirty="0">
                <a:solidFill>
                  <a:schemeClr val="bg1"/>
                </a:solidFill>
              </a:rPr>
              <a:t>ngine’ using deep reinforcement learning to proof that prescriptive analytics can help to further improve fleet health using environmental factors. It took me two-weeks to develop:</a:t>
            </a:r>
          </a:p>
        </p:txBody>
      </p:sp>
      <p:sp>
        <p:nvSpPr>
          <p:cNvPr id="29" name="TextBox 28">
            <a:extLst>
              <a:ext uri="{FF2B5EF4-FFF2-40B4-BE49-F238E27FC236}">
                <a16:creationId xmlns:a16="http://schemas.microsoft.com/office/drawing/2014/main" id="{B6602AA9-E432-48FA-B20E-16B3EB46BBEE}"/>
              </a:ext>
            </a:extLst>
          </p:cNvPr>
          <p:cNvSpPr txBox="1"/>
          <p:nvPr/>
        </p:nvSpPr>
        <p:spPr>
          <a:xfrm>
            <a:off x="311403" y="1699492"/>
            <a:ext cx="2477980" cy="4801314"/>
          </a:xfrm>
          <a:prstGeom prst="rect">
            <a:avLst/>
          </a:prstGeom>
          <a:noFill/>
        </p:spPr>
        <p:txBody>
          <a:bodyPr wrap="square">
            <a:spAutoFit/>
          </a:bodyPr>
          <a:lstStyle/>
          <a:p>
            <a:pPr marL="342900" indent="-342900">
              <a:buFont typeface="+mj-lt"/>
              <a:buAutoNum type="arabicPeriod"/>
            </a:pPr>
            <a:r>
              <a:rPr lang="en-GB" altLang="en-US" dirty="0">
                <a:solidFill>
                  <a:schemeClr val="bg1"/>
                </a:solidFill>
              </a:rPr>
              <a:t>The agent was trained using deep RL</a:t>
            </a:r>
          </a:p>
          <a:p>
            <a:pPr marL="342900" indent="-342900">
              <a:buFont typeface="+mj-lt"/>
              <a:buAutoNum type="arabicPeriod"/>
            </a:pPr>
            <a:r>
              <a:rPr lang="en-GB" altLang="en-US" sz="1800" dirty="0">
                <a:solidFill>
                  <a:schemeClr val="bg1"/>
                </a:solidFill>
              </a:rPr>
              <a:t>Sends targeted BMS monthly updates by prioritisin</a:t>
            </a:r>
            <a:r>
              <a:rPr lang="en-GB" altLang="en-US" dirty="0">
                <a:solidFill>
                  <a:schemeClr val="bg1"/>
                </a:solidFill>
              </a:rPr>
              <a:t>g </a:t>
            </a:r>
            <a:r>
              <a:rPr lang="en-GB" altLang="en-US" dirty="0" err="1">
                <a:solidFill>
                  <a:schemeClr val="bg1"/>
                </a:solidFill>
              </a:rPr>
              <a:t>su</a:t>
            </a:r>
            <a:r>
              <a:rPr lang="en-GB" altLang="en-US" dirty="0">
                <a:solidFill>
                  <a:schemeClr val="bg1"/>
                </a:solidFill>
              </a:rPr>
              <a:t>- fleets depending on congestion and ambient temperatures</a:t>
            </a:r>
          </a:p>
          <a:p>
            <a:pPr marL="342900" indent="-342900">
              <a:buFont typeface="+mj-lt"/>
              <a:buAutoNum type="arabicPeriod"/>
            </a:pPr>
            <a:r>
              <a:rPr lang="en-GB" altLang="en-US" sz="1800" dirty="0">
                <a:solidFill>
                  <a:schemeClr val="bg1"/>
                </a:solidFill>
              </a:rPr>
              <a:t>An interactive dashboard to run the simulation, t</a:t>
            </a:r>
            <a:r>
              <a:rPr lang="en-GB" altLang="en-US" dirty="0">
                <a:solidFill>
                  <a:schemeClr val="bg1"/>
                </a:solidFill>
              </a:rPr>
              <a:t>rain the RL and compare the results </a:t>
            </a:r>
            <a:endParaRPr lang="en-GB" altLang="en-US" sz="1800" dirty="0">
              <a:solidFill>
                <a:schemeClr val="bg1"/>
              </a:solidFill>
            </a:endParaRPr>
          </a:p>
        </p:txBody>
      </p:sp>
      <p:sp>
        <p:nvSpPr>
          <p:cNvPr id="6" name="TextBox 5">
            <a:extLst>
              <a:ext uri="{FF2B5EF4-FFF2-40B4-BE49-F238E27FC236}">
                <a16:creationId xmlns:a16="http://schemas.microsoft.com/office/drawing/2014/main" id="{4C52A019-BBC1-4C30-B890-98D5D70646CA}"/>
              </a:ext>
            </a:extLst>
          </p:cNvPr>
          <p:cNvSpPr txBox="1"/>
          <p:nvPr/>
        </p:nvSpPr>
        <p:spPr>
          <a:xfrm>
            <a:off x="4248380" y="2106462"/>
            <a:ext cx="5856202" cy="3539430"/>
          </a:xfrm>
          <a:prstGeom prst="rect">
            <a:avLst/>
          </a:prstGeom>
          <a:noFill/>
        </p:spPr>
        <p:txBody>
          <a:bodyPr wrap="square" rtlCol="0">
            <a:spAutoFit/>
          </a:bodyPr>
          <a:lstStyle/>
          <a:p>
            <a:pPr algn="ctr"/>
            <a:endParaRPr lang="en-GB" sz="3200" dirty="0">
              <a:solidFill>
                <a:schemeClr val="accent2"/>
              </a:solidFill>
            </a:endParaRPr>
          </a:p>
          <a:p>
            <a:pPr algn="ctr"/>
            <a:endParaRPr lang="en-GB" sz="3200" dirty="0">
              <a:solidFill>
                <a:schemeClr val="accent2"/>
              </a:solidFill>
            </a:endParaRPr>
          </a:p>
          <a:p>
            <a:pPr algn="ctr"/>
            <a:endParaRPr lang="en-GB" sz="3200" dirty="0">
              <a:solidFill>
                <a:schemeClr val="accent2"/>
              </a:solidFill>
            </a:endParaRPr>
          </a:p>
          <a:p>
            <a:pPr algn="ctr"/>
            <a:r>
              <a:rPr lang="en-GB" sz="3200" dirty="0">
                <a:solidFill>
                  <a:schemeClr val="accent2"/>
                </a:solidFill>
              </a:rPr>
              <a:t>rl.gif</a:t>
            </a:r>
          </a:p>
          <a:p>
            <a:pPr algn="ctr"/>
            <a:endParaRPr lang="en-GB" sz="3200" dirty="0">
              <a:solidFill>
                <a:schemeClr val="accent2"/>
              </a:solidFill>
            </a:endParaRPr>
          </a:p>
          <a:p>
            <a:pPr algn="ctr"/>
            <a:endParaRPr lang="en-GB" sz="3200" dirty="0">
              <a:solidFill>
                <a:schemeClr val="accent2"/>
              </a:solidFill>
            </a:endParaRPr>
          </a:p>
          <a:p>
            <a:pPr algn="ctr"/>
            <a:endParaRPr lang="en-GB" sz="3200" dirty="0">
              <a:solidFill>
                <a:schemeClr val="accent2"/>
              </a:solidFill>
            </a:endParaRPr>
          </a:p>
        </p:txBody>
      </p:sp>
    </p:spTree>
    <p:custDataLst>
      <p:tags r:id="rId1"/>
    </p:custDataLst>
    <p:extLst>
      <p:ext uri="{BB962C8B-B14F-4D97-AF65-F5344CB8AC3E}">
        <p14:creationId xmlns:p14="http://schemas.microsoft.com/office/powerpoint/2010/main" val="1783238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F11EFE-8261-4E9F-AB33-3CFFFDBCC1AE}"/>
              </a:ext>
            </a:extLst>
          </p:cNvPr>
          <p:cNvSpPr txBox="1"/>
          <p:nvPr/>
        </p:nvSpPr>
        <p:spPr>
          <a:xfrm>
            <a:off x="4655680" y="2671908"/>
            <a:ext cx="2982976" cy="1200329"/>
          </a:xfrm>
          <a:prstGeom prst="rect">
            <a:avLst/>
          </a:prstGeom>
          <a:noFill/>
        </p:spPr>
        <p:txBody>
          <a:bodyPr wrap="square">
            <a:spAutoFit/>
          </a:bodyPr>
          <a:lstStyle/>
          <a:p>
            <a:r>
              <a:rPr lang="en-GB" altLang="en-US" sz="2400" dirty="0">
                <a:solidFill>
                  <a:schemeClr val="bg1"/>
                </a:solidFill>
              </a:rPr>
              <a:t>Other experiences gained from the project</a:t>
            </a:r>
          </a:p>
        </p:txBody>
      </p:sp>
      <p:sp>
        <p:nvSpPr>
          <p:cNvPr id="4" name="TextBox 3">
            <a:extLst>
              <a:ext uri="{FF2B5EF4-FFF2-40B4-BE49-F238E27FC236}">
                <a16:creationId xmlns:a16="http://schemas.microsoft.com/office/drawing/2014/main" id="{40CB7DF4-5487-4825-BFB2-8335BEA1C539}"/>
              </a:ext>
            </a:extLst>
          </p:cNvPr>
          <p:cNvSpPr txBox="1"/>
          <p:nvPr/>
        </p:nvSpPr>
        <p:spPr>
          <a:xfrm>
            <a:off x="4063631" y="4922981"/>
            <a:ext cx="2573066" cy="1477328"/>
          </a:xfrm>
          <a:prstGeom prst="rect">
            <a:avLst/>
          </a:prstGeom>
          <a:noFill/>
        </p:spPr>
        <p:txBody>
          <a:bodyPr wrap="square" rtlCol="0">
            <a:spAutoFit/>
          </a:bodyPr>
          <a:lstStyle/>
          <a:p>
            <a:r>
              <a:rPr lang="en-GB" b="1" dirty="0">
                <a:solidFill>
                  <a:schemeClr val="accent2">
                    <a:lumMod val="60000"/>
                    <a:lumOff val="40000"/>
                  </a:schemeClr>
                </a:solidFill>
              </a:rPr>
              <a:t>Database</a:t>
            </a:r>
          </a:p>
          <a:p>
            <a:r>
              <a:rPr lang="en-GB" dirty="0">
                <a:solidFill>
                  <a:schemeClr val="bg1"/>
                </a:solidFill>
              </a:rPr>
              <a:t>Accessing PostgreSQL, view data and write simple scripts to get data</a:t>
            </a:r>
          </a:p>
        </p:txBody>
      </p:sp>
      <p:sp>
        <p:nvSpPr>
          <p:cNvPr id="5" name="TextBox 4">
            <a:extLst>
              <a:ext uri="{FF2B5EF4-FFF2-40B4-BE49-F238E27FC236}">
                <a16:creationId xmlns:a16="http://schemas.microsoft.com/office/drawing/2014/main" id="{FA0EBEDF-261D-4F72-8089-1B7F86109083}"/>
              </a:ext>
            </a:extLst>
          </p:cNvPr>
          <p:cNvSpPr txBox="1"/>
          <p:nvPr/>
        </p:nvSpPr>
        <p:spPr>
          <a:xfrm>
            <a:off x="4410733" y="618836"/>
            <a:ext cx="3370531" cy="1200329"/>
          </a:xfrm>
          <a:prstGeom prst="rect">
            <a:avLst/>
          </a:prstGeom>
          <a:noFill/>
        </p:spPr>
        <p:txBody>
          <a:bodyPr wrap="square" rtlCol="0">
            <a:spAutoFit/>
          </a:bodyPr>
          <a:lstStyle/>
          <a:p>
            <a:r>
              <a:rPr lang="en-GB" b="1" dirty="0">
                <a:solidFill>
                  <a:schemeClr val="accent2">
                    <a:lumMod val="60000"/>
                    <a:lumOff val="40000"/>
                  </a:schemeClr>
                </a:solidFill>
              </a:rPr>
              <a:t>MQTT Protocol</a:t>
            </a:r>
          </a:p>
          <a:p>
            <a:r>
              <a:rPr lang="en-GB" dirty="0">
                <a:solidFill>
                  <a:schemeClr val="bg1"/>
                </a:solidFill>
              </a:rPr>
              <a:t>Used MQTT (An IoT protocol) to send and receive data using local broker and Azure IoT hub</a:t>
            </a:r>
          </a:p>
        </p:txBody>
      </p:sp>
      <p:sp>
        <p:nvSpPr>
          <p:cNvPr id="6" name="TextBox 5">
            <a:extLst>
              <a:ext uri="{FF2B5EF4-FFF2-40B4-BE49-F238E27FC236}">
                <a16:creationId xmlns:a16="http://schemas.microsoft.com/office/drawing/2014/main" id="{1DAB316B-C9F2-4501-B332-7E91727190CB}"/>
              </a:ext>
            </a:extLst>
          </p:cNvPr>
          <p:cNvSpPr txBox="1"/>
          <p:nvPr/>
        </p:nvSpPr>
        <p:spPr>
          <a:xfrm>
            <a:off x="8793025" y="3103617"/>
            <a:ext cx="2733592" cy="1200329"/>
          </a:xfrm>
          <a:prstGeom prst="rect">
            <a:avLst/>
          </a:prstGeom>
          <a:noFill/>
        </p:spPr>
        <p:txBody>
          <a:bodyPr wrap="square" rtlCol="0">
            <a:spAutoFit/>
          </a:bodyPr>
          <a:lstStyle/>
          <a:p>
            <a:r>
              <a:rPr lang="en-GB" b="1" dirty="0">
                <a:solidFill>
                  <a:schemeClr val="accent2">
                    <a:lumMod val="60000"/>
                    <a:lumOff val="40000"/>
                  </a:schemeClr>
                </a:solidFill>
              </a:rPr>
              <a:t>Project management</a:t>
            </a:r>
          </a:p>
          <a:p>
            <a:r>
              <a:rPr lang="en-GB" dirty="0">
                <a:solidFill>
                  <a:schemeClr val="bg1"/>
                </a:solidFill>
              </a:rPr>
              <a:t>Helped project manager to set machine learning tasks</a:t>
            </a:r>
          </a:p>
        </p:txBody>
      </p:sp>
      <p:sp>
        <p:nvSpPr>
          <p:cNvPr id="7" name="TextBox 6">
            <a:extLst>
              <a:ext uri="{FF2B5EF4-FFF2-40B4-BE49-F238E27FC236}">
                <a16:creationId xmlns:a16="http://schemas.microsoft.com/office/drawing/2014/main" id="{765B30EC-E9D5-4EA1-B9B9-08A1B8BEF1C7}"/>
              </a:ext>
            </a:extLst>
          </p:cNvPr>
          <p:cNvSpPr txBox="1"/>
          <p:nvPr/>
        </p:nvSpPr>
        <p:spPr>
          <a:xfrm>
            <a:off x="174563" y="526398"/>
            <a:ext cx="2925155" cy="2031325"/>
          </a:xfrm>
          <a:prstGeom prst="rect">
            <a:avLst/>
          </a:prstGeom>
          <a:noFill/>
        </p:spPr>
        <p:txBody>
          <a:bodyPr wrap="square" rtlCol="0">
            <a:spAutoFit/>
          </a:bodyPr>
          <a:lstStyle/>
          <a:p>
            <a:r>
              <a:rPr lang="en-GB" b="1" dirty="0">
                <a:solidFill>
                  <a:schemeClr val="accent2">
                    <a:lumMod val="60000"/>
                    <a:lumOff val="40000"/>
                  </a:schemeClr>
                </a:solidFill>
              </a:rPr>
              <a:t>Monte-Carlo Simulation</a:t>
            </a:r>
          </a:p>
          <a:p>
            <a:r>
              <a:rPr lang="en-GB" dirty="0">
                <a:solidFill>
                  <a:schemeClr val="bg1"/>
                </a:solidFill>
              </a:rPr>
              <a:t>Planned Monte-Carlo simulation factors</a:t>
            </a:r>
          </a:p>
          <a:p>
            <a:r>
              <a:rPr lang="en-GB" dirty="0">
                <a:solidFill>
                  <a:schemeClr val="bg1"/>
                </a:solidFill>
              </a:rPr>
              <a:t>My plan was used by the simulation team member to construct the vehicle fleet</a:t>
            </a:r>
          </a:p>
        </p:txBody>
      </p:sp>
      <p:sp>
        <p:nvSpPr>
          <p:cNvPr id="8" name="TextBox 7">
            <a:extLst>
              <a:ext uri="{FF2B5EF4-FFF2-40B4-BE49-F238E27FC236}">
                <a16:creationId xmlns:a16="http://schemas.microsoft.com/office/drawing/2014/main" id="{A9CB138E-8B73-4B3C-AFBA-86A1C0D5BE68}"/>
              </a:ext>
            </a:extLst>
          </p:cNvPr>
          <p:cNvSpPr txBox="1"/>
          <p:nvPr/>
        </p:nvSpPr>
        <p:spPr>
          <a:xfrm>
            <a:off x="473823" y="4081038"/>
            <a:ext cx="2925154" cy="1477328"/>
          </a:xfrm>
          <a:prstGeom prst="rect">
            <a:avLst/>
          </a:prstGeom>
          <a:noFill/>
        </p:spPr>
        <p:txBody>
          <a:bodyPr wrap="square" rtlCol="0">
            <a:spAutoFit/>
          </a:bodyPr>
          <a:lstStyle/>
          <a:p>
            <a:r>
              <a:rPr lang="en-GB" b="1" dirty="0">
                <a:solidFill>
                  <a:schemeClr val="accent2">
                    <a:lumMod val="60000"/>
                    <a:lumOff val="40000"/>
                  </a:schemeClr>
                </a:solidFill>
              </a:rPr>
              <a:t>Machine Learning Model</a:t>
            </a:r>
          </a:p>
          <a:p>
            <a:r>
              <a:rPr lang="en-GB" dirty="0">
                <a:solidFill>
                  <a:schemeClr val="bg1"/>
                </a:solidFill>
              </a:rPr>
              <a:t>Helped to create initial ML model for the battery degradation model using real battery data </a:t>
            </a:r>
          </a:p>
        </p:txBody>
      </p:sp>
      <p:sp>
        <p:nvSpPr>
          <p:cNvPr id="9" name="TextBox 8">
            <a:extLst>
              <a:ext uri="{FF2B5EF4-FFF2-40B4-BE49-F238E27FC236}">
                <a16:creationId xmlns:a16="http://schemas.microsoft.com/office/drawing/2014/main" id="{B4C40DED-5B8D-496E-B66B-9CC2B6E7D441}"/>
              </a:ext>
            </a:extLst>
          </p:cNvPr>
          <p:cNvSpPr txBox="1"/>
          <p:nvPr/>
        </p:nvSpPr>
        <p:spPr>
          <a:xfrm>
            <a:off x="7675418" y="5199980"/>
            <a:ext cx="3851193" cy="923330"/>
          </a:xfrm>
          <a:prstGeom prst="rect">
            <a:avLst/>
          </a:prstGeom>
          <a:noFill/>
        </p:spPr>
        <p:txBody>
          <a:bodyPr wrap="square" rtlCol="0">
            <a:spAutoFit/>
          </a:bodyPr>
          <a:lstStyle/>
          <a:p>
            <a:r>
              <a:rPr lang="en-GB" b="1" dirty="0">
                <a:solidFill>
                  <a:schemeClr val="accent2">
                    <a:lumMod val="60000"/>
                    <a:lumOff val="40000"/>
                  </a:schemeClr>
                </a:solidFill>
              </a:rPr>
              <a:t>Webinar</a:t>
            </a:r>
          </a:p>
          <a:p>
            <a:r>
              <a:rPr lang="en-GB" dirty="0">
                <a:solidFill>
                  <a:schemeClr val="bg1"/>
                </a:solidFill>
              </a:rPr>
              <a:t>Presented the project webinar with project director and manager. </a:t>
            </a:r>
          </a:p>
        </p:txBody>
      </p:sp>
      <p:cxnSp>
        <p:nvCxnSpPr>
          <p:cNvPr id="11" name="Straight Arrow Connector 10">
            <a:extLst>
              <a:ext uri="{FF2B5EF4-FFF2-40B4-BE49-F238E27FC236}">
                <a16:creationId xmlns:a16="http://schemas.microsoft.com/office/drawing/2014/main" id="{6455EE96-7C40-4A2C-ACED-1D130493D50B}"/>
              </a:ext>
            </a:extLst>
          </p:cNvPr>
          <p:cNvCxnSpPr>
            <a:cxnSpLocks/>
            <a:stCxn id="3" idx="0"/>
            <a:endCxn id="5" idx="2"/>
          </p:cNvCxnSpPr>
          <p:nvPr/>
        </p:nvCxnSpPr>
        <p:spPr>
          <a:xfrm flipH="1" flipV="1">
            <a:off x="6095999" y="1819165"/>
            <a:ext cx="51169" cy="85274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3B744A-CB8F-4FC7-B47E-D9BCE653973B}"/>
              </a:ext>
            </a:extLst>
          </p:cNvPr>
          <p:cNvCxnSpPr>
            <a:cxnSpLocks/>
          </p:cNvCxnSpPr>
          <p:nvPr/>
        </p:nvCxnSpPr>
        <p:spPr>
          <a:xfrm flipH="1" flipV="1">
            <a:off x="3021585" y="2096655"/>
            <a:ext cx="1582926" cy="83609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037427-1C52-406E-BFA4-C23EA5F58666}"/>
              </a:ext>
            </a:extLst>
          </p:cNvPr>
          <p:cNvCxnSpPr>
            <a:cxnSpLocks/>
          </p:cNvCxnSpPr>
          <p:nvPr/>
        </p:nvCxnSpPr>
        <p:spPr>
          <a:xfrm flipH="1">
            <a:off x="3358341" y="3600199"/>
            <a:ext cx="1246170" cy="6392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83242C-5875-4068-B186-1BB01B6797F5}"/>
              </a:ext>
            </a:extLst>
          </p:cNvPr>
          <p:cNvCxnSpPr>
            <a:cxnSpLocks/>
          </p:cNvCxnSpPr>
          <p:nvPr/>
        </p:nvCxnSpPr>
        <p:spPr>
          <a:xfrm flipH="1">
            <a:off x="4655681" y="4004067"/>
            <a:ext cx="694483" cy="90287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A971920-56FC-4043-ABC0-B0C64F6ACDB5}"/>
              </a:ext>
            </a:extLst>
          </p:cNvPr>
          <p:cNvCxnSpPr>
            <a:cxnSpLocks/>
          </p:cNvCxnSpPr>
          <p:nvPr/>
        </p:nvCxnSpPr>
        <p:spPr>
          <a:xfrm>
            <a:off x="6841838" y="3703782"/>
            <a:ext cx="1108362" cy="140161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B098E-08D7-4680-ABAB-0C161FA7306E}"/>
              </a:ext>
            </a:extLst>
          </p:cNvPr>
          <p:cNvCxnSpPr>
            <a:cxnSpLocks/>
            <a:endCxn id="6" idx="1"/>
          </p:cNvCxnSpPr>
          <p:nvPr/>
        </p:nvCxnSpPr>
        <p:spPr>
          <a:xfrm>
            <a:off x="7301351" y="3272072"/>
            <a:ext cx="1491674" cy="43171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960F75A-BC3E-4FA6-B5E1-52E82840828F}"/>
              </a:ext>
            </a:extLst>
          </p:cNvPr>
          <p:cNvSpPr txBox="1"/>
          <p:nvPr/>
        </p:nvSpPr>
        <p:spPr>
          <a:xfrm>
            <a:off x="8895360" y="618835"/>
            <a:ext cx="2733592" cy="1200329"/>
          </a:xfrm>
          <a:prstGeom prst="rect">
            <a:avLst/>
          </a:prstGeom>
          <a:noFill/>
        </p:spPr>
        <p:txBody>
          <a:bodyPr wrap="square" rtlCol="0">
            <a:spAutoFit/>
          </a:bodyPr>
          <a:lstStyle/>
          <a:p>
            <a:r>
              <a:rPr lang="en-GB" b="1" dirty="0">
                <a:solidFill>
                  <a:schemeClr val="accent2">
                    <a:lumMod val="60000"/>
                    <a:lumOff val="40000"/>
                  </a:schemeClr>
                </a:solidFill>
              </a:rPr>
              <a:t>Simulink to FMU</a:t>
            </a:r>
          </a:p>
          <a:p>
            <a:r>
              <a:rPr lang="en-GB" dirty="0">
                <a:solidFill>
                  <a:schemeClr val="bg1"/>
                </a:solidFill>
              </a:rPr>
              <a:t>Converted Simulink models to FMU so that we can run on Python. </a:t>
            </a:r>
          </a:p>
        </p:txBody>
      </p:sp>
      <p:cxnSp>
        <p:nvCxnSpPr>
          <p:cNvPr id="34" name="Straight Arrow Connector 33">
            <a:extLst>
              <a:ext uri="{FF2B5EF4-FFF2-40B4-BE49-F238E27FC236}">
                <a16:creationId xmlns:a16="http://schemas.microsoft.com/office/drawing/2014/main" id="{4FAFEC80-01D7-474C-82C5-27D820B1672B}"/>
              </a:ext>
            </a:extLst>
          </p:cNvPr>
          <p:cNvCxnSpPr>
            <a:cxnSpLocks/>
            <a:endCxn id="33" idx="1"/>
          </p:cNvCxnSpPr>
          <p:nvPr/>
        </p:nvCxnSpPr>
        <p:spPr>
          <a:xfrm flipV="1">
            <a:off x="7451533" y="1219000"/>
            <a:ext cx="1443827" cy="16320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06379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EBB55657-5835-443B-8D7B-EE6295232C8E}"/>
              </a:ext>
            </a:extLst>
          </p:cNvPr>
          <p:cNvPicPr>
            <a:picLocks noChangeAspect="1"/>
          </p:cNvPicPr>
          <p:nvPr/>
        </p:nvPicPr>
        <p:blipFill>
          <a:blip r:embed="rId4"/>
          <a:stretch>
            <a:fillRect/>
          </a:stretch>
        </p:blipFill>
        <p:spPr>
          <a:xfrm>
            <a:off x="618705" y="4107348"/>
            <a:ext cx="3964104" cy="2324204"/>
          </a:xfrm>
          <a:prstGeom prst="rect">
            <a:avLst/>
          </a:prstGeom>
        </p:spPr>
      </p:pic>
      <p:sp>
        <p:nvSpPr>
          <p:cNvPr id="127" name="TextBox 126">
            <a:extLst>
              <a:ext uri="{FF2B5EF4-FFF2-40B4-BE49-F238E27FC236}">
                <a16:creationId xmlns:a16="http://schemas.microsoft.com/office/drawing/2014/main" id="{6A7FCD4F-A51E-4E5D-8BB1-ED6E87E8362C}"/>
              </a:ext>
            </a:extLst>
          </p:cNvPr>
          <p:cNvSpPr txBox="1"/>
          <p:nvPr/>
        </p:nvSpPr>
        <p:spPr>
          <a:xfrm>
            <a:off x="4772717" y="4044573"/>
            <a:ext cx="1444625" cy="1015663"/>
          </a:xfrm>
          <a:prstGeom prst="wedgeRectCallout">
            <a:avLst>
              <a:gd name="adj1" fmla="val -60017"/>
              <a:gd name="adj2" fmla="val -25815"/>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Users can have this excel with embedded ML models. No other tools are required to run the response prediction.</a:t>
            </a:r>
          </a:p>
        </p:txBody>
      </p:sp>
      <p:grpSp>
        <p:nvGrpSpPr>
          <p:cNvPr id="128" name="Group 127">
            <a:extLst>
              <a:ext uri="{FF2B5EF4-FFF2-40B4-BE49-F238E27FC236}">
                <a16:creationId xmlns:a16="http://schemas.microsoft.com/office/drawing/2014/main" id="{E6E2EDBA-B92F-4CC1-9290-4B9702E817DD}"/>
              </a:ext>
            </a:extLst>
          </p:cNvPr>
          <p:cNvGrpSpPr/>
          <p:nvPr/>
        </p:nvGrpSpPr>
        <p:grpSpPr>
          <a:xfrm>
            <a:off x="618216" y="3747531"/>
            <a:ext cx="3964104" cy="288000"/>
            <a:chOff x="256772" y="2048307"/>
            <a:chExt cx="4560497" cy="288000"/>
          </a:xfrm>
          <a:solidFill>
            <a:schemeClr val="accent1">
              <a:lumMod val="60000"/>
              <a:lumOff val="40000"/>
            </a:schemeClr>
          </a:solidFill>
        </p:grpSpPr>
        <p:sp>
          <p:nvSpPr>
            <p:cNvPr id="129" name="Arrow: Pentagon 128">
              <a:extLst>
                <a:ext uri="{FF2B5EF4-FFF2-40B4-BE49-F238E27FC236}">
                  <a16:creationId xmlns:a16="http://schemas.microsoft.com/office/drawing/2014/main" id="{F42F5452-DF23-4624-9C23-825E0B92F872}"/>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0" name="Arrow: Pentagon 129">
              <a:extLst>
                <a:ext uri="{FF2B5EF4-FFF2-40B4-BE49-F238E27FC236}">
                  <a16:creationId xmlns:a16="http://schemas.microsoft.com/office/drawing/2014/main" id="{4E528309-DE5B-4263-A335-51B880DD10CE}"/>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1" name="Rectangle 130">
              <a:extLst>
                <a:ext uri="{FF2B5EF4-FFF2-40B4-BE49-F238E27FC236}">
                  <a16:creationId xmlns:a16="http://schemas.microsoft.com/office/drawing/2014/main" id="{4F6AC307-C4FD-4327-8D16-09556B02341B}"/>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Engine response predictions in Excel</a:t>
              </a:r>
            </a:p>
          </p:txBody>
        </p:sp>
      </p:grpSp>
      <p:grpSp>
        <p:nvGrpSpPr>
          <p:cNvPr id="132" name="Group 131">
            <a:extLst>
              <a:ext uri="{FF2B5EF4-FFF2-40B4-BE49-F238E27FC236}">
                <a16:creationId xmlns:a16="http://schemas.microsoft.com/office/drawing/2014/main" id="{747512AA-EC6B-4709-A74B-E8EBA1718702}"/>
              </a:ext>
            </a:extLst>
          </p:cNvPr>
          <p:cNvGrpSpPr/>
          <p:nvPr/>
        </p:nvGrpSpPr>
        <p:grpSpPr>
          <a:xfrm>
            <a:off x="6783248" y="3752039"/>
            <a:ext cx="4459069" cy="288000"/>
            <a:chOff x="256772" y="2048307"/>
            <a:chExt cx="4560497" cy="288000"/>
          </a:xfrm>
          <a:solidFill>
            <a:schemeClr val="accent1">
              <a:lumMod val="60000"/>
              <a:lumOff val="40000"/>
            </a:schemeClr>
          </a:solidFill>
        </p:grpSpPr>
        <p:sp>
          <p:nvSpPr>
            <p:cNvPr id="133" name="Arrow: Pentagon 132">
              <a:extLst>
                <a:ext uri="{FF2B5EF4-FFF2-40B4-BE49-F238E27FC236}">
                  <a16:creationId xmlns:a16="http://schemas.microsoft.com/office/drawing/2014/main" id="{C4F0B295-2D55-4AE6-9CDC-B9240CA26FD5}"/>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4" name="Arrow: Pentagon 133">
              <a:extLst>
                <a:ext uri="{FF2B5EF4-FFF2-40B4-BE49-F238E27FC236}">
                  <a16:creationId xmlns:a16="http://schemas.microsoft.com/office/drawing/2014/main" id="{73C32BCA-DE6E-4917-AFB7-08DF767C034B}"/>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5" name="Rectangle 134">
              <a:extLst>
                <a:ext uri="{FF2B5EF4-FFF2-40B4-BE49-F238E27FC236}">
                  <a16:creationId xmlns:a16="http://schemas.microsoft.com/office/drawing/2014/main" id="{39BF77B5-2E8B-45B1-B249-F1F8A99727A8}"/>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SPM Model in Excel VBA Module</a:t>
              </a:r>
            </a:p>
          </p:txBody>
        </p:sp>
      </p:grpSp>
      <p:sp>
        <p:nvSpPr>
          <p:cNvPr id="136" name="TextBox 135">
            <a:extLst>
              <a:ext uri="{FF2B5EF4-FFF2-40B4-BE49-F238E27FC236}">
                <a16:creationId xmlns:a16="http://schemas.microsoft.com/office/drawing/2014/main" id="{E9F080AA-BE20-4E0F-B3D1-E0092318920E}"/>
              </a:ext>
            </a:extLst>
          </p:cNvPr>
          <p:cNvSpPr txBox="1"/>
          <p:nvPr/>
        </p:nvSpPr>
        <p:spPr>
          <a:xfrm>
            <a:off x="5825391" y="5301754"/>
            <a:ext cx="87556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Predictors</a:t>
            </a:r>
          </a:p>
        </p:txBody>
      </p:sp>
      <p:sp>
        <p:nvSpPr>
          <p:cNvPr id="137" name="TextBox 136">
            <a:extLst>
              <a:ext uri="{FF2B5EF4-FFF2-40B4-BE49-F238E27FC236}">
                <a16:creationId xmlns:a16="http://schemas.microsoft.com/office/drawing/2014/main" id="{A6970843-3B61-48C2-88EC-51BE99A02CD8}"/>
              </a:ext>
            </a:extLst>
          </p:cNvPr>
          <p:cNvSpPr txBox="1"/>
          <p:nvPr/>
        </p:nvSpPr>
        <p:spPr>
          <a:xfrm>
            <a:off x="5825391" y="5835037"/>
            <a:ext cx="95090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Responses</a:t>
            </a:r>
          </a:p>
        </p:txBody>
      </p:sp>
      <p:pic>
        <p:nvPicPr>
          <p:cNvPr id="138" name="Picture 137">
            <a:extLst>
              <a:ext uri="{FF2B5EF4-FFF2-40B4-BE49-F238E27FC236}">
                <a16:creationId xmlns:a16="http://schemas.microsoft.com/office/drawing/2014/main" id="{943E2218-263A-4191-88E2-738E15F7FCA8}"/>
              </a:ext>
            </a:extLst>
          </p:cNvPr>
          <p:cNvPicPr>
            <a:picLocks noChangeAspect="1"/>
          </p:cNvPicPr>
          <p:nvPr/>
        </p:nvPicPr>
        <p:blipFill rotWithShape="1">
          <a:blip r:embed="rId5"/>
          <a:srcRect b="34745"/>
          <a:stretch/>
        </p:blipFill>
        <p:spPr>
          <a:xfrm>
            <a:off x="8311533" y="1808238"/>
            <a:ext cx="2343026" cy="1590747"/>
          </a:xfrm>
          <a:prstGeom prst="rect">
            <a:avLst/>
          </a:prstGeom>
        </p:spPr>
      </p:pic>
      <p:pic>
        <p:nvPicPr>
          <p:cNvPr id="139" name="Picture 138">
            <a:extLst>
              <a:ext uri="{FF2B5EF4-FFF2-40B4-BE49-F238E27FC236}">
                <a16:creationId xmlns:a16="http://schemas.microsoft.com/office/drawing/2014/main" id="{4E062E04-6137-454C-959A-E31673A3070E}"/>
              </a:ext>
            </a:extLst>
          </p:cNvPr>
          <p:cNvPicPr>
            <a:picLocks noChangeAspect="1"/>
          </p:cNvPicPr>
          <p:nvPr/>
        </p:nvPicPr>
        <p:blipFill>
          <a:blip r:embed="rId6"/>
          <a:stretch>
            <a:fillRect/>
          </a:stretch>
        </p:blipFill>
        <p:spPr>
          <a:xfrm>
            <a:off x="6783248" y="4099310"/>
            <a:ext cx="4459069" cy="2391978"/>
          </a:xfrm>
          <a:prstGeom prst="rect">
            <a:avLst/>
          </a:prstGeom>
        </p:spPr>
      </p:pic>
      <p:grpSp>
        <p:nvGrpSpPr>
          <p:cNvPr id="140" name="Group 139">
            <a:extLst>
              <a:ext uri="{FF2B5EF4-FFF2-40B4-BE49-F238E27FC236}">
                <a16:creationId xmlns:a16="http://schemas.microsoft.com/office/drawing/2014/main" id="{97166173-6F87-43E5-BEFA-93367A3B7A1A}"/>
              </a:ext>
            </a:extLst>
          </p:cNvPr>
          <p:cNvGrpSpPr/>
          <p:nvPr/>
        </p:nvGrpSpPr>
        <p:grpSpPr>
          <a:xfrm>
            <a:off x="7828279" y="1460967"/>
            <a:ext cx="3371248" cy="288000"/>
            <a:chOff x="256772" y="2048307"/>
            <a:chExt cx="4560497" cy="288000"/>
          </a:xfrm>
          <a:solidFill>
            <a:schemeClr val="accent1">
              <a:lumMod val="60000"/>
              <a:lumOff val="40000"/>
            </a:schemeClr>
          </a:solidFill>
        </p:grpSpPr>
        <p:sp>
          <p:nvSpPr>
            <p:cNvPr id="141" name="Arrow: Pentagon 140">
              <a:extLst>
                <a:ext uri="{FF2B5EF4-FFF2-40B4-BE49-F238E27FC236}">
                  <a16:creationId xmlns:a16="http://schemas.microsoft.com/office/drawing/2014/main" id="{39EF10F4-997F-42C0-BC88-FF42CF14C1A8}"/>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42" name="Arrow: Pentagon 141">
              <a:extLst>
                <a:ext uri="{FF2B5EF4-FFF2-40B4-BE49-F238E27FC236}">
                  <a16:creationId xmlns:a16="http://schemas.microsoft.com/office/drawing/2014/main" id="{43007B75-CEF2-43D3-9556-C5E5538A99D3}"/>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43" name="Rectangle 142">
              <a:extLst>
                <a:ext uri="{FF2B5EF4-FFF2-40B4-BE49-F238E27FC236}">
                  <a16:creationId xmlns:a16="http://schemas.microsoft.com/office/drawing/2014/main" id="{6A7EA64E-55CA-4834-9920-41FA16E410AD}"/>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Modelling Tool</a:t>
              </a:r>
            </a:p>
          </p:txBody>
        </p:sp>
      </p:grpSp>
      <p:sp>
        <p:nvSpPr>
          <p:cNvPr id="144" name="Rectangle 143">
            <a:extLst>
              <a:ext uri="{FF2B5EF4-FFF2-40B4-BE49-F238E27FC236}">
                <a16:creationId xmlns:a16="http://schemas.microsoft.com/office/drawing/2014/main" id="{38527E7C-1CD0-4C20-95F1-6BEB8295D240}"/>
              </a:ext>
            </a:extLst>
          </p:cNvPr>
          <p:cNvSpPr/>
          <p:nvPr/>
        </p:nvSpPr>
        <p:spPr>
          <a:xfrm>
            <a:off x="9277356" y="2651126"/>
            <a:ext cx="628650" cy="146050"/>
          </a:xfrm>
          <a:prstGeom prst="rect">
            <a:avLst/>
          </a:prstGeom>
          <a:noFill/>
          <a:ln w="19050" cap="flat" cmpd="sng" algn="ctr">
            <a:solidFill>
              <a:srgbClr val="FFC42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45" name="Connector: Elbow 144">
            <a:extLst>
              <a:ext uri="{FF2B5EF4-FFF2-40B4-BE49-F238E27FC236}">
                <a16:creationId xmlns:a16="http://schemas.microsoft.com/office/drawing/2014/main" id="{DC50D500-2DC6-4EE5-BEC9-8FB4825D30BB}"/>
              </a:ext>
            </a:extLst>
          </p:cNvPr>
          <p:cNvCxnSpPr>
            <a:cxnSpLocks/>
            <a:stCxn id="144" idx="2"/>
            <a:endCxn id="131" idx="0"/>
          </p:cNvCxnSpPr>
          <p:nvPr/>
        </p:nvCxnSpPr>
        <p:spPr>
          <a:xfrm rot="5400000">
            <a:off x="5620823" y="-223328"/>
            <a:ext cx="950355" cy="6991362"/>
          </a:xfrm>
          <a:prstGeom prst="bentConnector3">
            <a:avLst>
              <a:gd name="adj1" fmla="val 69243"/>
            </a:avLst>
          </a:prstGeom>
          <a:noFill/>
          <a:ln w="38100" cap="flat" cmpd="sng" algn="ctr">
            <a:solidFill>
              <a:schemeClr val="accent2">
                <a:lumMod val="60000"/>
                <a:lumOff val="40000"/>
              </a:schemeClr>
            </a:solidFill>
            <a:prstDash val="sysDash"/>
            <a:miter lim="800000"/>
            <a:tailEnd type="triangle"/>
          </a:ln>
          <a:effectLst/>
        </p:spPr>
      </p:cxnSp>
      <p:cxnSp>
        <p:nvCxnSpPr>
          <p:cNvPr id="146" name="Connector: Elbow 145">
            <a:extLst>
              <a:ext uri="{FF2B5EF4-FFF2-40B4-BE49-F238E27FC236}">
                <a16:creationId xmlns:a16="http://schemas.microsoft.com/office/drawing/2014/main" id="{9322CD04-2EEC-47FA-A86B-40FEA053DCAF}"/>
              </a:ext>
            </a:extLst>
          </p:cNvPr>
          <p:cNvCxnSpPr>
            <a:cxnSpLocks/>
            <a:stCxn id="144" idx="2"/>
            <a:endCxn id="135" idx="0"/>
          </p:cNvCxnSpPr>
          <p:nvPr/>
        </p:nvCxnSpPr>
        <p:spPr>
          <a:xfrm rot="5400000">
            <a:off x="8824830" y="2985187"/>
            <a:ext cx="954863" cy="578841"/>
          </a:xfrm>
          <a:prstGeom prst="bentConnector3">
            <a:avLst>
              <a:gd name="adj1" fmla="val 69153"/>
            </a:avLst>
          </a:prstGeom>
          <a:noFill/>
          <a:ln w="38100" cap="flat" cmpd="sng" algn="ctr">
            <a:solidFill>
              <a:schemeClr val="accent2">
                <a:lumMod val="60000"/>
                <a:lumOff val="40000"/>
              </a:schemeClr>
            </a:solidFill>
            <a:prstDash val="sysDash"/>
            <a:miter lim="800000"/>
            <a:tailEnd type="triangle"/>
          </a:ln>
          <a:effectLst/>
        </p:spPr>
      </p:cxnSp>
      <p:sp>
        <p:nvSpPr>
          <p:cNvPr id="147" name="Rectangle 146">
            <a:extLst>
              <a:ext uri="{FF2B5EF4-FFF2-40B4-BE49-F238E27FC236}">
                <a16:creationId xmlns:a16="http://schemas.microsoft.com/office/drawing/2014/main" id="{DBAC77B3-F4D9-492A-ABE7-437662BD986C}"/>
              </a:ext>
            </a:extLst>
          </p:cNvPr>
          <p:cNvSpPr/>
          <p:nvPr/>
        </p:nvSpPr>
        <p:spPr>
          <a:xfrm>
            <a:off x="9664169" y="2511751"/>
            <a:ext cx="241837" cy="42480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8" name="Rectangle 147">
            <a:extLst>
              <a:ext uri="{FF2B5EF4-FFF2-40B4-BE49-F238E27FC236}">
                <a16:creationId xmlns:a16="http://schemas.microsoft.com/office/drawing/2014/main" id="{98EA407F-8C90-4E28-926F-6B725F52BD15}"/>
              </a:ext>
            </a:extLst>
          </p:cNvPr>
          <p:cNvSpPr/>
          <p:nvPr/>
        </p:nvSpPr>
        <p:spPr>
          <a:xfrm>
            <a:off x="943522" y="5222273"/>
            <a:ext cx="2194661" cy="685689"/>
          </a:xfrm>
          <a:prstGeom prst="rect">
            <a:avLst/>
          </a:prstGeom>
          <a:noFill/>
          <a:ln w="19050" cap="flat" cmpd="sng" algn="ctr">
            <a:solidFill>
              <a:srgbClr val="11599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9" name="Rectangle 148">
            <a:extLst>
              <a:ext uri="{FF2B5EF4-FFF2-40B4-BE49-F238E27FC236}">
                <a16:creationId xmlns:a16="http://schemas.microsoft.com/office/drawing/2014/main" id="{C9E92460-08E3-49D2-A626-BADE8CEA3560}"/>
              </a:ext>
            </a:extLst>
          </p:cNvPr>
          <p:cNvSpPr/>
          <p:nvPr/>
        </p:nvSpPr>
        <p:spPr>
          <a:xfrm>
            <a:off x="943522" y="5975337"/>
            <a:ext cx="2194661" cy="220638"/>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50" name="Group 149">
            <a:extLst>
              <a:ext uri="{FF2B5EF4-FFF2-40B4-BE49-F238E27FC236}">
                <a16:creationId xmlns:a16="http://schemas.microsoft.com/office/drawing/2014/main" id="{C1C98CC9-7C13-457A-85C4-8DC169A48F59}"/>
              </a:ext>
            </a:extLst>
          </p:cNvPr>
          <p:cNvGrpSpPr/>
          <p:nvPr/>
        </p:nvGrpSpPr>
        <p:grpSpPr>
          <a:xfrm>
            <a:off x="3138183" y="5541185"/>
            <a:ext cx="3651888" cy="291464"/>
            <a:chOff x="3135947" y="5541185"/>
            <a:chExt cx="4244559" cy="291464"/>
          </a:xfrm>
        </p:grpSpPr>
        <p:cxnSp>
          <p:nvCxnSpPr>
            <p:cNvPr id="151" name="Straight Arrow Connector 150">
              <a:extLst>
                <a:ext uri="{FF2B5EF4-FFF2-40B4-BE49-F238E27FC236}">
                  <a16:creationId xmlns:a16="http://schemas.microsoft.com/office/drawing/2014/main" id="{52A22A62-41BD-4129-8CC3-534DA608318D}"/>
                </a:ext>
              </a:extLst>
            </p:cNvPr>
            <p:cNvCxnSpPr>
              <a:cxnSpLocks/>
              <a:stCxn id="148" idx="3"/>
            </p:cNvCxnSpPr>
            <p:nvPr/>
          </p:nvCxnSpPr>
          <p:spPr>
            <a:xfrm flipV="1">
              <a:off x="3135947" y="5541185"/>
              <a:ext cx="4228544" cy="0"/>
            </a:xfrm>
            <a:prstGeom prst="straightConnector1">
              <a:avLst/>
            </a:prstGeom>
            <a:noFill/>
            <a:ln w="28575" cap="flat" cmpd="sng" algn="ctr">
              <a:solidFill>
                <a:srgbClr val="115997">
                  <a:lumMod val="60000"/>
                  <a:lumOff val="40000"/>
                </a:srgbClr>
              </a:solidFill>
              <a:prstDash val="solid"/>
              <a:miter lim="800000"/>
              <a:tailEnd type="triangle"/>
            </a:ln>
            <a:effectLst/>
          </p:spPr>
        </p:cxnSp>
        <p:cxnSp>
          <p:nvCxnSpPr>
            <p:cNvPr id="152" name="Straight Arrow Connector 151">
              <a:extLst>
                <a:ext uri="{FF2B5EF4-FFF2-40B4-BE49-F238E27FC236}">
                  <a16:creationId xmlns:a16="http://schemas.microsoft.com/office/drawing/2014/main" id="{03B10EF8-682C-4250-A4DB-2469DE4BAB0B}"/>
                </a:ext>
              </a:extLst>
            </p:cNvPr>
            <p:cNvCxnSpPr>
              <a:cxnSpLocks/>
            </p:cNvCxnSpPr>
            <p:nvPr/>
          </p:nvCxnSpPr>
          <p:spPr>
            <a:xfrm flipH="1" flipV="1">
              <a:off x="3151962" y="5832649"/>
              <a:ext cx="4228544" cy="0"/>
            </a:xfrm>
            <a:prstGeom prst="straightConnector1">
              <a:avLst/>
            </a:prstGeom>
            <a:noFill/>
            <a:ln w="28575" cap="flat" cmpd="sng" algn="ctr">
              <a:solidFill>
                <a:srgbClr val="ED1C24"/>
              </a:solidFill>
              <a:prstDash val="solid"/>
              <a:miter lim="800000"/>
              <a:tailEnd type="triangle"/>
            </a:ln>
            <a:effectLst/>
          </p:spPr>
        </p:cxnSp>
      </p:grpSp>
      <p:sp>
        <p:nvSpPr>
          <p:cNvPr id="153" name="TextBox 152">
            <a:extLst>
              <a:ext uri="{FF2B5EF4-FFF2-40B4-BE49-F238E27FC236}">
                <a16:creationId xmlns:a16="http://schemas.microsoft.com/office/drawing/2014/main" id="{06ECEF96-12B3-49E1-A0E1-14818D1E732B}"/>
              </a:ext>
            </a:extLst>
          </p:cNvPr>
          <p:cNvSpPr txBox="1"/>
          <p:nvPr/>
        </p:nvSpPr>
        <p:spPr>
          <a:xfrm>
            <a:off x="10477214" y="5702118"/>
            <a:ext cx="1444625" cy="707886"/>
          </a:xfrm>
          <a:prstGeom prst="wedgeRectCallout">
            <a:avLst>
              <a:gd name="adj1" fmla="val -25656"/>
              <a:gd name="adj2" fmla="val -68873"/>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Optimised ML code generation in VBA to prevent memory allocation failure</a:t>
            </a:r>
          </a:p>
        </p:txBody>
      </p:sp>
      <p:sp>
        <p:nvSpPr>
          <p:cNvPr id="154" name="TextBox 153">
            <a:extLst>
              <a:ext uri="{FF2B5EF4-FFF2-40B4-BE49-F238E27FC236}">
                <a16:creationId xmlns:a16="http://schemas.microsoft.com/office/drawing/2014/main" id="{FAAA6C9D-3377-4B0A-85D0-0EF0762FC05C}"/>
              </a:ext>
            </a:extLst>
          </p:cNvPr>
          <p:cNvSpPr txBox="1"/>
          <p:nvPr/>
        </p:nvSpPr>
        <p:spPr>
          <a:xfrm>
            <a:off x="6673501" y="2116643"/>
            <a:ext cx="1444625" cy="861774"/>
          </a:xfrm>
          <a:prstGeom prst="wedgeRectCallout">
            <a:avLst>
              <a:gd name="adj1" fmla="val 60548"/>
              <a:gd name="adj2" fmla="val 21864"/>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Automatic VBA BAS module and Excel sheet generation from Efficient Calibration Modelling Tool</a:t>
            </a:r>
          </a:p>
        </p:txBody>
      </p:sp>
      <p:sp>
        <p:nvSpPr>
          <p:cNvPr id="155" name="TextBox 154">
            <a:extLst>
              <a:ext uri="{FF2B5EF4-FFF2-40B4-BE49-F238E27FC236}">
                <a16:creationId xmlns:a16="http://schemas.microsoft.com/office/drawing/2014/main" id="{2619D941-E21D-47D2-898F-8B4A70E0C3BB}"/>
              </a:ext>
            </a:extLst>
          </p:cNvPr>
          <p:cNvSpPr txBox="1"/>
          <p:nvPr/>
        </p:nvSpPr>
        <p:spPr>
          <a:xfrm>
            <a:off x="252502" y="245799"/>
            <a:ext cx="6191842" cy="3027358"/>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sz="1600" dirty="0">
                <a:solidFill>
                  <a:schemeClr val="bg1"/>
                </a:solidFill>
              </a:rPr>
              <a:t>A client requested to run machine learning models in Excel to predict engine emissions</a:t>
            </a:r>
          </a:p>
          <a:p>
            <a:pPr marL="180000" indent="-180000" algn="l">
              <a:buFont typeface="Arial" panose="020B0604020202020204" pitchFamily="34" charset="0"/>
              <a:buChar char="•"/>
            </a:pPr>
            <a:endParaRPr lang="en-GB" sz="1600" dirty="0">
              <a:solidFill>
                <a:schemeClr val="bg1"/>
              </a:solidFill>
            </a:endParaRPr>
          </a:p>
          <a:p>
            <a:pPr marL="180000" indent="-180000" algn="l">
              <a:buFont typeface="Arial" panose="020B0604020202020204" pitchFamily="34" charset="0"/>
              <a:buChar char="•"/>
            </a:pPr>
            <a:r>
              <a:rPr lang="en-GB" sz="1600" dirty="0">
                <a:solidFill>
                  <a:schemeClr val="bg1"/>
                </a:solidFill>
              </a:rPr>
              <a:t>Developed a converter to convert Ricardo SPM algorithms (an ML model) and parameters from Matlab into Excel BAS modules</a:t>
            </a:r>
          </a:p>
          <a:p>
            <a:pPr marL="180000" indent="-180000" algn="l">
              <a:buFont typeface="Arial" panose="020B0604020202020204" pitchFamily="34" charset="0"/>
              <a:buChar char="•"/>
            </a:pPr>
            <a:endParaRPr lang="en-GB" sz="1600" dirty="0">
              <a:solidFill>
                <a:schemeClr val="bg1"/>
              </a:solidFill>
            </a:endParaRPr>
          </a:p>
          <a:p>
            <a:pPr marL="180000" indent="-180000">
              <a:buFont typeface="Arial" panose="020B0604020202020204" pitchFamily="34" charset="0"/>
              <a:buChar char="•"/>
            </a:pPr>
            <a:r>
              <a:rPr lang="en-GB" sz="1600" dirty="0">
                <a:solidFill>
                  <a:schemeClr val="bg1"/>
                </a:solidFill>
              </a:rPr>
              <a:t>The BAS modules allow Excel to run SPM models without any special software or toolboxes</a:t>
            </a:r>
          </a:p>
          <a:p>
            <a:pPr marL="180000" indent="-180000" algn="l">
              <a:buFont typeface="Arial" panose="020B0604020202020204" pitchFamily="34" charset="0"/>
              <a:buChar char="•"/>
            </a:pPr>
            <a:endParaRPr lang="en-GB" sz="1600" dirty="0">
              <a:solidFill>
                <a:schemeClr val="bg1"/>
              </a:solidFill>
            </a:endParaRPr>
          </a:p>
          <a:p>
            <a:pPr marL="180000" indent="-180000" algn="l">
              <a:buFont typeface="Arial" panose="020B0604020202020204" pitchFamily="34" charset="0"/>
              <a:buChar char="•"/>
            </a:pPr>
            <a:r>
              <a:rPr lang="en-GB" sz="1600" dirty="0">
                <a:solidFill>
                  <a:schemeClr val="bg1"/>
                </a:solidFill>
              </a:rPr>
              <a:t>This SPM feature is simple but it shows the possibility to run complex algorithms work in a primitive environment that is accessible to others</a:t>
            </a:r>
          </a:p>
        </p:txBody>
      </p:sp>
    </p:spTree>
    <p:custDataLst>
      <p:tags r:id="rId1"/>
    </p:custDataLst>
    <p:extLst>
      <p:ext uri="{BB962C8B-B14F-4D97-AF65-F5344CB8AC3E}">
        <p14:creationId xmlns:p14="http://schemas.microsoft.com/office/powerpoint/2010/main" val="2937465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FBD9A8-F731-4C8F-8917-E1CF4D0DBAE6}"/>
              </a:ext>
            </a:extLst>
          </p:cNvPr>
          <p:cNvSpPr/>
          <p:nvPr/>
        </p:nvSpPr>
        <p:spPr>
          <a:xfrm>
            <a:off x="273509" y="295075"/>
            <a:ext cx="5665173" cy="3231654"/>
          </a:xfrm>
          <a:prstGeom prst="rect">
            <a:avLst/>
          </a:prstGeom>
        </p:spPr>
        <p:txBody>
          <a:bodyPr wrap="square">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A project to process all historical engine data and create a NOx model to predict emissions for new engines</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A custom regression tool was developed to help make models faster</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The tool was used by the engine performance engineers to:</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Predict emissions (i.e. NOx) for different engine configurations</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Optimise BSFC/NOx trade-off to find the optimal EGR level and injection timing</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Compile model into DLLs and used in WAVE-RT</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charset="0"/>
              <a:ea typeface="+mn-ea"/>
              <a:cs typeface="+mn-cs"/>
            </a:endParaRP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charset="0"/>
              <a:ea typeface="+mn-ea"/>
              <a:cs typeface="+mn-cs"/>
            </a:endParaRPr>
          </a:p>
        </p:txBody>
      </p:sp>
      <p:pic>
        <p:nvPicPr>
          <p:cNvPr id="6" name="Picture 5">
            <a:extLst>
              <a:ext uri="{FF2B5EF4-FFF2-40B4-BE49-F238E27FC236}">
                <a16:creationId xmlns:a16="http://schemas.microsoft.com/office/drawing/2014/main" id="{AECA1497-45F5-462C-A0B9-F6307D81B9E9}"/>
              </a:ext>
            </a:extLst>
          </p:cNvPr>
          <p:cNvPicPr>
            <a:picLocks noChangeAspect="1"/>
          </p:cNvPicPr>
          <p:nvPr/>
        </p:nvPicPr>
        <p:blipFill>
          <a:blip r:embed="rId3"/>
          <a:stretch>
            <a:fillRect/>
          </a:stretch>
        </p:blipFill>
        <p:spPr>
          <a:xfrm>
            <a:off x="743584" y="3429000"/>
            <a:ext cx="5665173" cy="3133925"/>
          </a:xfrm>
          <a:prstGeom prst="rect">
            <a:avLst/>
          </a:prstGeom>
        </p:spPr>
      </p:pic>
      <p:pic>
        <p:nvPicPr>
          <p:cNvPr id="7" name="Picture 6">
            <a:extLst>
              <a:ext uri="{FF2B5EF4-FFF2-40B4-BE49-F238E27FC236}">
                <a16:creationId xmlns:a16="http://schemas.microsoft.com/office/drawing/2014/main" id="{3F085026-695E-49A2-B7F3-7398D45DDE0C}"/>
              </a:ext>
            </a:extLst>
          </p:cNvPr>
          <p:cNvPicPr>
            <a:picLocks noChangeAspect="1"/>
          </p:cNvPicPr>
          <p:nvPr/>
        </p:nvPicPr>
        <p:blipFill rotWithShape="1">
          <a:blip r:embed="rId4"/>
          <a:srcRect l="59216" t="10724" r="2119" b="4585"/>
          <a:stretch/>
        </p:blipFill>
        <p:spPr>
          <a:xfrm>
            <a:off x="7498366" y="4534991"/>
            <a:ext cx="1447587" cy="1754058"/>
          </a:xfrm>
          <a:prstGeom prst="rect">
            <a:avLst/>
          </a:prstGeom>
          <a:ln w="28575">
            <a:solidFill>
              <a:srgbClr val="FF0000"/>
            </a:solidFill>
          </a:ln>
        </p:spPr>
      </p:pic>
      <p:cxnSp>
        <p:nvCxnSpPr>
          <p:cNvPr id="8" name="Straight Arrow Connector 7">
            <a:extLst>
              <a:ext uri="{FF2B5EF4-FFF2-40B4-BE49-F238E27FC236}">
                <a16:creationId xmlns:a16="http://schemas.microsoft.com/office/drawing/2014/main" id="{DBB3E254-0280-4FDD-80A7-43DD187A1C36}"/>
              </a:ext>
            </a:extLst>
          </p:cNvPr>
          <p:cNvCxnSpPr>
            <a:cxnSpLocks/>
            <a:endCxn id="7" idx="1"/>
          </p:cNvCxnSpPr>
          <p:nvPr/>
        </p:nvCxnSpPr>
        <p:spPr bwMode="auto">
          <a:xfrm>
            <a:off x="5386648" y="5144655"/>
            <a:ext cx="2111718" cy="267365"/>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sp>
        <p:nvSpPr>
          <p:cNvPr id="9" name="TextBox 4">
            <a:extLst>
              <a:ext uri="{FF2B5EF4-FFF2-40B4-BE49-F238E27FC236}">
                <a16:creationId xmlns:a16="http://schemas.microsoft.com/office/drawing/2014/main" id="{AEC2277E-CE1D-41FB-BFC3-3AF409717B9D}"/>
              </a:ext>
            </a:extLst>
          </p:cNvPr>
          <p:cNvSpPr txBox="1"/>
          <p:nvPr/>
        </p:nvSpPr>
        <p:spPr>
          <a:xfrm>
            <a:off x="7328603" y="3951660"/>
            <a:ext cx="1701058" cy="557451"/>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50" b="1" i="0" u="none" strike="noStrike" kern="1200" cap="none" spc="0" normalizeH="0" baseline="0" noProof="0" dirty="0">
                <a:ln>
                  <a:noFill/>
                </a:ln>
                <a:solidFill>
                  <a:srgbClr val="FFFFFF"/>
                </a:solidFill>
                <a:effectLst/>
                <a:uLnTx/>
                <a:uFillTx/>
                <a:latin typeface="Arial" charset="0"/>
                <a:ea typeface="+mn-ea"/>
                <a:cs typeface="+mn-cs"/>
              </a:rPr>
              <a:t>The risk factor can be shown to determine the risk of prediction point</a:t>
            </a:r>
          </a:p>
        </p:txBody>
      </p:sp>
      <p:pic>
        <p:nvPicPr>
          <p:cNvPr id="10" name="Picture 9">
            <a:extLst>
              <a:ext uri="{FF2B5EF4-FFF2-40B4-BE49-F238E27FC236}">
                <a16:creationId xmlns:a16="http://schemas.microsoft.com/office/drawing/2014/main" id="{8F545528-BA3B-4F0D-8FD6-199B4A823CBB}"/>
              </a:ext>
            </a:extLst>
          </p:cNvPr>
          <p:cNvPicPr>
            <a:picLocks noChangeAspect="1"/>
          </p:cNvPicPr>
          <p:nvPr/>
        </p:nvPicPr>
        <p:blipFill>
          <a:blip r:embed="rId5"/>
          <a:stretch>
            <a:fillRect/>
          </a:stretch>
        </p:blipFill>
        <p:spPr>
          <a:xfrm>
            <a:off x="6151257" y="380874"/>
            <a:ext cx="4992525" cy="2761823"/>
          </a:xfrm>
          <a:prstGeom prst="rect">
            <a:avLst/>
          </a:prstGeom>
        </p:spPr>
      </p:pic>
      <p:sp>
        <p:nvSpPr>
          <p:cNvPr id="11" name="TextBox 11">
            <a:extLst>
              <a:ext uri="{FF2B5EF4-FFF2-40B4-BE49-F238E27FC236}">
                <a16:creationId xmlns:a16="http://schemas.microsoft.com/office/drawing/2014/main" id="{987B293B-4A1D-4A15-837A-753D47B7780C}"/>
              </a:ext>
            </a:extLst>
          </p:cNvPr>
          <p:cNvSpPr txBox="1"/>
          <p:nvPr/>
        </p:nvSpPr>
        <p:spPr>
          <a:xfrm>
            <a:off x="9516390" y="3455254"/>
            <a:ext cx="2179218" cy="442035"/>
          </a:xfrm>
          <a:prstGeom prst="rect">
            <a:avLst/>
          </a:prstGeom>
          <a:solidFill>
            <a:srgbClr val="FFFFFF"/>
          </a:solidFill>
          <a:ln w="28575">
            <a:solidFill>
              <a:srgbClr val="FF0000"/>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charset="0"/>
                <a:ea typeface="+mn-ea"/>
                <a:cs typeface="+mn-cs"/>
              </a:rPr>
              <a:t>NOx model prediction quality using Gaussian Process Model</a:t>
            </a:r>
          </a:p>
        </p:txBody>
      </p:sp>
      <p:cxnSp>
        <p:nvCxnSpPr>
          <p:cNvPr id="12" name="Straight Arrow Connector 11">
            <a:extLst>
              <a:ext uri="{FF2B5EF4-FFF2-40B4-BE49-F238E27FC236}">
                <a16:creationId xmlns:a16="http://schemas.microsoft.com/office/drawing/2014/main" id="{5E4CFD42-D9E6-446A-96CE-817AA1B233F4}"/>
              </a:ext>
            </a:extLst>
          </p:cNvPr>
          <p:cNvCxnSpPr>
            <a:cxnSpLocks/>
            <a:stCxn id="11" idx="0"/>
          </p:cNvCxnSpPr>
          <p:nvPr/>
        </p:nvCxnSpPr>
        <p:spPr bwMode="auto">
          <a:xfrm flipH="1" flipV="1">
            <a:off x="8709891" y="1589965"/>
            <a:ext cx="1896108" cy="1865289"/>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B10F774-3D57-43D4-A388-EEA6780780D6}"/>
              </a:ext>
            </a:extLst>
          </p:cNvPr>
          <p:cNvCxnSpPr>
            <a:cxnSpLocks/>
            <a:stCxn id="11" idx="0"/>
          </p:cNvCxnSpPr>
          <p:nvPr/>
        </p:nvCxnSpPr>
        <p:spPr bwMode="auto">
          <a:xfrm flipH="1" flipV="1">
            <a:off x="10095345" y="2032000"/>
            <a:ext cx="510654" cy="1423254"/>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780054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09907221-234F-4D0E-919F-72778C1A4D4D}"/>
              </a:ext>
            </a:extLst>
          </p:cNvPr>
          <p:cNvSpPr/>
          <p:nvPr/>
        </p:nvSpPr>
        <p:spPr bwMode="auto">
          <a:xfrm>
            <a:off x="4797151" y="1920735"/>
            <a:ext cx="1121405"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0A02F363-D287-4499-8CBF-11AFA19816CC}"/>
              </a:ext>
            </a:extLst>
          </p:cNvPr>
          <p:cNvPicPr>
            <a:picLocks noChangeAspect="1"/>
          </p:cNvPicPr>
          <p:nvPr/>
        </p:nvPicPr>
        <p:blipFill>
          <a:blip r:embed="rId3"/>
          <a:stretch>
            <a:fillRect/>
          </a:stretch>
        </p:blipFill>
        <p:spPr>
          <a:xfrm>
            <a:off x="5931631" y="1499569"/>
            <a:ext cx="3207709" cy="1774477"/>
          </a:xfrm>
          <a:prstGeom prst="rect">
            <a:avLst/>
          </a:prstGeom>
        </p:spPr>
      </p:pic>
      <p:grpSp>
        <p:nvGrpSpPr>
          <p:cNvPr id="7" name="Group 6">
            <a:extLst>
              <a:ext uri="{FF2B5EF4-FFF2-40B4-BE49-F238E27FC236}">
                <a16:creationId xmlns:a16="http://schemas.microsoft.com/office/drawing/2014/main" id="{6423A691-306F-4D02-8896-4EBF7370B7B5}"/>
              </a:ext>
            </a:extLst>
          </p:cNvPr>
          <p:cNvGrpSpPr/>
          <p:nvPr/>
        </p:nvGrpSpPr>
        <p:grpSpPr>
          <a:xfrm>
            <a:off x="2122227" y="1259674"/>
            <a:ext cx="3154320" cy="1936991"/>
            <a:chOff x="226833" y="4833703"/>
            <a:chExt cx="3154320" cy="1936991"/>
          </a:xfrm>
        </p:grpSpPr>
        <p:grpSp>
          <p:nvGrpSpPr>
            <p:cNvPr id="8" name="Group 7">
              <a:extLst>
                <a:ext uri="{FF2B5EF4-FFF2-40B4-BE49-F238E27FC236}">
                  <a16:creationId xmlns:a16="http://schemas.microsoft.com/office/drawing/2014/main" id="{A85FB7D0-005E-45C9-BCF7-0C7B2DEFCE3C}"/>
                </a:ext>
              </a:extLst>
            </p:cNvPr>
            <p:cNvGrpSpPr/>
            <p:nvPr/>
          </p:nvGrpSpPr>
          <p:grpSpPr>
            <a:xfrm>
              <a:off x="226833" y="4833703"/>
              <a:ext cx="3154320" cy="1735369"/>
              <a:chOff x="1622485" y="4221064"/>
              <a:chExt cx="3987078" cy="2205618"/>
            </a:xfrm>
          </p:grpSpPr>
          <p:pic>
            <p:nvPicPr>
              <p:cNvPr id="10" name="Picture 9">
                <a:extLst>
                  <a:ext uri="{FF2B5EF4-FFF2-40B4-BE49-F238E27FC236}">
                    <a16:creationId xmlns:a16="http://schemas.microsoft.com/office/drawing/2014/main" id="{7CBD7C2D-2DEE-4A9B-B7B9-49F3C9FC9C4D}"/>
                  </a:ext>
                </a:extLst>
              </p:cNvPr>
              <p:cNvPicPr>
                <a:picLocks noChangeAspect="1"/>
              </p:cNvPicPr>
              <p:nvPr/>
            </p:nvPicPr>
            <p:blipFill>
              <a:blip r:embed="rId4"/>
              <a:stretch>
                <a:fillRect/>
              </a:stretch>
            </p:blipFill>
            <p:spPr>
              <a:xfrm>
                <a:off x="1622485" y="4221064"/>
                <a:ext cx="3987078" cy="2205618"/>
              </a:xfrm>
              <a:prstGeom prst="rect">
                <a:avLst/>
              </a:prstGeom>
            </p:spPr>
          </p:pic>
          <p:sp>
            <p:nvSpPr>
              <p:cNvPr id="11" name="Rectangle 10">
                <a:extLst>
                  <a:ext uri="{FF2B5EF4-FFF2-40B4-BE49-F238E27FC236}">
                    <a16:creationId xmlns:a16="http://schemas.microsoft.com/office/drawing/2014/main" id="{99751585-C9A4-443C-8E03-FA6CDA8B6BD4}"/>
                  </a:ext>
                </a:extLst>
              </p:cNvPr>
              <p:cNvSpPr/>
              <p:nvPr/>
            </p:nvSpPr>
            <p:spPr bwMode="auto">
              <a:xfrm>
                <a:off x="3532896" y="4606339"/>
                <a:ext cx="166255" cy="706242"/>
              </a:xfrm>
              <a:prstGeom prst="rect">
                <a:avLst/>
              </a:prstGeom>
              <a:solidFill>
                <a:srgbClr val="FFFF00"/>
              </a:solidFill>
              <a:ln w="6350" cap="flat" cmpd="sng" algn="ctr">
                <a:solidFill>
                  <a:srgbClr val="FFFF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grpSp>
        <p:sp>
          <p:nvSpPr>
            <p:cNvPr id="9" name="TextBox 169">
              <a:extLst>
                <a:ext uri="{FF2B5EF4-FFF2-40B4-BE49-F238E27FC236}">
                  <a16:creationId xmlns:a16="http://schemas.microsoft.com/office/drawing/2014/main" id="{C5BBA3D5-1D6E-41D5-8748-D52A4E03FA2F}"/>
                </a:ext>
              </a:extLst>
            </p:cNvPr>
            <p:cNvSpPr txBox="1"/>
            <p:nvPr/>
          </p:nvSpPr>
          <p:spPr>
            <a:xfrm>
              <a:off x="226833" y="6528714"/>
              <a:ext cx="2589418" cy="241980"/>
            </a:xfrm>
            <a:prstGeom prst="rect">
              <a:avLst/>
            </a:prstGeom>
            <a:noFill/>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sz="1100" b="1" dirty="0">
                  <a:solidFill>
                    <a:srgbClr val="FFFFFF"/>
                  </a:solidFill>
                </a:rPr>
                <a:t>Panel to sort and filter modelling data</a:t>
              </a:r>
            </a:p>
          </p:txBody>
        </p:sp>
      </p:grpSp>
      <p:sp>
        <p:nvSpPr>
          <p:cNvPr id="12" name="TextBox 171">
            <a:extLst>
              <a:ext uri="{FF2B5EF4-FFF2-40B4-BE49-F238E27FC236}">
                <a16:creationId xmlns:a16="http://schemas.microsoft.com/office/drawing/2014/main" id="{DE316F82-5726-41CE-BD95-A29D580961FC}"/>
              </a:ext>
            </a:extLst>
          </p:cNvPr>
          <p:cNvSpPr txBox="1"/>
          <p:nvPr/>
        </p:nvSpPr>
        <p:spPr>
          <a:xfrm>
            <a:off x="5918556" y="3234338"/>
            <a:ext cx="3154320"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Various model types are available and can be easily compared</a:t>
            </a:r>
          </a:p>
        </p:txBody>
      </p:sp>
      <p:grpSp>
        <p:nvGrpSpPr>
          <p:cNvPr id="13" name="Group 12">
            <a:extLst>
              <a:ext uri="{FF2B5EF4-FFF2-40B4-BE49-F238E27FC236}">
                <a16:creationId xmlns:a16="http://schemas.microsoft.com/office/drawing/2014/main" id="{DDBBBF29-4883-4704-B3E7-E8456B784F9C}"/>
              </a:ext>
            </a:extLst>
          </p:cNvPr>
          <p:cNvGrpSpPr/>
          <p:nvPr/>
        </p:nvGrpSpPr>
        <p:grpSpPr>
          <a:xfrm>
            <a:off x="9462966" y="1446190"/>
            <a:ext cx="2120515" cy="2200754"/>
            <a:chOff x="3674237" y="2679897"/>
            <a:chExt cx="2120515" cy="2200754"/>
          </a:xfrm>
        </p:grpSpPr>
        <p:sp>
          <p:nvSpPr>
            <p:cNvPr id="14" name="TextBox 170">
              <a:extLst>
                <a:ext uri="{FF2B5EF4-FFF2-40B4-BE49-F238E27FC236}">
                  <a16:creationId xmlns:a16="http://schemas.microsoft.com/office/drawing/2014/main" id="{FAFA3174-E3A8-4E15-ABBE-1BAD3572A3A4}"/>
                </a:ext>
              </a:extLst>
            </p:cNvPr>
            <p:cNvSpPr txBox="1"/>
            <p:nvPr/>
          </p:nvSpPr>
          <p:spPr>
            <a:xfrm>
              <a:off x="3674237" y="4469394"/>
              <a:ext cx="2120515"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View model surfaces and risk factors</a:t>
              </a:r>
            </a:p>
          </p:txBody>
        </p:sp>
        <p:pic>
          <p:nvPicPr>
            <p:cNvPr id="15" name="Picture 14">
              <a:extLst>
                <a:ext uri="{FF2B5EF4-FFF2-40B4-BE49-F238E27FC236}">
                  <a16:creationId xmlns:a16="http://schemas.microsoft.com/office/drawing/2014/main" id="{023B72E6-2D40-4B6F-B201-F474A277C611}"/>
                </a:ext>
              </a:extLst>
            </p:cNvPr>
            <p:cNvPicPr>
              <a:picLocks noChangeAspect="1"/>
            </p:cNvPicPr>
            <p:nvPr/>
          </p:nvPicPr>
          <p:blipFill rotWithShape="1">
            <a:blip r:embed="rId5"/>
            <a:srcRect l="43515" t="11610" r="1399" b="3337"/>
            <a:stretch/>
          </p:blipFill>
          <p:spPr>
            <a:xfrm>
              <a:off x="3674237" y="2679897"/>
              <a:ext cx="2120515" cy="1796951"/>
            </a:xfrm>
            <a:prstGeom prst="rect">
              <a:avLst/>
            </a:prstGeom>
          </p:spPr>
        </p:pic>
      </p:grpSp>
      <p:grpSp>
        <p:nvGrpSpPr>
          <p:cNvPr id="16" name="Group 15">
            <a:extLst>
              <a:ext uri="{FF2B5EF4-FFF2-40B4-BE49-F238E27FC236}">
                <a16:creationId xmlns:a16="http://schemas.microsoft.com/office/drawing/2014/main" id="{6D3666F9-4DAA-49C3-92F0-0C3AD61B81A2}"/>
              </a:ext>
            </a:extLst>
          </p:cNvPr>
          <p:cNvGrpSpPr/>
          <p:nvPr/>
        </p:nvGrpSpPr>
        <p:grpSpPr>
          <a:xfrm>
            <a:off x="9739771" y="4085152"/>
            <a:ext cx="2120515" cy="2575310"/>
            <a:chOff x="6025027" y="2077812"/>
            <a:chExt cx="2120515" cy="2575310"/>
          </a:xfrm>
        </p:grpSpPr>
        <p:pic>
          <p:nvPicPr>
            <p:cNvPr id="17" name="Picture 16">
              <a:extLst>
                <a:ext uri="{FF2B5EF4-FFF2-40B4-BE49-F238E27FC236}">
                  <a16:creationId xmlns:a16="http://schemas.microsoft.com/office/drawing/2014/main" id="{6B1509D7-85B0-4A5D-9053-5A29724D4486}"/>
                </a:ext>
              </a:extLst>
            </p:cNvPr>
            <p:cNvPicPr>
              <a:picLocks noChangeAspect="1"/>
            </p:cNvPicPr>
            <p:nvPr/>
          </p:nvPicPr>
          <p:blipFill>
            <a:blip r:embed="rId6"/>
            <a:stretch>
              <a:fillRect/>
            </a:stretch>
          </p:blipFill>
          <p:spPr>
            <a:xfrm>
              <a:off x="6025027" y="2077812"/>
              <a:ext cx="1890488" cy="2172833"/>
            </a:xfrm>
            <a:prstGeom prst="rect">
              <a:avLst/>
            </a:prstGeom>
          </p:spPr>
        </p:pic>
        <p:sp>
          <p:nvSpPr>
            <p:cNvPr id="18" name="TextBox 178">
              <a:extLst>
                <a:ext uri="{FF2B5EF4-FFF2-40B4-BE49-F238E27FC236}">
                  <a16:creationId xmlns:a16="http://schemas.microsoft.com/office/drawing/2014/main" id="{FD736AF2-8D94-4098-8E9E-FEEC82C588BB}"/>
                </a:ext>
              </a:extLst>
            </p:cNvPr>
            <p:cNvSpPr txBox="1"/>
            <p:nvPr/>
          </p:nvSpPr>
          <p:spPr>
            <a:xfrm>
              <a:off x="6025027" y="4241865"/>
              <a:ext cx="2120515"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R-Machine Compiler for compiling models into Excel</a:t>
              </a:r>
            </a:p>
          </p:txBody>
        </p:sp>
      </p:grpSp>
      <p:pic>
        <p:nvPicPr>
          <p:cNvPr id="19" name="Picture 18">
            <a:extLst>
              <a:ext uri="{FF2B5EF4-FFF2-40B4-BE49-F238E27FC236}">
                <a16:creationId xmlns:a16="http://schemas.microsoft.com/office/drawing/2014/main" id="{07D816DD-F024-43F1-9D3E-9075A6FF8528}"/>
              </a:ext>
            </a:extLst>
          </p:cNvPr>
          <p:cNvPicPr>
            <a:picLocks noChangeAspect="1"/>
          </p:cNvPicPr>
          <p:nvPr/>
        </p:nvPicPr>
        <p:blipFill>
          <a:blip r:embed="rId7"/>
          <a:stretch>
            <a:fillRect/>
          </a:stretch>
        </p:blipFill>
        <p:spPr>
          <a:xfrm>
            <a:off x="2049701" y="3758515"/>
            <a:ext cx="3268542" cy="1833824"/>
          </a:xfrm>
          <a:prstGeom prst="rect">
            <a:avLst/>
          </a:prstGeom>
        </p:spPr>
      </p:pic>
      <p:pic>
        <p:nvPicPr>
          <p:cNvPr id="20" name="Picture 19">
            <a:extLst>
              <a:ext uri="{FF2B5EF4-FFF2-40B4-BE49-F238E27FC236}">
                <a16:creationId xmlns:a16="http://schemas.microsoft.com/office/drawing/2014/main" id="{E4C284EB-6086-43EB-A2FA-A7D1A83EC23C}"/>
              </a:ext>
            </a:extLst>
          </p:cNvPr>
          <p:cNvPicPr>
            <a:picLocks noChangeAspect="1"/>
          </p:cNvPicPr>
          <p:nvPr/>
        </p:nvPicPr>
        <p:blipFill rotWithShape="1">
          <a:blip r:embed="rId8"/>
          <a:srcRect l="9736" t="12048" r="9724" b="15563"/>
          <a:stretch/>
        </p:blipFill>
        <p:spPr>
          <a:xfrm>
            <a:off x="4312495" y="5740997"/>
            <a:ext cx="998947" cy="897862"/>
          </a:xfrm>
          <a:prstGeom prst="rect">
            <a:avLst/>
          </a:prstGeom>
        </p:spPr>
      </p:pic>
      <p:grpSp>
        <p:nvGrpSpPr>
          <p:cNvPr id="21" name="Group 20">
            <a:extLst>
              <a:ext uri="{FF2B5EF4-FFF2-40B4-BE49-F238E27FC236}">
                <a16:creationId xmlns:a16="http://schemas.microsoft.com/office/drawing/2014/main" id="{90397BAD-013C-4CFE-A12C-EB6F54876761}"/>
              </a:ext>
            </a:extLst>
          </p:cNvPr>
          <p:cNvGrpSpPr/>
          <p:nvPr/>
        </p:nvGrpSpPr>
        <p:grpSpPr>
          <a:xfrm>
            <a:off x="6258443" y="4785808"/>
            <a:ext cx="1917399" cy="658148"/>
            <a:chOff x="4377177" y="4747299"/>
            <a:chExt cx="1917399" cy="658148"/>
          </a:xfrm>
        </p:grpSpPr>
        <p:pic>
          <p:nvPicPr>
            <p:cNvPr id="22" name="Picture 21">
              <a:extLst>
                <a:ext uri="{FF2B5EF4-FFF2-40B4-BE49-F238E27FC236}">
                  <a16:creationId xmlns:a16="http://schemas.microsoft.com/office/drawing/2014/main" id="{7674982D-64CD-4287-A55A-CEE68A9C9751}"/>
                </a:ext>
              </a:extLst>
            </p:cNvPr>
            <p:cNvPicPr>
              <a:picLocks noChangeAspect="1"/>
            </p:cNvPicPr>
            <p:nvPr/>
          </p:nvPicPr>
          <p:blipFill rotWithShape="1">
            <a:blip r:embed="rId9"/>
            <a:srcRect l="1368" t="31138" r="-21117"/>
            <a:stretch/>
          </p:blipFill>
          <p:spPr>
            <a:xfrm>
              <a:off x="4709125" y="4747299"/>
              <a:ext cx="1585451" cy="439457"/>
            </a:xfrm>
            <a:prstGeom prst="rect">
              <a:avLst/>
            </a:prstGeom>
            <a:solidFill>
              <a:srgbClr val="FFFFFF"/>
            </a:solidFill>
            <a:ln w="38100">
              <a:solidFill>
                <a:srgbClr val="00B050"/>
              </a:solidFill>
            </a:ln>
          </p:spPr>
        </p:pic>
        <p:sp>
          <p:nvSpPr>
            <p:cNvPr id="23" name="TextBox 21">
              <a:extLst>
                <a:ext uri="{FF2B5EF4-FFF2-40B4-BE49-F238E27FC236}">
                  <a16:creationId xmlns:a16="http://schemas.microsoft.com/office/drawing/2014/main" id="{1479167B-049A-4B2C-838A-A6AAD9715AF7}"/>
                </a:ext>
              </a:extLst>
            </p:cNvPr>
            <p:cNvSpPr txBox="1"/>
            <p:nvPr/>
          </p:nvSpPr>
          <p:spPr>
            <a:xfrm>
              <a:off x="4377177" y="5178856"/>
              <a:ext cx="1585939" cy="226591"/>
            </a:xfrm>
            <a:prstGeom prst="rect">
              <a:avLst/>
            </a:prstGeom>
            <a:solidFill>
              <a:schemeClr val="bg1"/>
            </a:solidFill>
            <a:ln w="38100">
              <a:solidFill>
                <a:srgbClr val="00B050"/>
              </a:solidFill>
            </a:ln>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sz="1000" b="1" dirty="0"/>
                <a:t>Compiled models and </a:t>
              </a:r>
              <a:r>
                <a:rPr lang="en-GB" sz="1000" b="1" dirty="0" err="1"/>
                <a:t>dll</a:t>
              </a:r>
              <a:endParaRPr lang="en-GB" sz="1000" b="1" dirty="0"/>
            </a:p>
          </p:txBody>
        </p:sp>
      </p:grpSp>
      <p:sp>
        <p:nvSpPr>
          <p:cNvPr id="24" name="TextBox 1">
            <a:extLst>
              <a:ext uri="{FF2B5EF4-FFF2-40B4-BE49-F238E27FC236}">
                <a16:creationId xmlns:a16="http://schemas.microsoft.com/office/drawing/2014/main" id="{6366F58C-86A8-44F5-87AB-C805D7917891}"/>
              </a:ext>
            </a:extLst>
          </p:cNvPr>
          <p:cNvSpPr txBox="1"/>
          <p:nvPr/>
        </p:nvSpPr>
        <p:spPr>
          <a:xfrm>
            <a:off x="2057130" y="5945429"/>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Emissions </a:t>
            </a:r>
          </a:p>
          <a:p>
            <a:r>
              <a:rPr lang="en-GB" dirty="0"/>
              <a:t>Prediction</a:t>
            </a:r>
          </a:p>
        </p:txBody>
      </p:sp>
      <p:sp>
        <p:nvSpPr>
          <p:cNvPr id="25" name="TextBox 23">
            <a:extLst>
              <a:ext uri="{FF2B5EF4-FFF2-40B4-BE49-F238E27FC236}">
                <a16:creationId xmlns:a16="http://schemas.microsoft.com/office/drawing/2014/main" id="{589304CB-C6B4-48D8-BE49-13C6FED3664D}"/>
              </a:ext>
            </a:extLst>
          </p:cNvPr>
          <p:cNvSpPr txBox="1"/>
          <p:nvPr/>
        </p:nvSpPr>
        <p:spPr>
          <a:xfrm>
            <a:off x="4099232" y="4059963"/>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Emissions </a:t>
            </a:r>
          </a:p>
          <a:p>
            <a:r>
              <a:rPr lang="en-GB" dirty="0"/>
              <a:t>Prediction</a:t>
            </a:r>
          </a:p>
        </p:txBody>
      </p:sp>
      <p:sp>
        <p:nvSpPr>
          <p:cNvPr id="26" name="TextBox 24">
            <a:extLst>
              <a:ext uri="{FF2B5EF4-FFF2-40B4-BE49-F238E27FC236}">
                <a16:creationId xmlns:a16="http://schemas.microsoft.com/office/drawing/2014/main" id="{121912D6-2605-4DAE-9BDC-454A61EC6B6A}"/>
              </a:ext>
            </a:extLst>
          </p:cNvPr>
          <p:cNvSpPr txBox="1"/>
          <p:nvPr/>
        </p:nvSpPr>
        <p:spPr>
          <a:xfrm>
            <a:off x="2331609" y="4059963"/>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Inputs to the Model</a:t>
            </a:r>
          </a:p>
        </p:txBody>
      </p:sp>
      <p:sp>
        <p:nvSpPr>
          <p:cNvPr id="27" name="Arrow: Right 26">
            <a:extLst>
              <a:ext uri="{FF2B5EF4-FFF2-40B4-BE49-F238E27FC236}">
                <a16:creationId xmlns:a16="http://schemas.microsoft.com/office/drawing/2014/main" id="{787430D7-7D34-4E5A-A10D-ED8DAFAEDAAE}"/>
              </a:ext>
            </a:extLst>
          </p:cNvPr>
          <p:cNvSpPr/>
          <p:nvPr/>
        </p:nvSpPr>
        <p:spPr bwMode="auto">
          <a:xfrm>
            <a:off x="9152414" y="2191388"/>
            <a:ext cx="310551" cy="353229"/>
          </a:xfrm>
          <a:prstGeom prst="rightArrow">
            <a:avLst>
              <a:gd name="adj1" fmla="val 50000"/>
              <a:gd name="adj2" fmla="val 50000"/>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8" name="Arrow: Right 27">
            <a:extLst>
              <a:ext uri="{FF2B5EF4-FFF2-40B4-BE49-F238E27FC236}">
                <a16:creationId xmlns:a16="http://schemas.microsoft.com/office/drawing/2014/main" id="{7140D08D-C583-41BC-9B67-DAA0C8B008AE}"/>
              </a:ext>
            </a:extLst>
          </p:cNvPr>
          <p:cNvSpPr/>
          <p:nvPr/>
        </p:nvSpPr>
        <p:spPr bwMode="auto">
          <a:xfrm rot="5400000">
            <a:off x="10554074" y="3609893"/>
            <a:ext cx="497963"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9" name="Arrow: Right 28">
            <a:extLst>
              <a:ext uri="{FF2B5EF4-FFF2-40B4-BE49-F238E27FC236}">
                <a16:creationId xmlns:a16="http://schemas.microsoft.com/office/drawing/2014/main" id="{3B8DD01B-AA61-42F2-BB4B-3EC76BEEFFC4}"/>
              </a:ext>
            </a:extLst>
          </p:cNvPr>
          <p:cNvSpPr/>
          <p:nvPr/>
        </p:nvSpPr>
        <p:spPr bwMode="auto">
          <a:xfrm flipH="1">
            <a:off x="8219717" y="4813654"/>
            <a:ext cx="1520053"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0" name="Arrow: Right 29">
            <a:extLst>
              <a:ext uri="{FF2B5EF4-FFF2-40B4-BE49-F238E27FC236}">
                <a16:creationId xmlns:a16="http://schemas.microsoft.com/office/drawing/2014/main" id="{A198D735-9C27-4C0B-A425-1374C10E2A4B}"/>
              </a:ext>
            </a:extLst>
          </p:cNvPr>
          <p:cNvSpPr/>
          <p:nvPr/>
        </p:nvSpPr>
        <p:spPr bwMode="auto">
          <a:xfrm flipH="1">
            <a:off x="5318242" y="4828921"/>
            <a:ext cx="1186707"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1" name="Arrow: Bent 30">
            <a:extLst>
              <a:ext uri="{FF2B5EF4-FFF2-40B4-BE49-F238E27FC236}">
                <a16:creationId xmlns:a16="http://schemas.microsoft.com/office/drawing/2014/main" id="{9A8691B0-2E21-466E-BFBF-674B91BAED4F}"/>
              </a:ext>
            </a:extLst>
          </p:cNvPr>
          <p:cNvSpPr/>
          <p:nvPr/>
        </p:nvSpPr>
        <p:spPr bwMode="auto">
          <a:xfrm flipH="1" flipV="1">
            <a:off x="5318243" y="5030584"/>
            <a:ext cx="680432" cy="1334035"/>
          </a:xfrm>
          <a:prstGeom prst="ben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2" name="Arrow: Right 31">
            <a:extLst>
              <a:ext uri="{FF2B5EF4-FFF2-40B4-BE49-F238E27FC236}">
                <a16:creationId xmlns:a16="http://schemas.microsoft.com/office/drawing/2014/main" id="{49B2EEE4-2C6D-450C-AAA8-A975DA64CBFD}"/>
              </a:ext>
            </a:extLst>
          </p:cNvPr>
          <p:cNvSpPr/>
          <p:nvPr/>
        </p:nvSpPr>
        <p:spPr bwMode="auto">
          <a:xfrm flipH="1">
            <a:off x="3306748" y="6011390"/>
            <a:ext cx="998946"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3" name="TextBox 32">
            <a:extLst>
              <a:ext uri="{FF2B5EF4-FFF2-40B4-BE49-F238E27FC236}">
                <a16:creationId xmlns:a16="http://schemas.microsoft.com/office/drawing/2014/main" id="{A0FFABA4-62FF-44C6-99C6-A566394096B3}"/>
              </a:ext>
            </a:extLst>
          </p:cNvPr>
          <p:cNvSpPr txBox="1"/>
          <p:nvPr/>
        </p:nvSpPr>
        <p:spPr>
          <a:xfrm>
            <a:off x="5698928" y="1229723"/>
            <a:ext cx="893377" cy="288147"/>
          </a:xfrm>
          <a:prstGeom prst="rect">
            <a:avLst/>
          </a:prstGeom>
          <a:noFill/>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b="1" dirty="0">
                <a:solidFill>
                  <a:srgbClr val="FFFFFF"/>
                </a:solidFill>
              </a:rPr>
              <a:t>ML Model</a:t>
            </a:r>
          </a:p>
        </p:txBody>
      </p:sp>
      <p:sp>
        <p:nvSpPr>
          <p:cNvPr id="34" name="TextBox 33">
            <a:extLst>
              <a:ext uri="{FF2B5EF4-FFF2-40B4-BE49-F238E27FC236}">
                <a16:creationId xmlns:a16="http://schemas.microsoft.com/office/drawing/2014/main" id="{3978350C-B045-4ED4-A546-B632B3D56731}"/>
              </a:ext>
            </a:extLst>
          </p:cNvPr>
          <p:cNvSpPr txBox="1"/>
          <p:nvPr/>
        </p:nvSpPr>
        <p:spPr>
          <a:xfrm>
            <a:off x="350156" y="4115769"/>
            <a:ext cx="1570191" cy="931734"/>
          </a:xfrm>
          <a:prstGeom prst="roundRect">
            <a:avLst/>
          </a:prstGeom>
          <a:solidFill>
            <a:schemeClr val="accent2"/>
          </a:solidFill>
          <a:ln w="28575">
            <a:noFill/>
          </a:ln>
        </p:spPr>
        <p:txBody>
          <a:bodyPr wrap="square" lIns="36000" tIns="36000" rIns="36000" bIns="36000" rtlCol="0">
            <a:spAutoFit/>
          </a:bodyPr>
          <a:lstStyle/>
          <a:p>
            <a:pPr defTabSz="762000"/>
            <a:r>
              <a:rPr lang="en-GB" sz="1000" b="1" dirty="0">
                <a:solidFill>
                  <a:schemeClr val="bg1"/>
                </a:solidFill>
              </a:rPr>
              <a:t>Engineers can predict </a:t>
            </a:r>
          </a:p>
          <a:p>
            <a:pPr defTabSz="762000"/>
            <a:r>
              <a:rPr lang="en-GB" sz="1000" b="1" dirty="0">
                <a:solidFill>
                  <a:schemeClr val="bg1"/>
                </a:solidFill>
              </a:rPr>
              <a:t>new engine emissions in </a:t>
            </a:r>
          </a:p>
          <a:p>
            <a:pPr defTabSz="762000"/>
            <a:r>
              <a:rPr lang="en-GB" sz="1000" b="1" dirty="0">
                <a:solidFill>
                  <a:schemeClr val="bg1"/>
                </a:solidFill>
              </a:rPr>
              <a:t>Excel using embedded </a:t>
            </a:r>
          </a:p>
          <a:p>
            <a:pPr defTabSz="762000"/>
            <a:r>
              <a:rPr lang="en-GB" sz="1000" b="1" dirty="0">
                <a:solidFill>
                  <a:schemeClr val="bg1"/>
                </a:solidFill>
              </a:rPr>
              <a:t>ML model</a:t>
            </a:r>
          </a:p>
        </p:txBody>
      </p:sp>
      <p:sp>
        <p:nvSpPr>
          <p:cNvPr id="35" name="Arrow: Right 34">
            <a:extLst>
              <a:ext uri="{FF2B5EF4-FFF2-40B4-BE49-F238E27FC236}">
                <a16:creationId xmlns:a16="http://schemas.microsoft.com/office/drawing/2014/main" id="{490544C5-E031-451C-B3F6-2937C930AEC4}"/>
              </a:ext>
            </a:extLst>
          </p:cNvPr>
          <p:cNvSpPr/>
          <p:nvPr/>
        </p:nvSpPr>
        <p:spPr bwMode="auto">
          <a:xfrm>
            <a:off x="1035303" y="2001060"/>
            <a:ext cx="1121405"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6" name="TextBox 35">
            <a:extLst>
              <a:ext uri="{FF2B5EF4-FFF2-40B4-BE49-F238E27FC236}">
                <a16:creationId xmlns:a16="http://schemas.microsoft.com/office/drawing/2014/main" id="{9FE05B02-7C92-48D7-9AC0-BE33BFE553B8}"/>
              </a:ext>
            </a:extLst>
          </p:cNvPr>
          <p:cNvSpPr txBox="1"/>
          <p:nvPr/>
        </p:nvSpPr>
        <p:spPr>
          <a:xfrm>
            <a:off x="459388" y="1724149"/>
            <a:ext cx="1009158" cy="934478"/>
          </a:xfrm>
          <a:prstGeom prst="rect">
            <a:avLst/>
          </a:prstGeom>
          <a:solidFill>
            <a:srgbClr val="FFFFFF"/>
          </a:solidFill>
          <a:ln w="38100">
            <a:solidFill>
              <a:srgbClr val="00B050"/>
            </a:solidFill>
          </a:ln>
        </p:spPr>
        <p:txBody>
          <a:bodyPr wrap="square" lIns="36000" tIns="36000" rIns="36000" bIns="36000" rtlCol="0">
            <a:spAutoFit/>
          </a:bodyPr>
          <a:lstStyle/>
          <a:p>
            <a:r>
              <a:rPr lang="en-GB" sz="1400" dirty="0"/>
              <a:t>Lots of engine data from database</a:t>
            </a:r>
          </a:p>
        </p:txBody>
      </p:sp>
      <p:sp>
        <p:nvSpPr>
          <p:cNvPr id="37" name="Rectangle 36">
            <a:extLst>
              <a:ext uri="{FF2B5EF4-FFF2-40B4-BE49-F238E27FC236}">
                <a16:creationId xmlns:a16="http://schemas.microsoft.com/office/drawing/2014/main" id="{7D68906C-A2C9-4574-9B7E-6F5F019CCB4D}"/>
              </a:ext>
            </a:extLst>
          </p:cNvPr>
          <p:cNvSpPr/>
          <p:nvPr/>
        </p:nvSpPr>
        <p:spPr bwMode="auto">
          <a:xfrm>
            <a:off x="5665261" y="1227468"/>
            <a:ext cx="6075934" cy="2418127"/>
          </a:xfrm>
          <a:prstGeom prst="rect">
            <a:avLst/>
          </a:prstGeom>
          <a:noFill/>
          <a:ln w="38100" cap="flat" cmpd="sng" algn="ctr">
            <a:solidFill>
              <a:srgbClr val="FF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cxnSp>
        <p:nvCxnSpPr>
          <p:cNvPr id="38" name="Straight Arrow Connector 37">
            <a:extLst>
              <a:ext uri="{FF2B5EF4-FFF2-40B4-BE49-F238E27FC236}">
                <a16:creationId xmlns:a16="http://schemas.microsoft.com/office/drawing/2014/main" id="{C531CD48-710E-4A82-8858-4D50799A7860}"/>
              </a:ext>
            </a:extLst>
          </p:cNvPr>
          <p:cNvCxnSpPr>
            <a:cxnSpLocks/>
          </p:cNvCxnSpPr>
          <p:nvPr/>
        </p:nvCxnSpPr>
        <p:spPr bwMode="auto">
          <a:xfrm>
            <a:off x="1821180" y="4463699"/>
            <a:ext cx="301047" cy="349955"/>
          </a:xfrm>
          <a:prstGeom prst="straightConnector1">
            <a:avLst/>
          </a:prstGeom>
          <a:solidFill>
            <a:srgbClr val="FFFFFF"/>
          </a:solidFill>
          <a:ln w="28575" cap="flat" cmpd="sng" algn="ctr">
            <a:solidFill>
              <a:schemeClr val="accent2"/>
            </a:solidFill>
            <a:prstDash val="solid"/>
            <a:round/>
            <a:headEnd type="none" w="med" len="med"/>
            <a:tailEnd type="oval"/>
          </a:ln>
          <a:effectLst/>
        </p:spPr>
      </p:cxnSp>
      <p:cxnSp>
        <p:nvCxnSpPr>
          <p:cNvPr id="39" name="Straight Arrow Connector 38">
            <a:extLst>
              <a:ext uri="{FF2B5EF4-FFF2-40B4-BE49-F238E27FC236}">
                <a16:creationId xmlns:a16="http://schemas.microsoft.com/office/drawing/2014/main" id="{E6E15F76-6215-42FA-9803-43ABED1CBE70}"/>
              </a:ext>
            </a:extLst>
          </p:cNvPr>
          <p:cNvCxnSpPr>
            <a:cxnSpLocks/>
          </p:cNvCxnSpPr>
          <p:nvPr/>
        </p:nvCxnSpPr>
        <p:spPr bwMode="auto">
          <a:xfrm flipH="1">
            <a:off x="6343650" y="1724149"/>
            <a:ext cx="1381125" cy="692852"/>
          </a:xfrm>
          <a:prstGeom prst="straightConnector1">
            <a:avLst/>
          </a:prstGeom>
          <a:solidFill>
            <a:srgbClr val="FFFFFF"/>
          </a:solidFill>
          <a:ln w="28575" cap="flat" cmpd="sng" algn="ctr">
            <a:solidFill>
              <a:schemeClr val="accent2"/>
            </a:solidFill>
            <a:prstDash val="solid"/>
            <a:round/>
            <a:headEnd type="none" w="med" len="med"/>
            <a:tailEnd type="oval"/>
          </a:ln>
          <a:effectLst/>
        </p:spPr>
      </p:cxnSp>
      <p:sp>
        <p:nvSpPr>
          <p:cNvPr id="40" name="TextBox 39">
            <a:extLst>
              <a:ext uri="{FF2B5EF4-FFF2-40B4-BE49-F238E27FC236}">
                <a16:creationId xmlns:a16="http://schemas.microsoft.com/office/drawing/2014/main" id="{8BF3B2DF-C74D-4D9D-A327-015843FBFFD3}"/>
              </a:ext>
            </a:extLst>
          </p:cNvPr>
          <p:cNvSpPr txBox="1"/>
          <p:nvPr/>
        </p:nvSpPr>
        <p:spPr>
          <a:xfrm>
            <a:off x="7413759" y="1318544"/>
            <a:ext cx="1825182" cy="931734"/>
          </a:xfrm>
          <a:prstGeom prst="roundRect">
            <a:avLst/>
          </a:prstGeom>
          <a:solidFill>
            <a:schemeClr val="accent2"/>
          </a:solidFill>
          <a:ln w="28575">
            <a:noFill/>
          </a:ln>
        </p:spPr>
        <p:txBody>
          <a:bodyPr wrap="square" lIns="36000" tIns="36000" rIns="36000" bIns="36000" rtlCol="0">
            <a:spAutoFit/>
          </a:bodyPr>
          <a:lstStyle/>
          <a:p>
            <a:pPr defTabSz="762000"/>
            <a:r>
              <a:rPr lang="en-GB" sz="1000" b="1" dirty="0">
                <a:solidFill>
                  <a:schemeClr val="bg1"/>
                </a:solidFill>
              </a:rPr>
              <a:t>Model Types:</a:t>
            </a:r>
          </a:p>
          <a:p>
            <a:pPr marL="171450" indent="-171450" defTabSz="762000">
              <a:buFont typeface="Wingdings" panose="05000000000000000000" pitchFamily="2" charset="2"/>
              <a:buChar char="ü"/>
            </a:pPr>
            <a:r>
              <a:rPr lang="en-GB" sz="1000" b="1" dirty="0">
                <a:solidFill>
                  <a:schemeClr val="bg1"/>
                </a:solidFill>
              </a:rPr>
              <a:t>Gaussian Process Models</a:t>
            </a:r>
          </a:p>
          <a:p>
            <a:pPr marL="171450" indent="-171450" defTabSz="762000">
              <a:buFont typeface="Wingdings" panose="05000000000000000000" pitchFamily="2" charset="2"/>
              <a:buChar char="ü"/>
            </a:pPr>
            <a:r>
              <a:rPr lang="en-GB" sz="1000" b="1" dirty="0">
                <a:solidFill>
                  <a:schemeClr val="bg1"/>
                </a:solidFill>
              </a:rPr>
              <a:t>Support Vector Machine</a:t>
            </a:r>
          </a:p>
          <a:p>
            <a:pPr marL="171450" indent="-171450" defTabSz="762000">
              <a:buFont typeface="Wingdings" panose="05000000000000000000" pitchFamily="2" charset="2"/>
              <a:buChar char="ü"/>
            </a:pPr>
            <a:r>
              <a:rPr lang="en-GB" sz="1000" b="1" dirty="0">
                <a:solidFill>
                  <a:schemeClr val="bg1"/>
                </a:solidFill>
              </a:rPr>
              <a:t>Tree models</a:t>
            </a:r>
          </a:p>
        </p:txBody>
      </p:sp>
      <p:sp>
        <p:nvSpPr>
          <p:cNvPr id="41" name="Rectangle 40">
            <a:extLst>
              <a:ext uri="{FF2B5EF4-FFF2-40B4-BE49-F238E27FC236}">
                <a16:creationId xmlns:a16="http://schemas.microsoft.com/office/drawing/2014/main" id="{72B7E23C-F479-4BB2-91C2-114244D6FDA6}"/>
              </a:ext>
            </a:extLst>
          </p:cNvPr>
          <p:cNvSpPr/>
          <p:nvPr/>
        </p:nvSpPr>
        <p:spPr>
          <a:xfrm>
            <a:off x="273509" y="295075"/>
            <a:ext cx="11459103" cy="369332"/>
          </a:xfrm>
          <a:prstGeom prst="rect">
            <a:avLst/>
          </a:prstGeom>
        </p:spPr>
        <p:txBody>
          <a:bodyPr wrap="square">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1800" dirty="0">
                <a:solidFill>
                  <a:srgbClr val="FFFFFF"/>
                </a:solidFill>
              </a:rPr>
              <a:t>Models can be used in an Excel file or Ricardo Wave-RT</a:t>
            </a:r>
            <a:endParaRPr kumimoji="0" lang="en-GB" sz="1800" b="0" i="0" u="none" strike="noStrike" kern="1200" cap="none" spc="0" normalizeH="0" baseline="0" noProof="0" dirty="0">
              <a:ln>
                <a:noFill/>
              </a:ln>
              <a:solidFill>
                <a:srgbClr val="FFFFFF"/>
              </a:solidFill>
              <a:effectLst/>
              <a:uLnTx/>
              <a:uFillTx/>
              <a:latin typeface="Arial" charset="0"/>
              <a:ea typeface="+mn-ea"/>
              <a:cs typeface="+mn-cs"/>
            </a:endParaRPr>
          </a:p>
        </p:txBody>
      </p:sp>
    </p:spTree>
    <p:custDataLst>
      <p:tags r:id="rId1"/>
    </p:custDataLst>
    <p:extLst>
      <p:ext uri="{BB962C8B-B14F-4D97-AF65-F5344CB8AC3E}">
        <p14:creationId xmlns:p14="http://schemas.microsoft.com/office/powerpoint/2010/main" val="1226372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45D16E-BF37-4C46-9247-A9BE064B9344}"/>
              </a:ext>
            </a:extLst>
          </p:cNvPr>
          <p:cNvPicPr>
            <a:picLocks noChangeAspect="1"/>
          </p:cNvPicPr>
          <p:nvPr/>
        </p:nvPicPr>
        <p:blipFill>
          <a:blip r:embed="rId4"/>
          <a:stretch>
            <a:fillRect/>
          </a:stretch>
        </p:blipFill>
        <p:spPr>
          <a:xfrm>
            <a:off x="6885601" y="222158"/>
            <a:ext cx="4857611" cy="2889511"/>
          </a:xfrm>
          <a:prstGeom prst="rect">
            <a:avLst/>
          </a:prstGeom>
        </p:spPr>
      </p:pic>
      <p:pic>
        <p:nvPicPr>
          <p:cNvPr id="10" name="Picture 9">
            <a:extLst>
              <a:ext uri="{FF2B5EF4-FFF2-40B4-BE49-F238E27FC236}">
                <a16:creationId xmlns:a16="http://schemas.microsoft.com/office/drawing/2014/main" id="{C0BD9BC0-6AEB-4378-9811-51F199155B71}"/>
              </a:ext>
            </a:extLst>
          </p:cNvPr>
          <p:cNvPicPr>
            <a:picLocks noChangeAspect="1"/>
          </p:cNvPicPr>
          <p:nvPr/>
        </p:nvPicPr>
        <p:blipFill>
          <a:blip r:embed="rId5"/>
          <a:stretch>
            <a:fillRect/>
          </a:stretch>
        </p:blipFill>
        <p:spPr>
          <a:xfrm>
            <a:off x="227115" y="3446057"/>
            <a:ext cx="8771907" cy="3189785"/>
          </a:xfrm>
          <a:prstGeom prst="rect">
            <a:avLst/>
          </a:prstGeom>
        </p:spPr>
      </p:pic>
      <p:sp>
        <p:nvSpPr>
          <p:cNvPr id="11" name="TextBox 10">
            <a:extLst>
              <a:ext uri="{FF2B5EF4-FFF2-40B4-BE49-F238E27FC236}">
                <a16:creationId xmlns:a16="http://schemas.microsoft.com/office/drawing/2014/main" id="{02AB739A-6D46-4203-8415-3570B0DF77DB}"/>
              </a:ext>
            </a:extLst>
          </p:cNvPr>
          <p:cNvSpPr txBox="1"/>
          <p:nvPr/>
        </p:nvSpPr>
        <p:spPr>
          <a:xfrm>
            <a:off x="227116" y="222158"/>
            <a:ext cx="5684158" cy="311969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A tool for reverse engineering images into numerical data</a:t>
            </a:r>
          </a:p>
          <a:p>
            <a:pPr marL="180000" indent="-180000" algn="l">
              <a:buFont typeface="Arial" panose="020B0604020202020204" pitchFamily="34" charset="0"/>
              <a:buChar char="•"/>
            </a:pPr>
            <a:r>
              <a:rPr lang="en-GB" dirty="0">
                <a:solidFill>
                  <a:schemeClr val="bg1"/>
                </a:solidFill>
              </a:rPr>
              <a:t>Used for converting images of geographical maps or contour plots back into data which engineers can use for processing</a:t>
            </a:r>
          </a:p>
          <a:p>
            <a:pPr marL="180000" indent="-180000" algn="l">
              <a:buFont typeface="Arial" panose="020B0604020202020204" pitchFamily="34" charset="0"/>
              <a:buChar char="•"/>
            </a:pPr>
            <a:r>
              <a:rPr lang="en-GB" dirty="0">
                <a:solidFill>
                  <a:schemeClr val="bg1"/>
                </a:solidFill>
              </a:rPr>
              <a:t>Using ML techniques to do the segmentation</a:t>
            </a:r>
          </a:p>
          <a:p>
            <a:pPr marL="180000" indent="-180000" algn="l">
              <a:buFont typeface="Arial" panose="020B0604020202020204" pitchFamily="34" charset="0"/>
              <a:buChar char="•"/>
            </a:pPr>
            <a:r>
              <a:rPr lang="en-GB" dirty="0">
                <a:solidFill>
                  <a:schemeClr val="bg1"/>
                </a:solidFill>
              </a:rPr>
              <a:t>The tool can help to reduce hours or days of conversion work in just a few minutes</a:t>
            </a:r>
          </a:p>
          <a:p>
            <a:pPr marL="180000" indent="-180000" algn="l">
              <a:buFont typeface="Arial" panose="020B0604020202020204" pitchFamily="34" charset="0"/>
              <a:buChar char="•"/>
            </a:pPr>
            <a:r>
              <a:rPr lang="en-GB" dirty="0">
                <a:solidFill>
                  <a:schemeClr val="bg1"/>
                </a:solidFill>
              </a:rPr>
              <a:t>It helped to improve work efficiency and prevent delays in the manual process which can be a painstaking process</a:t>
            </a:r>
          </a:p>
        </p:txBody>
      </p:sp>
    </p:spTree>
    <p:custDataLst>
      <p:tags r:id="rId1"/>
    </p:custDataLst>
    <p:extLst>
      <p:ext uri="{BB962C8B-B14F-4D97-AF65-F5344CB8AC3E}">
        <p14:creationId xmlns:p14="http://schemas.microsoft.com/office/powerpoint/2010/main" val="1683666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0365D1-B15C-4F81-BAD8-DEA88617F64A}"/>
              </a:ext>
            </a:extLst>
          </p:cNvPr>
          <p:cNvPicPr>
            <a:picLocks noChangeAspect="1"/>
          </p:cNvPicPr>
          <p:nvPr/>
        </p:nvPicPr>
        <p:blipFill rotWithShape="1">
          <a:blip r:embed="rId4"/>
          <a:srcRect b="616"/>
          <a:stretch/>
        </p:blipFill>
        <p:spPr>
          <a:xfrm>
            <a:off x="306899" y="1058543"/>
            <a:ext cx="3794050" cy="5687850"/>
          </a:xfrm>
          <a:prstGeom prst="rect">
            <a:avLst/>
          </a:prstGeom>
        </p:spPr>
      </p:pic>
      <p:pic>
        <p:nvPicPr>
          <p:cNvPr id="3" name="Picture 5" descr="image001">
            <a:extLst>
              <a:ext uri="{FF2B5EF4-FFF2-40B4-BE49-F238E27FC236}">
                <a16:creationId xmlns:a16="http://schemas.microsoft.com/office/drawing/2014/main" id="{B0EF9B8A-A3EE-458C-812B-FCDCBDEE77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46" t="2404" r="1797" b="778"/>
          <a:stretch/>
        </p:blipFill>
        <p:spPr bwMode="auto">
          <a:xfrm>
            <a:off x="4427367" y="1058542"/>
            <a:ext cx="7446870" cy="571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6EC6123-5797-4210-9447-32607EF4520B}"/>
              </a:ext>
            </a:extLst>
          </p:cNvPr>
          <p:cNvSpPr txBox="1"/>
          <p:nvPr/>
        </p:nvSpPr>
        <p:spPr>
          <a:xfrm>
            <a:off x="233374" y="81114"/>
            <a:ext cx="11725252" cy="707886"/>
          </a:xfrm>
          <a:prstGeom prst="rect">
            <a:avLst/>
          </a:prstGeom>
          <a:noFill/>
        </p:spPr>
        <p:txBody>
          <a:bodyPr wrap="square">
            <a:spAutoFit/>
          </a:bodyPr>
          <a:lstStyle/>
          <a:p>
            <a:pPr marL="342900" indent="-342900">
              <a:buFont typeface="Arial" panose="020B0604020202020204" pitchFamily="34" charset="0"/>
              <a:buChar char="•"/>
            </a:pPr>
            <a:r>
              <a:rPr lang="en-GB" sz="2000" dirty="0">
                <a:solidFill>
                  <a:schemeClr val="bg1"/>
                </a:solidFill>
              </a:rPr>
              <a:t>An MDF tool was developed to read vehicle measurement files in MDF format, write data to MDF, append excel data to existing MDF files and align emissions data to measurements file.</a:t>
            </a:r>
          </a:p>
        </p:txBody>
      </p:sp>
    </p:spTree>
    <p:custDataLst>
      <p:tags r:id="rId1"/>
    </p:custDataLst>
    <p:extLst>
      <p:ext uri="{BB962C8B-B14F-4D97-AF65-F5344CB8AC3E}">
        <p14:creationId xmlns:p14="http://schemas.microsoft.com/office/powerpoint/2010/main" val="2928142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2F21B5-DA2D-4814-AF9E-2BFE3E434B85}"/>
              </a:ext>
            </a:extLst>
          </p:cNvPr>
          <p:cNvSpPr txBox="1"/>
          <p:nvPr/>
        </p:nvSpPr>
        <p:spPr>
          <a:xfrm>
            <a:off x="214048" y="184257"/>
            <a:ext cx="5004602" cy="2011695"/>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Developed the algorithm to append data to a DAT file and is regularly being used by calibration engineers</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It managed to reduce customer complains of having two unaligned recording files</a:t>
            </a:r>
          </a:p>
          <a:p>
            <a:pPr marL="180000" indent="-180000" algn="l">
              <a:buFont typeface="Arial" panose="020B0604020202020204" pitchFamily="34" charset="0"/>
              <a:buChar char="•"/>
            </a:pPr>
            <a:endParaRPr lang="en-GB" dirty="0">
              <a:solidFill>
                <a:schemeClr val="bg1"/>
              </a:solidFill>
            </a:endParaRPr>
          </a:p>
        </p:txBody>
      </p:sp>
      <p:graphicFrame>
        <p:nvGraphicFramePr>
          <p:cNvPr id="3" name="Table 2">
            <a:extLst>
              <a:ext uri="{FF2B5EF4-FFF2-40B4-BE49-F238E27FC236}">
                <a16:creationId xmlns:a16="http://schemas.microsoft.com/office/drawing/2014/main" id="{E2F16734-96D2-48CF-9737-A64C8FEB11B7}"/>
              </a:ext>
            </a:extLst>
          </p:cNvPr>
          <p:cNvGraphicFramePr>
            <a:graphicFrameLocks noGrp="1"/>
          </p:cNvGraphicFramePr>
          <p:nvPr>
            <p:extLst>
              <p:ext uri="{D42A27DB-BD31-4B8C-83A1-F6EECF244321}">
                <p14:modId xmlns:p14="http://schemas.microsoft.com/office/powerpoint/2010/main" val="3530325321"/>
              </p:ext>
            </p:extLst>
          </p:nvPr>
        </p:nvGraphicFramePr>
        <p:xfrm>
          <a:off x="5573510" y="4098596"/>
          <a:ext cx="4165212" cy="2605225"/>
        </p:xfrm>
        <a:graphic>
          <a:graphicData uri="http://schemas.openxmlformats.org/drawingml/2006/table">
            <a:tbl>
              <a:tblPr firstRow="1" bandRow="1">
                <a:tableStyleId>{5C22544A-7EE6-4342-B048-85BDC9FD1C3A}</a:tableStyleId>
              </a:tblPr>
              <a:tblGrid>
                <a:gridCol w="694202">
                  <a:extLst>
                    <a:ext uri="{9D8B030D-6E8A-4147-A177-3AD203B41FA5}">
                      <a16:colId xmlns:a16="http://schemas.microsoft.com/office/drawing/2014/main" val="957491295"/>
                    </a:ext>
                  </a:extLst>
                </a:gridCol>
                <a:gridCol w="694202">
                  <a:extLst>
                    <a:ext uri="{9D8B030D-6E8A-4147-A177-3AD203B41FA5}">
                      <a16:colId xmlns:a16="http://schemas.microsoft.com/office/drawing/2014/main" val="3253773996"/>
                    </a:ext>
                  </a:extLst>
                </a:gridCol>
                <a:gridCol w="694202">
                  <a:extLst>
                    <a:ext uri="{9D8B030D-6E8A-4147-A177-3AD203B41FA5}">
                      <a16:colId xmlns:a16="http://schemas.microsoft.com/office/drawing/2014/main" val="3357453869"/>
                    </a:ext>
                  </a:extLst>
                </a:gridCol>
                <a:gridCol w="694202">
                  <a:extLst>
                    <a:ext uri="{9D8B030D-6E8A-4147-A177-3AD203B41FA5}">
                      <a16:colId xmlns:a16="http://schemas.microsoft.com/office/drawing/2014/main" val="696903519"/>
                    </a:ext>
                  </a:extLst>
                </a:gridCol>
                <a:gridCol w="694202">
                  <a:extLst>
                    <a:ext uri="{9D8B030D-6E8A-4147-A177-3AD203B41FA5}">
                      <a16:colId xmlns:a16="http://schemas.microsoft.com/office/drawing/2014/main" val="3217482961"/>
                    </a:ext>
                  </a:extLst>
                </a:gridCol>
                <a:gridCol w="694202">
                  <a:extLst>
                    <a:ext uri="{9D8B030D-6E8A-4147-A177-3AD203B41FA5}">
                      <a16:colId xmlns:a16="http://schemas.microsoft.com/office/drawing/2014/main" val="2812628695"/>
                    </a:ext>
                  </a:extLst>
                </a:gridCol>
              </a:tblGrid>
              <a:tr h="372175">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8376816"/>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624546"/>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559698"/>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8580430"/>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9619367"/>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6063843"/>
                  </a:ext>
                </a:extLst>
              </a:tr>
              <a:tr h="372175">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114688"/>
                  </a:ext>
                </a:extLst>
              </a:tr>
            </a:tbl>
          </a:graphicData>
        </a:graphic>
      </p:graphicFrame>
      <p:sp>
        <p:nvSpPr>
          <p:cNvPr id="4" name="Speech Bubble: Rectangle 3">
            <a:extLst>
              <a:ext uri="{FF2B5EF4-FFF2-40B4-BE49-F238E27FC236}">
                <a16:creationId xmlns:a16="http://schemas.microsoft.com/office/drawing/2014/main" id="{F5EF7DDD-E8A9-48CA-BFCC-8DEE4D45FAF5}"/>
              </a:ext>
            </a:extLst>
          </p:cNvPr>
          <p:cNvSpPr/>
          <p:nvPr/>
        </p:nvSpPr>
        <p:spPr>
          <a:xfrm>
            <a:off x="5559350" y="177690"/>
            <a:ext cx="4165213" cy="3564356"/>
          </a:xfrm>
          <a:prstGeom prst="wedgeRectCallout">
            <a:avLst>
              <a:gd name="adj1" fmla="val -57641"/>
              <a:gd name="adj2" fmla="val 26829"/>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a:extLst>
              <a:ext uri="{FF2B5EF4-FFF2-40B4-BE49-F238E27FC236}">
                <a16:creationId xmlns:a16="http://schemas.microsoft.com/office/drawing/2014/main" id="{86A8DEF9-2CDC-4E5E-B544-2C2E1AE59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1183" y="247626"/>
            <a:ext cx="3908254" cy="3392502"/>
          </a:xfrm>
          <a:prstGeom prst="rect">
            <a:avLst/>
          </a:prstGeom>
        </p:spPr>
      </p:pic>
      <p:pic>
        <p:nvPicPr>
          <p:cNvPr id="6" name="Picture 5" descr="image001">
            <a:extLst>
              <a:ext uri="{FF2B5EF4-FFF2-40B4-BE49-F238E27FC236}">
                <a16:creationId xmlns:a16="http://schemas.microsoft.com/office/drawing/2014/main" id="{8D89837E-2FD8-45D9-9F6C-75DD1AAEF7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0" t="16625" r="84358" b="70223"/>
          <a:stretch/>
        </p:blipFill>
        <p:spPr bwMode="auto">
          <a:xfrm>
            <a:off x="4413583" y="2412831"/>
            <a:ext cx="761827" cy="9018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Related image">
            <a:extLst>
              <a:ext uri="{FF2B5EF4-FFF2-40B4-BE49-F238E27FC236}">
                <a16:creationId xmlns:a16="http://schemas.microsoft.com/office/drawing/2014/main" id="{1E3DF564-C09C-4719-AAFB-948342B1E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165" b="10167"/>
          <a:stretch/>
        </p:blipFill>
        <p:spPr bwMode="auto">
          <a:xfrm>
            <a:off x="158221" y="2619573"/>
            <a:ext cx="4173479" cy="212015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Elbow 7">
            <a:extLst>
              <a:ext uri="{FF2B5EF4-FFF2-40B4-BE49-F238E27FC236}">
                <a16:creationId xmlns:a16="http://schemas.microsoft.com/office/drawing/2014/main" id="{0CE611D9-FBBF-44E1-815E-6176433D5B33}"/>
              </a:ext>
            </a:extLst>
          </p:cNvPr>
          <p:cNvCxnSpPr>
            <a:cxnSpLocks/>
            <a:endCxn id="6" idx="1"/>
          </p:cNvCxnSpPr>
          <p:nvPr/>
        </p:nvCxnSpPr>
        <p:spPr>
          <a:xfrm flipV="1">
            <a:off x="3106360" y="2863768"/>
            <a:ext cx="1307223" cy="835371"/>
          </a:xfrm>
          <a:prstGeom prst="bentConnector3">
            <a:avLst>
              <a:gd name="adj1" fmla="val 78174"/>
            </a:avLst>
          </a:prstGeom>
          <a:ln w="28575">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4CFA00-8A14-4111-927E-4CAF61078316}"/>
              </a:ext>
            </a:extLst>
          </p:cNvPr>
          <p:cNvSpPr txBox="1"/>
          <p:nvPr/>
        </p:nvSpPr>
        <p:spPr>
          <a:xfrm>
            <a:off x="4261102" y="3296514"/>
            <a:ext cx="1323693" cy="646331"/>
          </a:xfrm>
          <a:prstGeom prst="rect">
            <a:avLst/>
          </a:prstGeom>
          <a:noFill/>
        </p:spPr>
        <p:txBody>
          <a:bodyPr wrap="square" rtlCol="0">
            <a:spAutoFit/>
          </a:bodyPr>
          <a:lstStyle/>
          <a:p>
            <a:pPr algn="ctr"/>
            <a:r>
              <a:rPr lang="en-US" dirty="0">
                <a:solidFill>
                  <a:schemeClr val="bg1"/>
                </a:solidFill>
              </a:rPr>
              <a:t>Vehicle Recording</a:t>
            </a:r>
            <a:endParaRPr lang="en-MY" dirty="0">
              <a:solidFill>
                <a:schemeClr val="bg1"/>
              </a:solidFill>
            </a:endParaRPr>
          </a:p>
        </p:txBody>
      </p:sp>
      <p:pic>
        <p:nvPicPr>
          <p:cNvPr id="10" name="Picture 4" descr="Image result for avl emissions">
            <a:extLst>
              <a:ext uri="{FF2B5EF4-FFF2-40B4-BE49-F238E27FC236}">
                <a16:creationId xmlns:a16="http://schemas.microsoft.com/office/drawing/2014/main" id="{2350F131-269D-432E-9F0F-DFCEACC9E1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100" r="29105"/>
          <a:stretch/>
        </p:blipFill>
        <p:spPr bwMode="auto">
          <a:xfrm>
            <a:off x="625250" y="4933935"/>
            <a:ext cx="1046712" cy="17987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image001">
            <a:extLst>
              <a:ext uri="{FF2B5EF4-FFF2-40B4-BE49-F238E27FC236}">
                <a16:creationId xmlns:a16="http://schemas.microsoft.com/office/drawing/2014/main" id="{53299F66-E9E6-4DDA-8D30-2AA6CA8850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25" t="81740" r="67002" b="778"/>
          <a:stretch/>
        </p:blipFill>
        <p:spPr bwMode="auto">
          <a:xfrm>
            <a:off x="2520761" y="5238365"/>
            <a:ext cx="875868" cy="107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2307FBC6-672E-48BA-95CB-C2CF8E45AC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6101" y="4273960"/>
            <a:ext cx="3908254" cy="2334964"/>
          </a:xfrm>
          <a:prstGeom prst="rect">
            <a:avLst/>
          </a:prstGeom>
        </p:spPr>
      </p:pic>
      <p:sp>
        <p:nvSpPr>
          <p:cNvPr id="13" name="Arrow: Up 12">
            <a:extLst>
              <a:ext uri="{FF2B5EF4-FFF2-40B4-BE49-F238E27FC236}">
                <a16:creationId xmlns:a16="http://schemas.microsoft.com/office/drawing/2014/main" id="{C403EC69-DB2C-475E-AA6A-0138FC5B8EEC}"/>
              </a:ext>
            </a:extLst>
          </p:cNvPr>
          <p:cNvSpPr/>
          <p:nvPr/>
        </p:nvSpPr>
        <p:spPr>
          <a:xfrm>
            <a:off x="7352778" y="3779624"/>
            <a:ext cx="538619" cy="281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Arrow: Right 13">
            <a:extLst>
              <a:ext uri="{FF2B5EF4-FFF2-40B4-BE49-F238E27FC236}">
                <a16:creationId xmlns:a16="http://schemas.microsoft.com/office/drawing/2014/main" id="{DC96C2F2-ECDE-4605-A5B7-99E997CEEB89}"/>
              </a:ext>
            </a:extLst>
          </p:cNvPr>
          <p:cNvSpPr/>
          <p:nvPr/>
        </p:nvSpPr>
        <p:spPr>
          <a:xfrm>
            <a:off x="1786329" y="5448822"/>
            <a:ext cx="734432" cy="46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Arrow: Right 14">
            <a:extLst>
              <a:ext uri="{FF2B5EF4-FFF2-40B4-BE49-F238E27FC236}">
                <a16:creationId xmlns:a16="http://schemas.microsoft.com/office/drawing/2014/main" id="{35ED4A21-153E-49A5-A96A-42893A4D0671}"/>
              </a:ext>
            </a:extLst>
          </p:cNvPr>
          <p:cNvSpPr/>
          <p:nvPr/>
        </p:nvSpPr>
        <p:spPr>
          <a:xfrm>
            <a:off x="3362110" y="5435177"/>
            <a:ext cx="2424223" cy="46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1DAF955-A019-4D4C-A006-330A446DA744}"/>
              </a:ext>
            </a:extLst>
          </p:cNvPr>
          <p:cNvSpPr txBox="1"/>
          <p:nvPr/>
        </p:nvSpPr>
        <p:spPr>
          <a:xfrm>
            <a:off x="6612960" y="5876876"/>
            <a:ext cx="3452303" cy="646331"/>
          </a:xfrm>
          <a:prstGeom prst="rect">
            <a:avLst/>
          </a:prstGeom>
          <a:solidFill>
            <a:schemeClr val="bg1"/>
          </a:solidFill>
          <a:ln>
            <a:solidFill>
              <a:srgbClr val="FF0000"/>
            </a:solidFill>
          </a:ln>
        </p:spPr>
        <p:txBody>
          <a:bodyPr wrap="square" rtlCol="0">
            <a:spAutoFit/>
          </a:bodyPr>
          <a:lstStyle/>
          <a:p>
            <a:r>
              <a:rPr lang="en-US" dirty="0"/>
              <a:t>2. Append new data group at the end of the binary DAT file</a:t>
            </a:r>
          </a:p>
        </p:txBody>
      </p:sp>
      <p:sp>
        <p:nvSpPr>
          <p:cNvPr id="17" name="Rectangle 16">
            <a:extLst>
              <a:ext uri="{FF2B5EF4-FFF2-40B4-BE49-F238E27FC236}">
                <a16:creationId xmlns:a16="http://schemas.microsoft.com/office/drawing/2014/main" id="{6172F82E-FD70-4D4D-A416-CC94A6C1F0D9}"/>
              </a:ext>
            </a:extLst>
          </p:cNvPr>
          <p:cNvSpPr/>
          <p:nvPr/>
        </p:nvSpPr>
        <p:spPr>
          <a:xfrm>
            <a:off x="7006767" y="2279738"/>
            <a:ext cx="615320" cy="4759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Arc 17">
            <a:extLst>
              <a:ext uri="{FF2B5EF4-FFF2-40B4-BE49-F238E27FC236}">
                <a16:creationId xmlns:a16="http://schemas.microsoft.com/office/drawing/2014/main" id="{780CF6C9-C787-45DA-A2A1-AF22B5901DEE}"/>
              </a:ext>
            </a:extLst>
          </p:cNvPr>
          <p:cNvSpPr/>
          <p:nvPr/>
        </p:nvSpPr>
        <p:spPr>
          <a:xfrm>
            <a:off x="5816308" y="2705622"/>
            <a:ext cx="4292195" cy="2504087"/>
          </a:xfrm>
          <a:prstGeom prst="arc">
            <a:avLst>
              <a:gd name="adj1" fmla="val 15687926"/>
              <a:gd name="adj2" fmla="val 1454469"/>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
        <p:nvSpPr>
          <p:cNvPr id="19" name="TextBox 18">
            <a:extLst>
              <a:ext uri="{FF2B5EF4-FFF2-40B4-BE49-F238E27FC236}">
                <a16:creationId xmlns:a16="http://schemas.microsoft.com/office/drawing/2014/main" id="{BB0F8633-15F9-4D5B-86CD-46833A392FD1}"/>
              </a:ext>
            </a:extLst>
          </p:cNvPr>
          <p:cNvSpPr txBox="1"/>
          <p:nvPr/>
        </p:nvSpPr>
        <p:spPr>
          <a:xfrm>
            <a:off x="2453278" y="6180119"/>
            <a:ext cx="3005865" cy="646331"/>
          </a:xfrm>
          <a:prstGeom prst="rect">
            <a:avLst/>
          </a:prstGeom>
          <a:solidFill>
            <a:schemeClr val="bg1"/>
          </a:solidFill>
          <a:ln>
            <a:solidFill>
              <a:srgbClr val="FF0000"/>
            </a:solidFill>
          </a:ln>
        </p:spPr>
        <p:txBody>
          <a:bodyPr wrap="square" rtlCol="0">
            <a:spAutoFit/>
          </a:bodyPr>
          <a:lstStyle/>
          <a:p>
            <a:r>
              <a:rPr lang="en-US" dirty="0"/>
              <a:t>1. Pre-allocate empty spaces in the binary file</a:t>
            </a:r>
          </a:p>
        </p:txBody>
      </p:sp>
      <p:sp>
        <p:nvSpPr>
          <p:cNvPr id="20" name="TextBox 19">
            <a:extLst>
              <a:ext uri="{FF2B5EF4-FFF2-40B4-BE49-F238E27FC236}">
                <a16:creationId xmlns:a16="http://schemas.microsoft.com/office/drawing/2014/main" id="{9F8610AA-D91B-432A-8353-FE5E81A72367}"/>
              </a:ext>
            </a:extLst>
          </p:cNvPr>
          <p:cNvSpPr txBox="1"/>
          <p:nvPr/>
        </p:nvSpPr>
        <p:spPr>
          <a:xfrm>
            <a:off x="10233628" y="3755641"/>
            <a:ext cx="1511980" cy="1754326"/>
          </a:xfrm>
          <a:prstGeom prst="rect">
            <a:avLst/>
          </a:prstGeom>
          <a:solidFill>
            <a:schemeClr val="bg1"/>
          </a:solidFill>
          <a:ln>
            <a:solidFill>
              <a:srgbClr val="FF0000"/>
            </a:solidFill>
          </a:ln>
        </p:spPr>
        <p:txBody>
          <a:bodyPr wrap="square" rtlCol="0">
            <a:spAutoFit/>
          </a:bodyPr>
          <a:lstStyle/>
          <a:p>
            <a:r>
              <a:rPr lang="en-US" dirty="0"/>
              <a:t>3. Add next DG (data group) position at the last DG (data group)</a:t>
            </a:r>
          </a:p>
        </p:txBody>
      </p:sp>
      <p:sp>
        <p:nvSpPr>
          <p:cNvPr id="21" name="TextBox 20">
            <a:extLst>
              <a:ext uri="{FF2B5EF4-FFF2-40B4-BE49-F238E27FC236}">
                <a16:creationId xmlns:a16="http://schemas.microsoft.com/office/drawing/2014/main" id="{0664C988-3215-4FBA-BD87-389505636DF8}"/>
              </a:ext>
            </a:extLst>
          </p:cNvPr>
          <p:cNvSpPr txBox="1"/>
          <p:nvPr/>
        </p:nvSpPr>
        <p:spPr>
          <a:xfrm>
            <a:off x="10065263" y="724402"/>
            <a:ext cx="1949768" cy="3046988"/>
          </a:xfrm>
          <a:prstGeom prst="rect">
            <a:avLst/>
          </a:prstGeom>
          <a:noFill/>
        </p:spPr>
        <p:txBody>
          <a:bodyPr wrap="square" rtlCol="0">
            <a:spAutoFit/>
          </a:bodyPr>
          <a:lstStyle/>
          <a:p>
            <a:r>
              <a:rPr lang="en-US" sz="1600" dirty="0">
                <a:solidFill>
                  <a:schemeClr val="bg1"/>
                </a:solidFill>
              </a:rPr>
              <a:t>* The append process is fast because it only append new data group to an existing binary file and just changing the next data group position to make the new data group visible to MDF file reader.</a:t>
            </a:r>
            <a:endParaRPr lang="en-MY" sz="1600" dirty="0">
              <a:solidFill>
                <a:schemeClr val="bg1"/>
              </a:solidFill>
            </a:endParaRPr>
          </a:p>
        </p:txBody>
      </p:sp>
      <p:sp>
        <p:nvSpPr>
          <p:cNvPr id="22" name="TextBox 21">
            <a:extLst>
              <a:ext uri="{FF2B5EF4-FFF2-40B4-BE49-F238E27FC236}">
                <a16:creationId xmlns:a16="http://schemas.microsoft.com/office/drawing/2014/main" id="{A311A278-2856-4398-BBB0-E53913908A26}"/>
              </a:ext>
            </a:extLst>
          </p:cNvPr>
          <p:cNvSpPr txBox="1"/>
          <p:nvPr/>
        </p:nvSpPr>
        <p:spPr>
          <a:xfrm>
            <a:off x="1860859" y="4897142"/>
            <a:ext cx="2491001" cy="369332"/>
          </a:xfrm>
          <a:prstGeom prst="rect">
            <a:avLst/>
          </a:prstGeom>
          <a:noFill/>
        </p:spPr>
        <p:txBody>
          <a:bodyPr wrap="square" rtlCol="0">
            <a:spAutoFit/>
          </a:bodyPr>
          <a:lstStyle/>
          <a:p>
            <a:r>
              <a:rPr lang="en-US" dirty="0">
                <a:solidFill>
                  <a:schemeClr val="bg1"/>
                </a:solidFill>
              </a:rPr>
              <a:t>Emissions Recording</a:t>
            </a:r>
            <a:endParaRPr lang="en-MY" dirty="0">
              <a:solidFill>
                <a:schemeClr val="bg1"/>
              </a:solidFill>
            </a:endParaRPr>
          </a:p>
        </p:txBody>
      </p:sp>
    </p:spTree>
    <p:custDataLst>
      <p:tags r:id="rId1"/>
    </p:custDataLst>
    <p:extLst>
      <p:ext uri="{BB962C8B-B14F-4D97-AF65-F5344CB8AC3E}">
        <p14:creationId xmlns:p14="http://schemas.microsoft.com/office/powerpoint/2010/main" val="3657810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294867" y="3136613"/>
            <a:ext cx="3602269" cy="1077218"/>
          </a:xfrm>
          <a:prstGeom prst="rect">
            <a:avLst/>
          </a:prstGeom>
          <a:noFill/>
        </p:spPr>
        <p:txBody>
          <a:bodyPr wrap="none" rtlCol="0">
            <a:spAutoFit/>
          </a:bodyPr>
          <a:lstStyle/>
          <a:p>
            <a:pPr algn="ctr"/>
            <a:r>
              <a:rPr lang="en-GB" sz="3200" dirty="0">
                <a:solidFill>
                  <a:schemeClr val="bg1">
                    <a:lumMod val="95000"/>
                  </a:schemeClr>
                </a:solidFill>
              </a:rPr>
              <a:t>Misc. Tools</a:t>
            </a:r>
          </a:p>
          <a:p>
            <a:pPr algn="ctr"/>
            <a:r>
              <a:rPr lang="en-GB" sz="3200" dirty="0">
                <a:solidFill>
                  <a:schemeClr val="bg1">
                    <a:lumMod val="95000"/>
                  </a:schemeClr>
                </a:solidFill>
              </a:rPr>
              <a:t>And Hobby Project</a:t>
            </a:r>
          </a:p>
        </p:txBody>
      </p:sp>
    </p:spTree>
    <p:custDataLst>
      <p:tags r:id="rId1"/>
    </p:custDataLst>
    <p:extLst>
      <p:ext uri="{BB962C8B-B14F-4D97-AF65-F5344CB8AC3E}">
        <p14:creationId xmlns:p14="http://schemas.microsoft.com/office/powerpoint/2010/main" val="4150692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5215224" y="3033200"/>
            <a:ext cx="987771" cy="461665"/>
          </a:xfrm>
          <a:prstGeom prst="rect">
            <a:avLst/>
          </a:prstGeom>
          <a:noFill/>
        </p:spPr>
        <p:txBody>
          <a:bodyPr wrap="none" rtlCol="0">
            <a:spAutoFit/>
          </a:bodyPr>
          <a:lstStyle/>
          <a:p>
            <a:pPr algn="ctr"/>
            <a:r>
              <a:rPr lang="en-GB" sz="2400" b="1" dirty="0">
                <a:solidFill>
                  <a:schemeClr val="bg1"/>
                </a:solidFill>
              </a:rPr>
              <a:t>Skills</a:t>
            </a:r>
          </a:p>
        </p:txBody>
      </p:sp>
      <p:cxnSp>
        <p:nvCxnSpPr>
          <p:cNvPr id="31" name="Straight Arrow Connector 30">
            <a:extLst>
              <a:ext uri="{FF2B5EF4-FFF2-40B4-BE49-F238E27FC236}">
                <a16:creationId xmlns:a16="http://schemas.microsoft.com/office/drawing/2014/main" id="{DFBD5CEF-ECE9-4641-96EA-EEB7B43A1E3E}"/>
              </a:ext>
            </a:extLst>
          </p:cNvPr>
          <p:cNvCxnSpPr>
            <a:cxnSpLocks/>
            <a:endCxn id="48" idx="2"/>
          </p:cNvCxnSpPr>
          <p:nvPr/>
        </p:nvCxnSpPr>
        <p:spPr>
          <a:xfrm flipH="1" flipV="1">
            <a:off x="3644594" y="1934939"/>
            <a:ext cx="1840328" cy="107227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6BC3AA5-8B65-4576-A491-4A6B7807FCBF}"/>
              </a:ext>
            </a:extLst>
          </p:cNvPr>
          <p:cNvSpPr txBox="1"/>
          <p:nvPr/>
        </p:nvSpPr>
        <p:spPr>
          <a:xfrm>
            <a:off x="256187" y="1907015"/>
            <a:ext cx="772452" cy="338554"/>
          </a:xfrm>
          <a:prstGeom prst="rect">
            <a:avLst/>
          </a:prstGeom>
          <a:noFill/>
        </p:spPr>
        <p:txBody>
          <a:bodyPr wrap="square" rtlCol="0">
            <a:spAutoFit/>
          </a:bodyPr>
          <a:lstStyle/>
          <a:p>
            <a:pPr algn="ctr"/>
            <a:r>
              <a:rPr lang="en-GB" sz="1600" b="1" dirty="0">
                <a:solidFill>
                  <a:schemeClr val="accent2">
                    <a:lumMod val="60000"/>
                    <a:lumOff val="40000"/>
                  </a:schemeClr>
                </a:solidFill>
              </a:rPr>
              <a:t>VBA</a:t>
            </a:r>
            <a:endParaRPr lang="en-GB" sz="1600" dirty="0">
              <a:solidFill>
                <a:schemeClr val="bg1"/>
              </a:solidFill>
            </a:endParaRPr>
          </a:p>
        </p:txBody>
      </p:sp>
      <p:sp>
        <p:nvSpPr>
          <p:cNvPr id="23" name="TextBox 22">
            <a:extLst>
              <a:ext uri="{FF2B5EF4-FFF2-40B4-BE49-F238E27FC236}">
                <a16:creationId xmlns:a16="http://schemas.microsoft.com/office/drawing/2014/main" id="{87A17748-327C-4FB7-8386-46895C5180B4}"/>
              </a:ext>
            </a:extLst>
          </p:cNvPr>
          <p:cNvSpPr txBox="1"/>
          <p:nvPr/>
        </p:nvSpPr>
        <p:spPr>
          <a:xfrm>
            <a:off x="131992" y="2428116"/>
            <a:ext cx="996978" cy="338554"/>
          </a:xfrm>
          <a:prstGeom prst="rect">
            <a:avLst/>
          </a:prstGeom>
          <a:noFill/>
        </p:spPr>
        <p:txBody>
          <a:bodyPr wrap="square" rtlCol="0">
            <a:spAutoFit/>
          </a:bodyPr>
          <a:lstStyle/>
          <a:p>
            <a:pPr algn="ctr"/>
            <a:r>
              <a:rPr lang="en-GB" sz="1600" b="1" dirty="0">
                <a:solidFill>
                  <a:schemeClr val="accent2">
                    <a:lumMod val="60000"/>
                    <a:lumOff val="40000"/>
                  </a:schemeClr>
                </a:solidFill>
              </a:rPr>
              <a:t>Matlab</a:t>
            </a:r>
            <a:endParaRPr lang="en-GB" sz="1600" dirty="0">
              <a:solidFill>
                <a:schemeClr val="bg1"/>
              </a:solidFill>
            </a:endParaRPr>
          </a:p>
        </p:txBody>
      </p:sp>
      <p:sp>
        <p:nvSpPr>
          <p:cNvPr id="24" name="TextBox 23">
            <a:extLst>
              <a:ext uri="{FF2B5EF4-FFF2-40B4-BE49-F238E27FC236}">
                <a16:creationId xmlns:a16="http://schemas.microsoft.com/office/drawing/2014/main" id="{94F2F127-A76A-492C-8ED9-253726EA87CF}"/>
              </a:ext>
            </a:extLst>
          </p:cNvPr>
          <p:cNvSpPr txBox="1"/>
          <p:nvPr/>
        </p:nvSpPr>
        <p:spPr>
          <a:xfrm>
            <a:off x="253655" y="2984924"/>
            <a:ext cx="1110856" cy="338554"/>
          </a:xfrm>
          <a:prstGeom prst="rect">
            <a:avLst/>
          </a:prstGeom>
          <a:noFill/>
        </p:spPr>
        <p:txBody>
          <a:bodyPr wrap="square" rtlCol="0">
            <a:spAutoFit/>
          </a:bodyPr>
          <a:lstStyle/>
          <a:p>
            <a:pPr algn="ctr"/>
            <a:r>
              <a:rPr lang="en-GB" sz="1600" b="1" dirty="0">
                <a:solidFill>
                  <a:schemeClr val="accent2">
                    <a:lumMod val="60000"/>
                    <a:lumOff val="40000"/>
                  </a:schemeClr>
                </a:solidFill>
              </a:rPr>
              <a:t>Simulink</a:t>
            </a:r>
            <a:endParaRPr lang="en-GB" sz="1600" dirty="0">
              <a:solidFill>
                <a:schemeClr val="bg1"/>
              </a:solidFill>
            </a:endParaRPr>
          </a:p>
        </p:txBody>
      </p:sp>
      <p:sp>
        <p:nvSpPr>
          <p:cNvPr id="34" name="TextBox 33">
            <a:extLst>
              <a:ext uri="{FF2B5EF4-FFF2-40B4-BE49-F238E27FC236}">
                <a16:creationId xmlns:a16="http://schemas.microsoft.com/office/drawing/2014/main" id="{F89E3770-71F7-42C4-82DE-AAE2290A08C2}"/>
              </a:ext>
            </a:extLst>
          </p:cNvPr>
          <p:cNvSpPr txBox="1"/>
          <p:nvPr/>
        </p:nvSpPr>
        <p:spPr>
          <a:xfrm>
            <a:off x="149896" y="3599525"/>
            <a:ext cx="1353744" cy="338554"/>
          </a:xfrm>
          <a:prstGeom prst="rect">
            <a:avLst/>
          </a:prstGeom>
          <a:noFill/>
        </p:spPr>
        <p:txBody>
          <a:bodyPr wrap="square" rtlCol="0">
            <a:spAutoFit/>
          </a:bodyPr>
          <a:lstStyle/>
          <a:p>
            <a:pPr algn="ctr"/>
            <a:r>
              <a:rPr lang="en-GB" sz="1600" b="1" dirty="0">
                <a:solidFill>
                  <a:schemeClr val="accent2">
                    <a:lumMod val="60000"/>
                    <a:lumOff val="40000"/>
                  </a:schemeClr>
                </a:solidFill>
              </a:rPr>
              <a:t>S-function</a:t>
            </a:r>
            <a:endParaRPr lang="en-GB" sz="1600" dirty="0">
              <a:solidFill>
                <a:schemeClr val="bg1"/>
              </a:solidFill>
            </a:endParaRPr>
          </a:p>
        </p:txBody>
      </p:sp>
      <p:sp>
        <p:nvSpPr>
          <p:cNvPr id="35" name="TextBox 34">
            <a:extLst>
              <a:ext uri="{FF2B5EF4-FFF2-40B4-BE49-F238E27FC236}">
                <a16:creationId xmlns:a16="http://schemas.microsoft.com/office/drawing/2014/main" id="{753D81C1-66A6-4B94-89C0-395B47058FA5}"/>
              </a:ext>
            </a:extLst>
          </p:cNvPr>
          <p:cNvSpPr txBox="1"/>
          <p:nvPr/>
        </p:nvSpPr>
        <p:spPr>
          <a:xfrm>
            <a:off x="621604" y="4201025"/>
            <a:ext cx="808670" cy="338554"/>
          </a:xfrm>
          <a:prstGeom prst="rect">
            <a:avLst/>
          </a:prstGeom>
          <a:noFill/>
        </p:spPr>
        <p:txBody>
          <a:bodyPr wrap="square" rtlCol="0">
            <a:spAutoFit/>
          </a:bodyPr>
          <a:lstStyle/>
          <a:p>
            <a:pPr algn="ctr"/>
            <a:r>
              <a:rPr lang="en-GB" sz="1600" b="1" dirty="0">
                <a:solidFill>
                  <a:schemeClr val="accent2">
                    <a:lumMod val="60000"/>
                    <a:lumOff val="40000"/>
                  </a:schemeClr>
                </a:solidFill>
              </a:rPr>
              <a:t>FMU</a:t>
            </a:r>
            <a:endParaRPr lang="en-GB" sz="1600" dirty="0">
              <a:solidFill>
                <a:schemeClr val="bg1"/>
              </a:solidFill>
            </a:endParaRPr>
          </a:p>
        </p:txBody>
      </p:sp>
      <p:sp>
        <p:nvSpPr>
          <p:cNvPr id="40" name="TextBox 39">
            <a:extLst>
              <a:ext uri="{FF2B5EF4-FFF2-40B4-BE49-F238E27FC236}">
                <a16:creationId xmlns:a16="http://schemas.microsoft.com/office/drawing/2014/main" id="{6722989D-224D-4F56-AFE6-D92D44F1DD87}"/>
              </a:ext>
            </a:extLst>
          </p:cNvPr>
          <p:cNvSpPr txBox="1"/>
          <p:nvPr/>
        </p:nvSpPr>
        <p:spPr>
          <a:xfrm>
            <a:off x="149398" y="1530304"/>
            <a:ext cx="1297849" cy="338554"/>
          </a:xfrm>
          <a:prstGeom prst="rect">
            <a:avLst/>
          </a:prstGeom>
          <a:noFill/>
        </p:spPr>
        <p:txBody>
          <a:bodyPr wrap="square" rtlCol="0">
            <a:spAutoFit/>
          </a:bodyPr>
          <a:lstStyle/>
          <a:p>
            <a:pPr algn="ctr"/>
            <a:r>
              <a:rPr lang="en-GB" sz="1600" b="1" dirty="0">
                <a:solidFill>
                  <a:schemeClr val="accent2">
                    <a:lumMod val="60000"/>
                    <a:lumOff val="40000"/>
                  </a:schemeClr>
                </a:solidFill>
              </a:rPr>
              <a:t>Python</a:t>
            </a:r>
            <a:endParaRPr lang="en-GB" sz="1600" dirty="0">
              <a:solidFill>
                <a:schemeClr val="bg1"/>
              </a:solidFill>
            </a:endParaRPr>
          </a:p>
        </p:txBody>
      </p:sp>
      <p:sp>
        <p:nvSpPr>
          <p:cNvPr id="41" name="TextBox 40">
            <a:extLst>
              <a:ext uri="{FF2B5EF4-FFF2-40B4-BE49-F238E27FC236}">
                <a16:creationId xmlns:a16="http://schemas.microsoft.com/office/drawing/2014/main" id="{F7AF6CCB-0FDA-4902-B934-55E7AC3BAC06}"/>
              </a:ext>
            </a:extLst>
          </p:cNvPr>
          <p:cNvSpPr txBox="1"/>
          <p:nvPr/>
        </p:nvSpPr>
        <p:spPr>
          <a:xfrm>
            <a:off x="396016" y="284357"/>
            <a:ext cx="1137122" cy="338554"/>
          </a:xfrm>
          <a:prstGeom prst="rect">
            <a:avLst/>
          </a:prstGeom>
          <a:noFill/>
        </p:spPr>
        <p:txBody>
          <a:bodyPr wrap="square" rtlCol="0">
            <a:spAutoFit/>
          </a:bodyPr>
          <a:lstStyle/>
          <a:p>
            <a:pPr algn="ctr"/>
            <a:r>
              <a:rPr lang="en-GB" sz="1600" b="1" dirty="0" err="1">
                <a:solidFill>
                  <a:schemeClr val="accent2">
                    <a:lumMod val="60000"/>
                    <a:lumOff val="40000"/>
                  </a:schemeClr>
                </a:solidFill>
              </a:rPr>
              <a:t>Sklearn</a:t>
            </a:r>
            <a:endParaRPr lang="en-GB" sz="1600" dirty="0">
              <a:solidFill>
                <a:schemeClr val="bg1"/>
              </a:solidFill>
            </a:endParaRPr>
          </a:p>
        </p:txBody>
      </p:sp>
      <p:sp>
        <p:nvSpPr>
          <p:cNvPr id="43" name="TextBox 42">
            <a:extLst>
              <a:ext uri="{FF2B5EF4-FFF2-40B4-BE49-F238E27FC236}">
                <a16:creationId xmlns:a16="http://schemas.microsoft.com/office/drawing/2014/main" id="{22BA6E83-F260-4134-B2F6-502AA8D04FEA}"/>
              </a:ext>
            </a:extLst>
          </p:cNvPr>
          <p:cNvSpPr txBox="1"/>
          <p:nvPr/>
        </p:nvSpPr>
        <p:spPr>
          <a:xfrm>
            <a:off x="2025617" y="2234191"/>
            <a:ext cx="1569660" cy="646331"/>
          </a:xfrm>
          <a:prstGeom prst="rect">
            <a:avLst/>
          </a:prstGeom>
          <a:noFill/>
        </p:spPr>
        <p:txBody>
          <a:bodyPr wrap="none" rtlCol="0">
            <a:spAutoFit/>
          </a:bodyPr>
          <a:lstStyle/>
          <a:p>
            <a:pPr algn="ctr"/>
            <a:r>
              <a:rPr lang="en-GB" dirty="0">
                <a:solidFill>
                  <a:schemeClr val="bg1"/>
                </a:solidFill>
              </a:rPr>
              <a:t>Programming</a:t>
            </a:r>
          </a:p>
          <a:p>
            <a:pPr algn="ctr"/>
            <a:r>
              <a:rPr lang="en-GB" dirty="0">
                <a:solidFill>
                  <a:schemeClr val="bg1"/>
                </a:solidFill>
              </a:rPr>
              <a:t>Language</a:t>
            </a:r>
          </a:p>
        </p:txBody>
      </p:sp>
      <p:sp>
        <p:nvSpPr>
          <p:cNvPr id="44" name="TextBox 43">
            <a:extLst>
              <a:ext uri="{FF2B5EF4-FFF2-40B4-BE49-F238E27FC236}">
                <a16:creationId xmlns:a16="http://schemas.microsoft.com/office/drawing/2014/main" id="{D0B1F9D9-0101-4AAA-84DC-86259C35FFFE}"/>
              </a:ext>
            </a:extLst>
          </p:cNvPr>
          <p:cNvSpPr txBox="1"/>
          <p:nvPr/>
        </p:nvSpPr>
        <p:spPr>
          <a:xfrm>
            <a:off x="2320638" y="3649210"/>
            <a:ext cx="813043" cy="369332"/>
          </a:xfrm>
          <a:prstGeom prst="rect">
            <a:avLst/>
          </a:prstGeom>
          <a:noFill/>
        </p:spPr>
        <p:txBody>
          <a:bodyPr wrap="none" rtlCol="0">
            <a:spAutoFit/>
          </a:bodyPr>
          <a:lstStyle/>
          <a:p>
            <a:pPr algn="ctr"/>
            <a:r>
              <a:rPr lang="en-GB" dirty="0">
                <a:solidFill>
                  <a:schemeClr val="bg1"/>
                </a:solidFill>
              </a:rPr>
              <a:t>Model</a:t>
            </a:r>
          </a:p>
        </p:txBody>
      </p:sp>
      <p:cxnSp>
        <p:nvCxnSpPr>
          <p:cNvPr id="47" name="Straight Arrow Connector 46">
            <a:extLst>
              <a:ext uri="{FF2B5EF4-FFF2-40B4-BE49-F238E27FC236}">
                <a16:creationId xmlns:a16="http://schemas.microsoft.com/office/drawing/2014/main" id="{F9ADB9AA-5FEE-45C2-BB0E-6F2FC5FC5B1F}"/>
              </a:ext>
            </a:extLst>
          </p:cNvPr>
          <p:cNvCxnSpPr>
            <a:cxnSpLocks/>
            <a:stCxn id="18" idx="1"/>
            <a:endCxn id="44" idx="3"/>
          </p:cNvCxnSpPr>
          <p:nvPr/>
        </p:nvCxnSpPr>
        <p:spPr>
          <a:xfrm flipH="1">
            <a:off x="3133681" y="3264033"/>
            <a:ext cx="2081543" cy="56984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F60E3E3-3EEC-41F3-9128-CBDF3A044EE7}"/>
              </a:ext>
            </a:extLst>
          </p:cNvPr>
          <p:cNvSpPr txBox="1"/>
          <p:nvPr/>
        </p:nvSpPr>
        <p:spPr>
          <a:xfrm>
            <a:off x="2805786" y="1288608"/>
            <a:ext cx="1677616" cy="646331"/>
          </a:xfrm>
          <a:prstGeom prst="rect">
            <a:avLst/>
          </a:prstGeom>
          <a:noFill/>
        </p:spPr>
        <p:txBody>
          <a:bodyPr wrap="square" rtlCol="0">
            <a:spAutoFit/>
          </a:bodyPr>
          <a:lstStyle/>
          <a:p>
            <a:pPr algn="ctr"/>
            <a:r>
              <a:rPr lang="en-GB" dirty="0">
                <a:solidFill>
                  <a:schemeClr val="bg1"/>
                </a:solidFill>
              </a:rPr>
              <a:t>Machine Learning</a:t>
            </a:r>
          </a:p>
        </p:txBody>
      </p:sp>
      <p:sp>
        <p:nvSpPr>
          <p:cNvPr id="49" name="TextBox 48">
            <a:extLst>
              <a:ext uri="{FF2B5EF4-FFF2-40B4-BE49-F238E27FC236}">
                <a16:creationId xmlns:a16="http://schemas.microsoft.com/office/drawing/2014/main" id="{F176CA10-5750-4759-877B-FDC51DC0C386}"/>
              </a:ext>
            </a:extLst>
          </p:cNvPr>
          <p:cNvSpPr txBox="1"/>
          <p:nvPr/>
        </p:nvSpPr>
        <p:spPr>
          <a:xfrm>
            <a:off x="410595" y="690158"/>
            <a:ext cx="973217" cy="338554"/>
          </a:xfrm>
          <a:prstGeom prst="rect">
            <a:avLst/>
          </a:prstGeom>
          <a:noFill/>
        </p:spPr>
        <p:txBody>
          <a:bodyPr wrap="square" rtlCol="0">
            <a:spAutoFit/>
          </a:bodyPr>
          <a:lstStyle/>
          <a:p>
            <a:pPr algn="ctr"/>
            <a:r>
              <a:rPr lang="en-GB" sz="1600" b="1" dirty="0" err="1">
                <a:solidFill>
                  <a:schemeClr val="accent2">
                    <a:lumMod val="60000"/>
                    <a:lumOff val="40000"/>
                  </a:schemeClr>
                </a:solidFill>
              </a:rPr>
              <a:t>Keras</a:t>
            </a:r>
            <a:endParaRPr lang="en-GB" sz="1600" dirty="0">
              <a:solidFill>
                <a:schemeClr val="bg1"/>
              </a:solidFill>
            </a:endParaRPr>
          </a:p>
        </p:txBody>
      </p:sp>
      <p:sp>
        <p:nvSpPr>
          <p:cNvPr id="51" name="TextBox 50">
            <a:extLst>
              <a:ext uri="{FF2B5EF4-FFF2-40B4-BE49-F238E27FC236}">
                <a16:creationId xmlns:a16="http://schemas.microsoft.com/office/drawing/2014/main" id="{61660062-3845-41F1-B998-F15075EB1988}"/>
              </a:ext>
            </a:extLst>
          </p:cNvPr>
          <p:cNvSpPr txBox="1"/>
          <p:nvPr/>
        </p:nvSpPr>
        <p:spPr>
          <a:xfrm>
            <a:off x="1025939" y="59200"/>
            <a:ext cx="2234957" cy="338554"/>
          </a:xfrm>
          <a:prstGeom prst="rect">
            <a:avLst/>
          </a:prstGeom>
          <a:noFill/>
        </p:spPr>
        <p:txBody>
          <a:bodyPr wrap="square" rtlCol="0">
            <a:spAutoFit/>
          </a:bodyPr>
          <a:lstStyle/>
          <a:p>
            <a:pPr algn="ctr"/>
            <a:r>
              <a:rPr lang="en-GB" sz="1600" b="1" dirty="0">
                <a:solidFill>
                  <a:schemeClr val="accent2">
                    <a:lumMod val="60000"/>
                    <a:lumOff val="40000"/>
                  </a:schemeClr>
                </a:solidFill>
              </a:rPr>
              <a:t>Matlab toolboxes</a:t>
            </a:r>
            <a:endParaRPr lang="en-GB" sz="1600" dirty="0">
              <a:solidFill>
                <a:schemeClr val="bg1"/>
              </a:solidFill>
            </a:endParaRPr>
          </a:p>
        </p:txBody>
      </p:sp>
      <p:sp>
        <p:nvSpPr>
          <p:cNvPr id="53" name="TextBox 52">
            <a:extLst>
              <a:ext uri="{FF2B5EF4-FFF2-40B4-BE49-F238E27FC236}">
                <a16:creationId xmlns:a16="http://schemas.microsoft.com/office/drawing/2014/main" id="{F0BD199B-5DED-4C16-BA1B-A3C1B94C768F}"/>
              </a:ext>
            </a:extLst>
          </p:cNvPr>
          <p:cNvSpPr txBox="1"/>
          <p:nvPr/>
        </p:nvSpPr>
        <p:spPr>
          <a:xfrm>
            <a:off x="1922182" y="5012185"/>
            <a:ext cx="1467068" cy="369332"/>
          </a:xfrm>
          <a:prstGeom prst="rect">
            <a:avLst/>
          </a:prstGeom>
          <a:noFill/>
        </p:spPr>
        <p:txBody>
          <a:bodyPr wrap="none" rtlCol="0">
            <a:spAutoFit/>
          </a:bodyPr>
          <a:lstStyle/>
          <a:p>
            <a:pPr algn="ctr"/>
            <a:r>
              <a:rPr lang="en-GB" dirty="0">
                <a:solidFill>
                  <a:schemeClr val="bg1"/>
                </a:solidFill>
              </a:rPr>
              <a:t>Optimisation</a:t>
            </a:r>
          </a:p>
        </p:txBody>
      </p:sp>
      <p:cxnSp>
        <p:nvCxnSpPr>
          <p:cNvPr id="55" name="Straight Arrow Connector 54">
            <a:extLst>
              <a:ext uri="{FF2B5EF4-FFF2-40B4-BE49-F238E27FC236}">
                <a16:creationId xmlns:a16="http://schemas.microsoft.com/office/drawing/2014/main" id="{ADBAF702-8EDB-422E-BB3E-41C6F94EAA3C}"/>
              </a:ext>
            </a:extLst>
          </p:cNvPr>
          <p:cNvCxnSpPr>
            <a:cxnSpLocks/>
            <a:endCxn id="43" idx="3"/>
          </p:cNvCxnSpPr>
          <p:nvPr/>
        </p:nvCxnSpPr>
        <p:spPr>
          <a:xfrm flipH="1" flipV="1">
            <a:off x="3595277" y="2557357"/>
            <a:ext cx="1678479" cy="51492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CB74F88-1CB5-4E0B-AA18-2E930C2ABFDD}"/>
              </a:ext>
            </a:extLst>
          </p:cNvPr>
          <p:cNvSpPr txBox="1"/>
          <p:nvPr/>
        </p:nvSpPr>
        <p:spPr>
          <a:xfrm>
            <a:off x="311149" y="4796211"/>
            <a:ext cx="1353744" cy="584775"/>
          </a:xfrm>
          <a:prstGeom prst="rect">
            <a:avLst/>
          </a:prstGeom>
          <a:noFill/>
        </p:spPr>
        <p:txBody>
          <a:bodyPr wrap="square" rtlCol="0">
            <a:spAutoFit/>
          </a:bodyPr>
          <a:lstStyle/>
          <a:p>
            <a:pPr algn="ctr"/>
            <a:r>
              <a:rPr lang="en-GB" sz="1600" b="1" dirty="0">
                <a:solidFill>
                  <a:schemeClr val="accent2">
                    <a:lumMod val="60000"/>
                    <a:lumOff val="40000"/>
                  </a:schemeClr>
                </a:solidFill>
              </a:rPr>
              <a:t>Gradient (</a:t>
            </a:r>
            <a:r>
              <a:rPr lang="en-GB" sz="1600" b="1" dirty="0" err="1">
                <a:solidFill>
                  <a:schemeClr val="accent2">
                    <a:lumMod val="60000"/>
                    <a:lumOff val="40000"/>
                  </a:schemeClr>
                </a:solidFill>
              </a:rPr>
              <a:t>fmincon</a:t>
            </a:r>
            <a:r>
              <a:rPr lang="en-GB" sz="1600" b="1" dirty="0">
                <a:solidFill>
                  <a:schemeClr val="accent2">
                    <a:lumMod val="60000"/>
                    <a:lumOff val="40000"/>
                  </a:schemeClr>
                </a:solidFill>
              </a:rPr>
              <a:t>)</a:t>
            </a:r>
          </a:p>
        </p:txBody>
      </p:sp>
      <p:sp>
        <p:nvSpPr>
          <p:cNvPr id="58" name="TextBox 57">
            <a:extLst>
              <a:ext uri="{FF2B5EF4-FFF2-40B4-BE49-F238E27FC236}">
                <a16:creationId xmlns:a16="http://schemas.microsoft.com/office/drawing/2014/main" id="{5ADB5644-DE8E-4F1E-9A91-0F0D9CCA347F}"/>
              </a:ext>
            </a:extLst>
          </p:cNvPr>
          <p:cNvSpPr txBox="1"/>
          <p:nvPr/>
        </p:nvSpPr>
        <p:spPr>
          <a:xfrm>
            <a:off x="897204" y="5768585"/>
            <a:ext cx="1353744" cy="584775"/>
          </a:xfrm>
          <a:prstGeom prst="rect">
            <a:avLst/>
          </a:prstGeom>
          <a:noFill/>
        </p:spPr>
        <p:txBody>
          <a:bodyPr wrap="square" rtlCol="0">
            <a:spAutoFit/>
          </a:bodyPr>
          <a:lstStyle/>
          <a:p>
            <a:pPr algn="ctr"/>
            <a:r>
              <a:rPr lang="en-GB" sz="1600" b="1" dirty="0">
                <a:solidFill>
                  <a:schemeClr val="accent2">
                    <a:lumMod val="60000"/>
                    <a:lumOff val="40000"/>
                  </a:schemeClr>
                </a:solidFill>
              </a:rPr>
              <a:t>Genetic Algorithm</a:t>
            </a:r>
          </a:p>
        </p:txBody>
      </p:sp>
      <p:sp>
        <p:nvSpPr>
          <p:cNvPr id="59" name="TextBox 58">
            <a:extLst>
              <a:ext uri="{FF2B5EF4-FFF2-40B4-BE49-F238E27FC236}">
                <a16:creationId xmlns:a16="http://schemas.microsoft.com/office/drawing/2014/main" id="{5CCD1C25-8123-48C7-8038-15751BE2667E}"/>
              </a:ext>
            </a:extLst>
          </p:cNvPr>
          <p:cNvSpPr txBox="1"/>
          <p:nvPr/>
        </p:nvSpPr>
        <p:spPr>
          <a:xfrm>
            <a:off x="2055209" y="6184083"/>
            <a:ext cx="1353744" cy="338554"/>
          </a:xfrm>
          <a:prstGeom prst="rect">
            <a:avLst/>
          </a:prstGeom>
          <a:noFill/>
        </p:spPr>
        <p:txBody>
          <a:bodyPr wrap="square" rtlCol="0">
            <a:spAutoFit/>
          </a:bodyPr>
          <a:lstStyle/>
          <a:p>
            <a:pPr algn="ctr"/>
            <a:r>
              <a:rPr lang="en-GB" sz="1600" b="1" dirty="0">
                <a:solidFill>
                  <a:schemeClr val="accent2">
                    <a:lumMod val="60000"/>
                    <a:lumOff val="40000"/>
                  </a:schemeClr>
                </a:solidFill>
              </a:rPr>
              <a:t>PSO</a:t>
            </a:r>
          </a:p>
        </p:txBody>
      </p:sp>
      <p:sp>
        <p:nvSpPr>
          <p:cNvPr id="60" name="TextBox 59">
            <a:extLst>
              <a:ext uri="{FF2B5EF4-FFF2-40B4-BE49-F238E27FC236}">
                <a16:creationId xmlns:a16="http://schemas.microsoft.com/office/drawing/2014/main" id="{D61A4BD9-891F-4A0E-AC6A-AE431658DC9C}"/>
              </a:ext>
            </a:extLst>
          </p:cNvPr>
          <p:cNvSpPr txBox="1"/>
          <p:nvPr/>
        </p:nvSpPr>
        <p:spPr>
          <a:xfrm>
            <a:off x="2907282" y="5968640"/>
            <a:ext cx="1560155" cy="584775"/>
          </a:xfrm>
          <a:prstGeom prst="rect">
            <a:avLst/>
          </a:prstGeom>
          <a:noFill/>
        </p:spPr>
        <p:txBody>
          <a:bodyPr wrap="square" rtlCol="0">
            <a:spAutoFit/>
          </a:bodyPr>
          <a:lstStyle/>
          <a:p>
            <a:pPr algn="ctr"/>
            <a:r>
              <a:rPr lang="en-GB" sz="1600" b="1" dirty="0">
                <a:solidFill>
                  <a:schemeClr val="accent2">
                    <a:lumMod val="60000"/>
                    <a:lumOff val="40000"/>
                  </a:schemeClr>
                </a:solidFill>
              </a:rPr>
              <a:t>Hybrid </a:t>
            </a:r>
            <a:r>
              <a:rPr lang="en-GB" sz="1600" b="1" dirty="0" err="1">
                <a:solidFill>
                  <a:schemeClr val="accent2">
                    <a:lumMod val="60000"/>
                    <a:lumOff val="40000"/>
                  </a:schemeClr>
                </a:solidFill>
              </a:rPr>
              <a:t>Optimidation</a:t>
            </a:r>
            <a:endParaRPr lang="en-GB" sz="1600" b="1" dirty="0">
              <a:solidFill>
                <a:schemeClr val="accent2">
                  <a:lumMod val="60000"/>
                  <a:lumOff val="40000"/>
                </a:schemeClr>
              </a:solidFill>
            </a:endParaRPr>
          </a:p>
        </p:txBody>
      </p:sp>
      <p:sp>
        <p:nvSpPr>
          <p:cNvPr id="61" name="TextBox 60">
            <a:extLst>
              <a:ext uri="{FF2B5EF4-FFF2-40B4-BE49-F238E27FC236}">
                <a16:creationId xmlns:a16="http://schemas.microsoft.com/office/drawing/2014/main" id="{86C26845-8B9C-4483-95BB-48CF84AC723E}"/>
              </a:ext>
            </a:extLst>
          </p:cNvPr>
          <p:cNvSpPr txBox="1"/>
          <p:nvPr/>
        </p:nvSpPr>
        <p:spPr>
          <a:xfrm>
            <a:off x="5361007" y="4706126"/>
            <a:ext cx="1518364" cy="369332"/>
          </a:xfrm>
          <a:prstGeom prst="rect">
            <a:avLst/>
          </a:prstGeom>
          <a:noFill/>
        </p:spPr>
        <p:txBody>
          <a:bodyPr wrap="none" rtlCol="0">
            <a:spAutoFit/>
          </a:bodyPr>
          <a:lstStyle/>
          <a:p>
            <a:pPr algn="ctr"/>
            <a:r>
              <a:rPr lang="en-GB" dirty="0">
                <a:solidFill>
                  <a:schemeClr val="bg1"/>
                </a:solidFill>
              </a:rPr>
              <a:t>Model-based</a:t>
            </a:r>
          </a:p>
        </p:txBody>
      </p:sp>
      <p:sp>
        <p:nvSpPr>
          <p:cNvPr id="62" name="TextBox 61">
            <a:extLst>
              <a:ext uri="{FF2B5EF4-FFF2-40B4-BE49-F238E27FC236}">
                <a16:creationId xmlns:a16="http://schemas.microsoft.com/office/drawing/2014/main" id="{69561729-B13E-4C03-9A03-E2BEC137B5EE}"/>
              </a:ext>
            </a:extLst>
          </p:cNvPr>
          <p:cNvSpPr txBox="1"/>
          <p:nvPr/>
        </p:nvSpPr>
        <p:spPr>
          <a:xfrm>
            <a:off x="4590047" y="5279945"/>
            <a:ext cx="645471" cy="338554"/>
          </a:xfrm>
          <a:prstGeom prst="rect">
            <a:avLst/>
          </a:prstGeom>
          <a:noFill/>
        </p:spPr>
        <p:txBody>
          <a:bodyPr wrap="square" rtlCol="0">
            <a:spAutoFit/>
          </a:bodyPr>
          <a:lstStyle/>
          <a:p>
            <a:pPr algn="ctr"/>
            <a:r>
              <a:rPr lang="en-GB" sz="1600" b="1" dirty="0">
                <a:solidFill>
                  <a:schemeClr val="accent2">
                    <a:lumMod val="60000"/>
                    <a:lumOff val="40000"/>
                  </a:schemeClr>
                </a:solidFill>
              </a:rPr>
              <a:t>DoE</a:t>
            </a:r>
          </a:p>
        </p:txBody>
      </p:sp>
      <p:sp>
        <p:nvSpPr>
          <p:cNvPr id="63" name="TextBox 62">
            <a:extLst>
              <a:ext uri="{FF2B5EF4-FFF2-40B4-BE49-F238E27FC236}">
                <a16:creationId xmlns:a16="http://schemas.microsoft.com/office/drawing/2014/main" id="{FC22A685-DF05-4879-B984-428B2095E3F2}"/>
              </a:ext>
            </a:extLst>
          </p:cNvPr>
          <p:cNvSpPr txBox="1"/>
          <p:nvPr/>
        </p:nvSpPr>
        <p:spPr>
          <a:xfrm>
            <a:off x="4765249" y="6052769"/>
            <a:ext cx="1560155" cy="584775"/>
          </a:xfrm>
          <a:prstGeom prst="rect">
            <a:avLst/>
          </a:prstGeom>
          <a:noFill/>
        </p:spPr>
        <p:txBody>
          <a:bodyPr wrap="square" rtlCol="0">
            <a:spAutoFit/>
          </a:bodyPr>
          <a:lstStyle/>
          <a:p>
            <a:pPr algn="ctr"/>
            <a:r>
              <a:rPr lang="en-GB" sz="1600" b="1" dirty="0">
                <a:solidFill>
                  <a:schemeClr val="accent2">
                    <a:lumMod val="60000"/>
                    <a:lumOff val="40000"/>
                  </a:schemeClr>
                </a:solidFill>
              </a:rPr>
              <a:t>Statistical Model</a:t>
            </a:r>
          </a:p>
        </p:txBody>
      </p:sp>
      <p:sp>
        <p:nvSpPr>
          <p:cNvPr id="65" name="TextBox 64">
            <a:extLst>
              <a:ext uri="{FF2B5EF4-FFF2-40B4-BE49-F238E27FC236}">
                <a16:creationId xmlns:a16="http://schemas.microsoft.com/office/drawing/2014/main" id="{74F3D0FF-DF50-4E94-8584-7872AF829337}"/>
              </a:ext>
            </a:extLst>
          </p:cNvPr>
          <p:cNvSpPr txBox="1"/>
          <p:nvPr/>
        </p:nvSpPr>
        <p:spPr>
          <a:xfrm>
            <a:off x="7576063" y="6031780"/>
            <a:ext cx="1560155" cy="338554"/>
          </a:xfrm>
          <a:prstGeom prst="rect">
            <a:avLst/>
          </a:prstGeom>
          <a:noFill/>
        </p:spPr>
        <p:txBody>
          <a:bodyPr wrap="square" rtlCol="0">
            <a:spAutoFit/>
          </a:bodyPr>
          <a:lstStyle/>
          <a:p>
            <a:pPr algn="ctr"/>
            <a:r>
              <a:rPr lang="en-GB" sz="1600" b="1" dirty="0">
                <a:solidFill>
                  <a:schemeClr val="accent2">
                    <a:lumMod val="60000"/>
                    <a:lumOff val="40000"/>
                  </a:schemeClr>
                </a:solidFill>
              </a:rPr>
              <a:t>ETAS ASCMO</a:t>
            </a:r>
          </a:p>
        </p:txBody>
      </p:sp>
      <p:sp>
        <p:nvSpPr>
          <p:cNvPr id="66" name="TextBox 65">
            <a:extLst>
              <a:ext uri="{FF2B5EF4-FFF2-40B4-BE49-F238E27FC236}">
                <a16:creationId xmlns:a16="http://schemas.microsoft.com/office/drawing/2014/main" id="{6D7BE0A2-25EB-4CBD-9DDD-840D036F5278}"/>
              </a:ext>
            </a:extLst>
          </p:cNvPr>
          <p:cNvSpPr txBox="1"/>
          <p:nvPr/>
        </p:nvSpPr>
        <p:spPr>
          <a:xfrm>
            <a:off x="6911032" y="5301330"/>
            <a:ext cx="2134247" cy="584775"/>
          </a:xfrm>
          <a:prstGeom prst="rect">
            <a:avLst/>
          </a:prstGeom>
          <a:noFill/>
        </p:spPr>
        <p:txBody>
          <a:bodyPr wrap="square" rtlCol="0">
            <a:spAutoFit/>
          </a:bodyPr>
          <a:lstStyle/>
          <a:p>
            <a:pPr algn="ctr"/>
            <a:r>
              <a:rPr lang="en-GB" sz="1600" b="1" dirty="0">
                <a:solidFill>
                  <a:schemeClr val="accent2">
                    <a:lumMod val="60000"/>
                    <a:lumOff val="40000"/>
                  </a:schemeClr>
                </a:solidFill>
              </a:rPr>
              <a:t>Ricardo Efficient Calibration</a:t>
            </a:r>
          </a:p>
        </p:txBody>
      </p:sp>
      <p:sp>
        <p:nvSpPr>
          <p:cNvPr id="68" name="TextBox 67">
            <a:extLst>
              <a:ext uri="{FF2B5EF4-FFF2-40B4-BE49-F238E27FC236}">
                <a16:creationId xmlns:a16="http://schemas.microsoft.com/office/drawing/2014/main" id="{655A1556-7832-41F8-8D9B-3B162AD40051}"/>
              </a:ext>
            </a:extLst>
          </p:cNvPr>
          <p:cNvSpPr txBox="1"/>
          <p:nvPr/>
        </p:nvSpPr>
        <p:spPr>
          <a:xfrm>
            <a:off x="6202995" y="6111978"/>
            <a:ext cx="1269984" cy="584775"/>
          </a:xfrm>
          <a:prstGeom prst="rect">
            <a:avLst/>
          </a:prstGeom>
          <a:noFill/>
        </p:spPr>
        <p:txBody>
          <a:bodyPr wrap="square" rtlCol="0">
            <a:spAutoFit/>
          </a:bodyPr>
          <a:lstStyle/>
          <a:p>
            <a:pPr algn="ctr"/>
            <a:r>
              <a:rPr lang="en-GB" sz="1600" b="1" dirty="0" err="1">
                <a:solidFill>
                  <a:schemeClr val="accent2">
                    <a:lumMod val="60000"/>
                    <a:lumOff val="40000"/>
                  </a:schemeClr>
                </a:solidFill>
              </a:rPr>
              <a:t>Mathworks</a:t>
            </a:r>
            <a:r>
              <a:rPr lang="en-GB" sz="1600" b="1" dirty="0">
                <a:solidFill>
                  <a:schemeClr val="accent2">
                    <a:lumMod val="60000"/>
                    <a:lumOff val="40000"/>
                  </a:schemeClr>
                </a:solidFill>
              </a:rPr>
              <a:t> MBC</a:t>
            </a:r>
          </a:p>
        </p:txBody>
      </p:sp>
      <p:sp>
        <p:nvSpPr>
          <p:cNvPr id="69" name="TextBox 68">
            <a:extLst>
              <a:ext uri="{FF2B5EF4-FFF2-40B4-BE49-F238E27FC236}">
                <a16:creationId xmlns:a16="http://schemas.microsoft.com/office/drawing/2014/main" id="{7174ECC8-5AF6-40D7-B6E7-A6D644B971AF}"/>
              </a:ext>
            </a:extLst>
          </p:cNvPr>
          <p:cNvSpPr txBox="1"/>
          <p:nvPr/>
        </p:nvSpPr>
        <p:spPr>
          <a:xfrm>
            <a:off x="8472250" y="3087874"/>
            <a:ext cx="1620958" cy="369332"/>
          </a:xfrm>
          <a:prstGeom prst="rect">
            <a:avLst/>
          </a:prstGeom>
          <a:noFill/>
        </p:spPr>
        <p:txBody>
          <a:bodyPr wrap="none" rtlCol="0">
            <a:spAutoFit/>
          </a:bodyPr>
          <a:lstStyle/>
          <a:p>
            <a:pPr algn="ctr"/>
            <a:r>
              <a:rPr lang="en-GB" dirty="0">
                <a:solidFill>
                  <a:schemeClr val="bg1"/>
                </a:solidFill>
              </a:rPr>
              <a:t>Dashboarding</a:t>
            </a:r>
          </a:p>
        </p:txBody>
      </p:sp>
      <p:sp>
        <p:nvSpPr>
          <p:cNvPr id="72" name="TextBox 71">
            <a:extLst>
              <a:ext uri="{FF2B5EF4-FFF2-40B4-BE49-F238E27FC236}">
                <a16:creationId xmlns:a16="http://schemas.microsoft.com/office/drawing/2014/main" id="{171D4D55-E795-4E14-9C8F-CBE35BF81490}"/>
              </a:ext>
            </a:extLst>
          </p:cNvPr>
          <p:cNvSpPr txBox="1"/>
          <p:nvPr/>
        </p:nvSpPr>
        <p:spPr>
          <a:xfrm>
            <a:off x="10481458" y="3056192"/>
            <a:ext cx="1541656" cy="338554"/>
          </a:xfrm>
          <a:prstGeom prst="rect">
            <a:avLst/>
          </a:prstGeom>
          <a:noFill/>
        </p:spPr>
        <p:txBody>
          <a:bodyPr wrap="square" rtlCol="0">
            <a:spAutoFit/>
          </a:bodyPr>
          <a:lstStyle/>
          <a:p>
            <a:pPr algn="ctr"/>
            <a:r>
              <a:rPr lang="en-GB" sz="1600" b="1" dirty="0">
                <a:solidFill>
                  <a:schemeClr val="accent2">
                    <a:lumMod val="60000"/>
                    <a:lumOff val="40000"/>
                  </a:schemeClr>
                </a:solidFill>
              </a:rPr>
              <a:t>Dash </a:t>
            </a:r>
            <a:r>
              <a:rPr lang="en-GB" sz="1600" b="1" dirty="0" err="1">
                <a:solidFill>
                  <a:schemeClr val="accent2">
                    <a:lumMod val="60000"/>
                    <a:lumOff val="40000"/>
                  </a:schemeClr>
                </a:solidFill>
              </a:rPr>
              <a:t>Plotly</a:t>
            </a:r>
            <a:endParaRPr lang="en-GB" sz="1600" b="1" dirty="0">
              <a:solidFill>
                <a:schemeClr val="accent2">
                  <a:lumMod val="60000"/>
                  <a:lumOff val="40000"/>
                </a:schemeClr>
              </a:solidFill>
            </a:endParaRPr>
          </a:p>
        </p:txBody>
      </p:sp>
      <p:sp>
        <p:nvSpPr>
          <p:cNvPr id="73" name="TextBox 72">
            <a:extLst>
              <a:ext uri="{FF2B5EF4-FFF2-40B4-BE49-F238E27FC236}">
                <a16:creationId xmlns:a16="http://schemas.microsoft.com/office/drawing/2014/main" id="{650C91B0-132C-4F35-B8C1-80F483658296}"/>
              </a:ext>
            </a:extLst>
          </p:cNvPr>
          <p:cNvSpPr txBox="1"/>
          <p:nvPr/>
        </p:nvSpPr>
        <p:spPr>
          <a:xfrm>
            <a:off x="10664153" y="3722846"/>
            <a:ext cx="1354490" cy="338554"/>
          </a:xfrm>
          <a:prstGeom prst="rect">
            <a:avLst/>
          </a:prstGeom>
          <a:noFill/>
        </p:spPr>
        <p:txBody>
          <a:bodyPr wrap="square" rtlCol="0">
            <a:spAutoFit/>
          </a:bodyPr>
          <a:lstStyle/>
          <a:p>
            <a:pPr algn="ctr"/>
            <a:r>
              <a:rPr lang="en-GB" sz="1600" b="1" dirty="0">
                <a:solidFill>
                  <a:schemeClr val="accent2">
                    <a:lumMod val="60000"/>
                    <a:lumOff val="40000"/>
                  </a:schemeClr>
                </a:solidFill>
              </a:rPr>
              <a:t>JavaScript</a:t>
            </a:r>
          </a:p>
        </p:txBody>
      </p:sp>
      <p:sp>
        <p:nvSpPr>
          <p:cNvPr id="74" name="TextBox 73">
            <a:extLst>
              <a:ext uri="{FF2B5EF4-FFF2-40B4-BE49-F238E27FC236}">
                <a16:creationId xmlns:a16="http://schemas.microsoft.com/office/drawing/2014/main" id="{F883FD5B-8768-4575-B274-8481A87DE465}"/>
              </a:ext>
            </a:extLst>
          </p:cNvPr>
          <p:cNvSpPr txBox="1"/>
          <p:nvPr/>
        </p:nvSpPr>
        <p:spPr>
          <a:xfrm>
            <a:off x="7464165" y="4669031"/>
            <a:ext cx="1172117" cy="369332"/>
          </a:xfrm>
          <a:prstGeom prst="rect">
            <a:avLst/>
          </a:prstGeom>
          <a:noFill/>
        </p:spPr>
        <p:txBody>
          <a:bodyPr wrap="none" rtlCol="0">
            <a:spAutoFit/>
          </a:bodyPr>
          <a:lstStyle/>
          <a:p>
            <a:pPr algn="ctr"/>
            <a:r>
              <a:rPr lang="en-GB" dirty="0">
                <a:solidFill>
                  <a:schemeClr val="bg1"/>
                </a:solidFill>
              </a:rPr>
              <a:t>Database</a:t>
            </a:r>
          </a:p>
        </p:txBody>
      </p:sp>
      <p:sp>
        <p:nvSpPr>
          <p:cNvPr id="75" name="TextBox 74">
            <a:extLst>
              <a:ext uri="{FF2B5EF4-FFF2-40B4-BE49-F238E27FC236}">
                <a16:creationId xmlns:a16="http://schemas.microsoft.com/office/drawing/2014/main" id="{D4E9D3C8-4606-4299-AB5D-567932AFEA7C}"/>
              </a:ext>
            </a:extLst>
          </p:cNvPr>
          <p:cNvSpPr txBox="1"/>
          <p:nvPr/>
        </p:nvSpPr>
        <p:spPr>
          <a:xfrm>
            <a:off x="10681938" y="5897290"/>
            <a:ext cx="1172116" cy="830997"/>
          </a:xfrm>
          <a:prstGeom prst="rect">
            <a:avLst/>
          </a:prstGeom>
          <a:noFill/>
        </p:spPr>
        <p:txBody>
          <a:bodyPr wrap="square" rtlCol="0">
            <a:spAutoFit/>
          </a:bodyPr>
          <a:lstStyle/>
          <a:p>
            <a:pPr algn="ctr"/>
            <a:r>
              <a:rPr lang="en-GB" sz="1600" b="1" dirty="0">
                <a:solidFill>
                  <a:schemeClr val="accent2">
                    <a:lumMod val="60000"/>
                    <a:lumOff val="40000"/>
                  </a:schemeClr>
                </a:solidFill>
              </a:rPr>
              <a:t>Basic SQL scripting</a:t>
            </a:r>
          </a:p>
        </p:txBody>
      </p:sp>
      <p:sp>
        <p:nvSpPr>
          <p:cNvPr id="76" name="TextBox 75">
            <a:extLst>
              <a:ext uri="{FF2B5EF4-FFF2-40B4-BE49-F238E27FC236}">
                <a16:creationId xmlns:a16="http://schemas.microsoft.com/office/drawing/2014/main" id="{A4103E71-B2D5-4476-835E-E616FFD0B87D}"/>
              </a:ext>
            </a:extLst>
          </p:cNvPr>
          <p:cNvSpPr txBox="1"/>
          <p:nvPr/>
        </p:nvSpPr>
        <p:spPr>
          <a:xfrm>
            <a:off x="9127127" y="2016934"/>
            <a:ext cx="787395" cy="369332"/>
          </a:xfrm>
          <a:prstGeom prst="rect">
            <a:avLst/>
          </a:prstGeom>
          <a:noFill/>
        </p:spPr>
        <p:txBody>
          <a:bodyPr wrap="none" rtlCol="0">
            <a:spAutoFit/>
          </a:bodyPr>
          <a:lstStyle/>
          <a:p>
            <a:pPr algn="ctr"/>
            <a:r>
              <a:rPr lang="en-GB" dirty="0">
                <a:solidFill>
                  <a:schemeClr val="bg1"/>
                </a:solidFill>
              </a:rPr>
              <a:t>Cloud</a:t>
            </a:r>
          </a:p>
        </p:txBody>
      </p:sp>
      <p:sp>
        <p:nvSpPr>
          <p:cNvPr id="80" name="TextBox 79">
            <a:extLst>
              <a:ext uri="{FF2B5EF4-FFF2-40B4-BE49-F238E27FC236}">
                <a16:creationId xmlns:a16="http://schemas.microsoft.com/office/drawing/2014/main" id="{3BBBDF83-8307-4AF2-8A74-B7E5EED08EBB}"/>
              </a:ext>
            </a:extLst>
          </p:cNvPr>
          <p:cNvSpPr txBox="1"/>
          <p:nvPr/>
        </p:nvSpPr>
        <p:spPr>
          <a:xfrm>
            <a:off x="10750490" y="1816141"/>
            <a:ext cx="933773" cy="338554"/>
          </a:xfrm>
          <a:prstGeom prst="rect">
            <a:avLst/>
          </a:prstGeom>
          <a:noFill/>
        </p:spPr>
        <p:txBody>
          <a:bodyPr wrap="square" rtlCol="0">
            <a:spAutoFit/>
          </a:bodyPr>
          <a:lstStyle/>
          <a:p>
            <a:pPr algn="ctr"/>
            <a:r>
              <a:rPr lang="en-GB" sz="1600" b="1" dirty="0">
                <a:solidFill>
                  <a:schemeClr val="accent2">
                    <a:lumMod val="60000"/>
                    <a:lumOff val="40000"/>
                  </a:schemeClr>
                </a:solidFill>
              </a:rPr>
              <a:t>AWS </a:t>
            </a:r>
          </a:p>
        </p:txBody>
      </p:sp>
      <p:sp>
        <p:nvSpPr>
          <p:cNvPr id="81" name="TextBox 80">
            <a:extLst>
              <a:ext uri="{FF2B5EF4-FFF2-40B4-BE49-F238E27FC236}">
                <a16:creationId xmlns:a16="http://schemas.microsoft.com/office/drawing/2014/main" id="{E434CA6E-3959-494B-8D14-94BB37561C9A}"/>
              </a:ext>
            </a:extLst>
          </p:cNvPr>
          <p:cNvSpPr txBox="1"/>
          <p:nvPr/>
        </p:nvSpPr>
        <p:spPr>
          <a:xfrm>
            <a:off x="10579828" y="268433"/>
            <a:ext cx="1421393" cy="584775"/>
          </a:xfrm>
          <a:prstGeom prst="rect">
            <a:avLst/>
          </a:prstGeom>
          <a:noFill/>
        </p:spPr>
        <p:txBody>
          <a:bodyPr wrap="square" rtlCol="0">
            <a:spAutoFit/>
          </a:bodyPr>
          <a:lstStyle/>
          <a:p>
            <a:pPr algn="ctr"/>
            <a:r>
              <a:rPr lang="en-GB" sz="1600" b="1" dirty="0">
                <a:solidFill>
                  <a:schemeClr val="accent2">
                    <a:lumMod val="60000"/>
                    <a:lumOff val="40000"/>
                  </a:schemeClr>
                </a:solidFill>
              </a:rPr>
              <a:t>AWS </a:t>
            </a:r>
            <a:r>
              <a:rPr lang="en-GB" sz="1600" b="1" dirty="0" err="1">
                <a:solidFill>
                  <a:schemeClr val="accent2">
                    <a:lumMod val="60000"/>
                    <a:lumOff val="40000"/>
                  </a:schemeClr>
                </a:solidFill>
              </a:rPr>
              <a:t>SageMaker</a:t>
            </a:r>
            <a:endParaRPr lang="en-GB" sz="1600" b="1" dirty="0">
              <a:solidFill>
                <a:schemeClr val="accent2">
                  <a:lumMod val="60000"/>
                  <a:lumOff val="40000"/>
                </a:schemeClr>
              </a:solidFill>
            </a:endParaRPr>
          </a:p>
        </p:txBody>
      </p:sp>
      <p:sp>
        <p:nvSpPr>
          <p:cNvPr id="82" name="TextBox 81">
            <a:extLst>
              <a:ext uri="{FF2B5EF4-FFF2-40B4-BE49-F238E27FC236}">
                <a16:creationId xmlns:a16="http://schemas.microsoft.com/office/drawing/2014/main" id="{030F155B-F112-4686-97B2-A9486141FD18}"/>
              </a:ext>
            </a:extLst>
          </p:cNvPr>
          <p:cNvSpPr txBox="1"/>
          <p:nvPr/>
        </p:nvSpPr>
        <p:spPr>
          <a:xfrm>
            <a:off x="10600139" y="1205051"/>
            <a:ext cx="1598105" cy="338554"/>
          </a:xfrm>
          <a:prstGeom prst="rect">
            <a:avLst/>
          </a:prstGeom>
          <a:noFill/>
        </p:spPr>
        <p:txBody>
          <a:bodyPr wrap="square" rtlCol="0">
            <a:spAutoFit/>
          </a:bodyPr>
          <a:lstStyle/>
          <a:p>
            <a:pPr algn="ctr"/>
            <a:r>
              <a:rPr lang="en-GB" sz="1600" b="1" dirty="0">
                <a:solidFill>
                  <a:schemeClr val="accent2">
                    <a:lumMod val="60000"/>
                    <a:lumOff val="40000"/>
                  </a:schemeClr>
                </a:solidFill>
              </a:rPr>
              <a:t>Azure (Basic)</a:t>
            </a:r>
          </a:p>
        </p:txBody>
      </p:sp>
      <p:cxnSp>
        <p:nvCxnSpPr>
          <p:cNvPr id="83" name="Straight Arrow Connector 82">
            <a:extLst>
              <a:ext uri="{FF2B5EF4-FFF2-40B4-BE49-F238E27FC236}">
                <a16:creationId xmlns:a16="http://schemas.microsoft.com/office/drawing/2014/main" id="{BE5DB98D-DCE7-4340-AE18-32FA7D983B7F}"/>
              </a:ext>
            </a:extLst>
          </p:cNvPr>
          <p:cNvCxnSpPr>
            <a:cxnSpLocks/>
            <a:stCxn id="43" idx="1"/>
            <a:endCxn id="40" idx="3"/>
          </p:cNvCxnSpPr>
          <p:nvPr/>
        </p:nvCxnSpPr>
        <p:spPr>
          <a:xfrm flipH="1" flipV="1">
            <a:off x="1447247" y="1699581"/>
            <a:ext cx="578370" cy="85777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465F8C6-8ED0-4780-BC15-0B9A985E22C1}"/>
              </a:ext>
            </a:extLst>
          </p:cNvPr>
          <p:cNvCxnSpPr>
            <a:cxnSpLocks/>
            <a:stCxn id="43" idx="1"/>
            <a:endCxn id="57" idx="3"/>
          </p:cNvCxnSpPr>
          <p:nvPr/>
        </p:nvCxnSpPr>
        <p:spPr>
          <a:xfrm flipH="1" flipV="1">
            <a:off x="1028639" y="2076292"/>
            <a:ext cx="996978" cy="48106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F9D765D-534C-40EC-970E-138E14271DFD}"/>
              </a:ext>
            </a:extLst>
          </p:cNvPr>
          <p:cNvCxnSpPr>
            <a:cxnSpLocks/>
            <a:stCxn id="43" idx="1"/>
            <a:endCxn id="23" idx="3"/>
          </p:cNvCxnSpPr>
          <p:nvPr/>
        </p:nvCxnSpPr>
        <p:spPr>
          <a:xfrm flipH="1">
            <a:off x="1128970" y="2557357"/>
            <a:ext cx="896647" cy="4003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CF633B3-0914-4EEB-8416-207888E065C3}"/>
              </a:ext>
            </a:extLst>
          </p:cNvPr>
          <p:cNvCxnSpPr>
            <a:cxnSpLocks/>
            <a:endCxn id="24" idx="3"/>
          </p:cNvCxnSpPr>
          <p:nvPr/>
        </p:nvCxnSpPr>
        <p:spPr>
          <a:xfrm flipH="1" flipV="1">
            <a:off x="1364511" y="3154201"/>
            <a:ext cx="931933" cy="69923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F53E02-8CA2-4912-A240-36D61A86B7AC}"/>
              </a:ext>
            </a:extLst>
          </p:cNvPr>
          <p:cNvCxnSpPr>
            <a:cxnSpLocks/>
            <a:endCxn id="34" idx="3"/>
          </p:cNvCxnSpPr>
          <p:nvPr/>
        </p:nvCxnSpPr>
        <p:spPr>
          <a:xfrm flipH="1" flipV="1">
            <a:off x="1503640" y="3768802"/>
            <a:ext cx="792804" cy="846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76A644F-ADF7-46F6-96B8-0B3CCB067F92}"/>
              </a:ext>
            </a:extLst>
          </p:cNvPr>
          <p:cNvCxnSpPr>
            <a:cxnSpLocks/>
            <a:endCxn id="35" idx="3"/>
          </p:cNvCxnSpPr>
          <p:nvPr/>
        </p:nvCxnSpPr>
        <p:spPr>
          <a:xfrm flipH="1">
            <a:off x="1430274" y="3853440"/>
            <a:ext cx="866170" cy="51686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AF934C6-735B-4E43-AA7A-1E23927F8DA2}"/>
              </a:ext>
            </a:extLst>
          </p:cNvPr>
          <p:cNvCxnSpPr>
            <a:cxnSpLocks/>
            <a:stCxn id="53" idx="1"/>
            <a:endCxn id="56" idx="3"/>
          </p:cNvCxnSpPr>
          <p:nvPr/>
        </p:nvCxnSpPr>
        <p:spPr>
          <a:xfrm flipH="1" flipV="1">
            <a:off x="1664893" y="5088599"/>
            <a:ext cx="257289" cy="1082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B409471-4BD2-4218-B129-2075E4CEA193}"/>
              </a:ext>
            </a:extLst>
          </p:cNvPr>
          <p:cNvCxnSpPr>
            <a:cxnSpLocks/>
            <a:stCxn id="53" idx="2"/>
            <a:endCxn id="58" idx="0"/>
          </p:cNvCxnSpPr>
          <p:nvPr/>
        </p:nvCxnSpPr>
        <p:spPr>
          <a:xfrm flipH="1">
            <a:off x="1574076" y="5381517"/>
            <a:ext cx="1081640" cy="38706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E2573DF-54F9-4844-B788-42D89064969A}"/>
              </a:ext>
            </a:extLst>
          </p:cNvPr>
          <p:cNvCxnSpPr>
            <a:cxnSpLocks/>
            <a:stCxn id="53" idx="2"/>
            <a:endCxn id="59" idx="0"/>
          </p:cNvCxnSpPr>
          <p:nvPr/>
        </p:nvCxnSpPr>
        <p:spPr>
          <a:xfrm>
            <a:off x="2655716" y="5381517"/>
            <a:ext cx="76365" cy="80256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755E244-4C04-4300-9364-D9E7D183A308}"/>
              </a:ext>
            </a:extLst>
          </p:cNvPr>
          <p:cNvCxnSpPr>
            <a:cxnSpLocks/>
            <a:endCxn id="53" idx="0"/>
          </p:cNvCxnSpPr>
          <p:nvPr/>
        </p:nvCxnSpPr>
        <p:spPr>
          <a:xfrm flipH="1">
            <a:off x="2655716" y="3467645"/>
            <a:ext cx="2691603" cy="154454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5E942A9-909F-4AC3-9406-875C280C5EE1}"/>
              </a:ext>
            </a:extLst>
          </p:cNvPr>
          <p:cNvCxnSpPr>
            <a:cxnSpLocks/>
            <a:stCxn id="53" idx="2"/>
            <a:endCxn id="60" idx="0"/>
          </p:cNvCxnSpPr>
          <p:nvPr/>
        </p:nvCxnSpPr>
        <p:spPr>
          <a:xfrm>
            <a:off x="2655716" y="5381517"/>
            <a:ext cx="1031644" cy="58712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29FC4-E406-4D21-A9B9-2D04F5C1625D}"/>
              </a:ext>
            </a:extLst>
          </p:cNvPr>
          <p:cNvCxnSpPr>
            <a:cxnSpLocks/>
            <a:stCxn id="18" idx="2"/>
            <a:endCxn id="61" idx="0"/>
          </p:cNvCxnSpPr>
          <p:nvPr/>
        </p:nvCxnSpPr>
        <p:spPr>
          <a:xfrm>
            <a:off x="5709110" y="3494865"/>
            <a:ext cx="411079" cy="121126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EF462EC-F80F-44B2-BDE1-59B3F89C773B}"/>
              </a:ext>
            </a:extLst>
          </p:cNvPr>
          <p:cNvCxnSpPr>
            <a:cxnSpLocks/>
            <a:stCxn id="61" idx="2"/>
            <a:endCxn id="62" idx="3"/>
          </p:cNvCxnSpPr>
          <p:nvPr/>
        </p:nvCxnSpPr>
        <p:spPr>
          <a:xfrm flipH="1">
            <a:off x="5235518" y="5075458"/>
            <a:ext cx="884671" cy="37376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77C13F7-24CC-46B0-98D2-A9F041D699F8}"/>
              </a:ext>
            </a:extLst>
          </p:cNvPr>
          <p:cNvCxnSpPr>
            <a:cxnSpLocks/>
            <a:stCxn id="61" idx="2"/>
            <a:endCxn id="63" idx="0"/>
          </p:cNvCxnSpPr>
          <p:nvPr/>
        </p:nvCxnSpPr>
        <p:spPr>
          <a:xfrm flipH="1">
            <a:off x="5545327" y="5075458"/>
            <a:ext cx="574862" cy="97731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F32C212-3E51-49D4-AD47-4DA0B4206E71}"/>
              </a:ext>
            </a:extLst>
          </p:cNvPr>
          <p:cNvCxnSpPr>
            <a:cxnSpLocks/>
            <a:stCxn id="61" idx="2"/>
            <a:endCxn id="68" idx="0"/>
          </p:cNvCxnSpPr>
          <p:nvPr/>
        </p:nvCxnSpPr>
        <p:spPr>
          <a:xfrm>
            <a:off x="6120189" y="5075458"/>
            <a:ext cx="717798" cy="103652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963AD0E-BA9B-4742-B5E6-699B3B67C148}"/>
              </a:ext>
            </a:extLst>
          </p:cNvPr>
          <p:cNvCxnSpPr>
            <a:cxnSpLocks/>
            <a:stCxn id="61" idx="2"/>
            <a:endCxn id="65" idx="1"/>
          </p:cNvCxnSpPr>
          <p:nvPr/>
        </p:nvCxnSpPr>
        <p:spPr>
          <a:xfrm>
            <a:off x="6120189" y="5075458"/>
            <a:ext cx="1455874" cy="112559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ED51EEB1-CACD-45EC-9C35-C29E4D13748F}"/>
              </a:ext>
            </a:extLst>
          </p:cNvPr>
          <p:cNvCxnSpPr>
            <a:cxnSpLocks/>
            <a:stCxn id="61" idx="2"/>
          </p:cNvCxnSpPr>
          <p:nvPr/>
        </p:nvCxnSpPr>
        <p:spPr>
          <a:xfrm>
            <a:off x="6120189" y="5075458"/>
            <a:ext cx="987771" cy="32651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691F170-0D41-48C1-B229-21A7B706EF0B}"/>
              </a:ext>
            </a:extLst>
          </p:cNvPr>
          <p:cNvCxnSpPr>
            <a:cxnSpLocks/>
            <a:endCxn id="74" idx="1"/>
          </p:cNvCxnSpPr>
          <p:nvPr/>
        </p:nvCxnSpPr>
        <p:spPr>
          <a:xfrm>
            <a:off x="5972645" y="3489905"/>
            <a:ext cx="1491520" cy="13637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78A47F17-496E-4462-BB2E-1895ECBDA64F}"/>
              </a:ext>
            </a:extLst>
          </p:cNvPr>
          <p:cNvCxnSpPr>
            <a:cxnSpLocks/>
            <a:stCxn id="74" idx="3"/>
            <a:endCxn id="75" idx="1"/>
          </p:cNvCxnSpPr>
          <p:nvPr/>
        </p:nvCxnSpPr>
        <p:spPr>
          <a:xfrm>
            <a:off x="8636282" y="4853697"/>
            <a:ext cx="2045656" cy="14590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628020D-A728-433B-941B-E207738FF8B6}"/>
              </a:ext>
            </a:extLst>
          </p:cNvPr>
          <p:cNvCxnSpPr>
            <a:cxnSpLocks/>
            <a:endCxn id="69" idx="1"/>
          </p:cNvCxnSpPr>
          <p:nvPr/>
        </p:nvCxnSpPr>
        <p:spPr>
          <a:xfrm>
            <a:off x="6300969" y="3242249"/>
            <a:ext cx="2171281" cy="3029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54890D8A-95E5-457B-84E1-3F7A8F8D1A86}"/>
              </a:ext>
            </a:extLst>
          </p:cNvPr>
          <p:cNvCxnSpPr>
            <a:cxnSpLocks/>
            <a:stCxn id="69" idx="3"/>
            <a:endCxn id="72" idx="1"/>
          </p:cNvCxnSpPr>
          <p:nvPr/>
        </p:nvCxnSpPr>
        <p:spPr>
          <a:xfrm flipV="1">
            <a:off x="10093208" y="3225469"/>
            <a:ext cx="388250" cy="4707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BF21D7B-98EC-4A2B-A2BD-07FED73D4219}"/>
              </a:ext>
            </a:extLst>
          </p:cNvPr>
          <p:cNvCxnSpPr>
            <a:cxnSpLocks/>
            <a:stCxn id="69" idx="3"/>
            <a:endCxn id="73" idx="1"/>
          </p:cNvCxnSpPr>
          <p:nvPr/>
        </p:nvCxnSpPr>
        <p:spPr>
          <a:xfrm>
            <a:off x="10093208" y="3272540"/>
            <a:ext cx="570945" cy="6195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0D0A90E-796A-4D7D-B6A6-70AF9F1CBE64}"/>
              </a:ext>
            </a:extLst>
          </p:cNvPr>
          <p:cNvCxnSpPr>
            <a:cxnSpLocks/>
            <a:endCxn id="76" idx="1"/>
          </p:cNvCxnSpPr>
          <p:nvPr/>
        </p:nvCxnSpPr>
        <p:spPr>
          <a:xfrm flipV="1">
            <a:off x="6239837" y="2201600"/>
            <a:ext cx="2887290" cy="91127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7504598-2781-4402-8BA4-BFB7D932D3C9}"/>
              </a:ext>
            </a:extLst>
          </p:cNvPr>
          <p:cNvCxnSpPr>
            <a:cxnSpLocks/>
            <a:stCxn id="48" idx="0"/>
            <a:endCxn id="41" idx="3"/>
          </p:cNvCxnSpPr>
          <p:nvPr/>
        </p:nvCxnSpPr>
        <p:spPr>
          <a:xfrm flipH="1" flipV="1">
            <a:off x="1533138" y="453634"/>
            <a:ext cx="2111456" cy="83497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54857BE-8C53-45AA-8B0F-7D743984BF46}"/>
              </a:ext>
            </a:extLst>
          </p:cNvPr>
          <p:cNvCxnSpPr>
            <a:cxnSpLocks/>
            <a:stCxn id="48" idx="0"/>
            <a:endCxn id="49" idx="3"/>
          </p:cNvCxnSpPr>
          <p:nvPr/>
        </p:nvCxnSpPr>
        <p:spPr>
          <a:xfrm flipH="1" flipV="1">
            <a:off x="1383812" y="859435"/>
            <a:ext cx="2260782" cy="42917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CB5F258-26E9-4360-A1B9-94BB3574A37C}"/>
              </a:ext>
            </a:extLst>
          </p:cNvPr>
          <p:cNvCxnSpPr>
            <a:cxnSpLocks/>
            <a:stCxn id="48" idx="0"/>
            <a:endCxn id="51" idx="2"/>
          </p:cNvCxnSpPr>
          <p:nvPr/>
        </p:nvCxnSpPr>
        <p:spPr>
          <a:xfrm flipH="1" flipV="1">
            <a:off x="2143418" y="397754"/>
            <a:ext cx="1501176" cy="89085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CE021354-8D76-4830-8385-811B50989943}"/>
              </a:ext>
            </a:extLst>
          </p:cNvPr>
          <p:cNvSpPr txBox="1"/>
          <p:nvPr/>
        </p:nvSpPr>
        <p:spPr>
          <a:xfrm>
            <a:off x="2935009" y="120756"/>
            <a:ext cx="1677616" cy="584775"/>
          </a:xfrm>
          <a:prstGeom prst="rect">
            <a:avLst/>
          </a:prstGeom>
          <a:noFill/>
        </p:spPr>
        <p:txBody>
          <a:bodyPr wrap="square" rtlCol="0">
            <a:spAutoFit/>
          </a:bodyPr>
          <a:lstStyle/>
          <a:p>
            <a:pPr algn="ctr"/>
            <a:r>
              <a:rPr lang="en-GB" sz="1600" b="1" dirty="0">
                <a:solidFill>
                  <a:schemeClr val="accent2">
                    <a:lumMod val="60000"/>
                    <a:lumOff val="40000"/>
                  </a:schemeClr>
                </a:solidFill>
              </a:rPr>
              <a:t>Reinforcement</a:t>
            </a:r>
          </a:p>
          <a:p>
            <a:pPr algn="ctr"/>
            <a:r>
              <a:rPr lang="en-GB" sz="1600" b="1" dirty="0">
                <a:solidFill>
                  <a:schemeClr val="accent2">
                    <a:lumMod val="60000"/>
                    <a:lumOff val="40000"/>
                  </a:schemeClr>
                </a:solidFill>
              </a:rPr>
              <a:t>Learning</a:t>
            </a:r>
            <a:endParaRPr lang="en-GB" sz="1600" dirty="0">
              <a:solidFill>
                <a:schemeClr val="bg1"/>
              </a:solidFill>
            </a:endParaRPr>
          </a:p>
        </p:txBody>
      </p:sp>
      <p:cxnSp>
        <p:nvCxnSpPr>
          <p:cNvPr id="191" name="Straight Arrow Connector 190">
            <a:extLst>
              <a:ext uri="{FF2B5EF4-FFF2-40B4-BE49-F238E27FC236}">
                <a16:creationId xmlns:a16="http://schemas.microsoft.com/office/drawing/2014/main" id="{0C92766B-3810-4E97-B846-04012DA6827E}"/>
              </a:ext>
            </a:extLst>
          </p:cNvPr>
          <p:cNvCxnSpPr>
            <a:cxnSpLocks/>
            <a:stCxn id="48" idx="0"/>
            <a:endCxn id="190" idx="2"/>
          </p:cNvCxnSpPr>
          <p:nvPr/>
        </p:nvCxnSpPr>
        <p:spPr>
          <a:xfrm flipV="1">
            <a:off x="3644594" y="705531"/>
            <a:ext cx="129223" cy="58307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4928F16-15AD-4361-8211-BE299B933C84}"/>
              </a:ext>
            </a:extLst>
          </p:cNvPr>
          <p:cNvCxnSpPr>
            <a:cxnSpLocks/>
            <a:stCxn id="76" idx="3"/>
            <a:endCxn id="81" idx="1"/>
          </p:cNvCxnSpPr>
          <p:nvPr/>
        </p:nvCxnSpPr>
        <p:spPr>
          <a:xfrm flipV="1">
            <a:off x="9914522" y="560821"/>
            <a:ext cx="665306" cy="164077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1BB115EE-E2FA-49ED-A0A4-8ADB63582AF6}"/>
              </a:ext>
            </a:extLst>
          </p:cNvPr>
          <p:cNvCxnSpPr>
            <a:cxnSpLocks/>
            <a:stCxn id="76" idx="3"/>
            <a:endCxn id="82" idx="1"/>
          </p:cNvCxnSpPr>
          <p:nvPr/>
        </p:nvCxnSpPr>
        <p:spPr>
          <a:xfrm flipV="1">
            <a:off x="9914522" y="1374328"/>
            <a:ext cx="685617" cy="82727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9FC3B56-B6D1-4ED2-90B4-E383CEFC2CBA}"/>
              </a:ext>
            </a:extLst>
          </p:cNvPr>
          <p:cNvCxnSpPr>
            <a:cxnSpLocks/>
            <a:stCxn id="76" idx="3"/>
            <a:endCxn id="80" idx="1"/>
          </p:cNvCxnSpPr>
          <p:nvPr/>
        </p:nvCxnSpPr>
        <p:spPr>
          <a:xfrm flipV="1">
            <a:off x="9914522" y="1985418"/>
            <a:ext cx="835968" cy="21618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225C9D6-295E-435E-9F15-B2CCF2B8FAD1}"/>
              </a:ext>
            </a:extLst>
          </p:cNvPr>
          <p:cNvSpPr txBox="1"/>
          <p:nvPr/>
        </p:nvSpPr>
        <p:spPr>
          <a:xfrm>
            <a:off x="9007463" y="4080553"/>
            <a:ext cx="1131615" cy="646331"/>
          </a:xfrm>
          <a:prstGeom prst="rect">
            <a:avLst/>
          </a:prstGeom>
          <a:noFill/>
        </p:spPr>
        <p:txBody>
          <a:bodyPr wrap="square" rtlCol="0">
            <a:spAutoFit/>
          </a:bodyPr>
          <a:lstStyle/>
          <a:p>
            <a:pPr algn="ctr"/>
            <a:r>
              <a:rPr lang="en-GB" dirty="0">
                <a:solidFill>
                  <a:schemeClr val="bg1"/>
                </a:solidFill>
              </a:rPr>
              <a:t>Version control</a:t>
            </a:r>
          </a:p>
        </p:txBody>
      </p:sp>
      <p:cxnSp>
        <p:nvCxnSpPr>
          <p:cNvPr id="92" name="Straight Arrow Connector 91">
            <a:extLst>
              <a:ext uri="{FF2B5EF4-FFF2-40B4-BE49-F238E27FC236}">
                <a16:creationId xmlns:a16="http://schemas.microsoft.com/office/drawing/2014/main" id="{A128BCCE-8D97-4B4D-9EAD-DF096DC507AD}"/>
              </a:ext>
            </a:extLst>
          </p:cNvPr>
          <p:cNvCxnSpPr>
            <a:cxnSpLocks/>
            <a:endCxn id="90" idx="1"/>
          </p:cNvCxnSpPr>
          <p:nvPr/>
        </p:nvCxnSpPr>
        <p:spPr>
          <a:xfrm>
            <a:off x="6239837" y="3390846"/>
            <a:ext cx="2767626" cy="101287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0DFA9FAF-AD5F-4752-BABD-0FE6CC915B3C}"/>
              </a:ext>
            </a:extLst>
          </p:cNvPr>
          <p:cNvSpPr txBox="1"/>
          <p:nvPr/>
        </p:nvSpPr>
        <p:spPr>
          <a:xfrm>
            <a:off x="10664153" y="4548286"/>
            <a:ext cx="1172116" cy="338554"/>
          </a:xfrm>
          <a:prstGeom prst="rect">
            <a:avLst/>
          </a:prstGeom>
          <a:noFill/>
        </p:spPr>
        <p:txBody>
          <a:bodyPr wrap="square" rtlCol="0">
            <a:spAutoFit/>
          </a:bodyPr>
          <a:lstStyle/>
          <a:p>
            <a:pPr algn="ctr"/>
            <a:r>
              <a:rPr lang="en-GB" sz="1600" b="1" dirty="0">
                <a:solidFill>
                  <a:schemeClr val="accent2">
                    <a:lumMod val="60000"/>
                    <a:lumOff val="40000"/>
                  </a:schemeClr>
                </a:solidFill>
              </a:rPr>
              <a:t>GitLab</a:t>
            </a:r>
          </a:p>
        </p:txBody>
      </p:sp>
      <p:cxnSp>
        <p:nvCxnSpPr>
          <p:cNvPr id="95" name="Straight Arrow Connector 94">
            <a:extLst>
              <a:ext uri="{FF2B5EF4-FFF2-40B4-BE49-F238E27FC236}">
                <a16:creationId xmlns:a16="http://schemas.microsoft.com/office/drawing/2014/main" id="{70D47E80-2815-45B1-8794-B9C3A82B55A3}"/>
              </a:ext>
            </a:extLst>
          </p:cNvPr>
          <p:cNvCxnSpPr>
            <a:cxnSpLocks/>
            <a:stCxn id="90" idx="3"/>
            <a:endCxn id="94" idx="1"/>
          </p:cNvCxnSpPr>
          <p:nvPr/>
        </p:nvCxnSpPr>
        <p:spPr>
          <a:xfrm>
            <a:off x="10139078" y="4403719"/>
            <a:ext cx="525075" cy="31384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0C22CAB-0A7B-4BA4-BFA3-8D55C2F7817E}"/>
              </a:ext>
            </a:extLst>
          </p:cNvPr>
          <p:cNvSpPr txBox="1"/>
          <p:nvPr/>
        </p:nvSpPr>
        <p:spPr>
          <a:xfrm>
            <a:off x="10527107" y="5015039"/>
            <a:ext cx="1172116" cy="584775"/>
          </a:xfrm>
          <a:prstGeom prst="rect">
            <a:avLst/>
          </a:prstGeom>
          <a:noFill/>
        </p:spPr>
        <p:txBody>
          <a:bodyPr wrap="square" rtlCol="0">
            <a:spAutoFit/>
          </a:bodyPr>
          <a:lstStyle/>
          <a:p>
            <a:pPr algn="ctr"/>
            <a:r>
              <a:rPr lang="en-GB" sz="1600" b="1" dirty="0">
                <a:solidFill>
                  <a:schemeClr val="accent2">
                    <a:lumMod val="60000"/>
                    <a:lumOff val="40000"/>
                  </a:schemeClr>
                </a:solidFill>
              </a:rPr>
              <a:t>Plastic SCM</a:t>
            </a:r>
          </a:p>
        </p:txBody>
      </p:sp>
      <p:cxnSp>
        <p:nvCxnSpPr>
          <p:cNvPr id="98" name="Straight Arrow Connector 97">
            <a:extLst>
              <a:ext uri="{FF2B5EF4-FFF2-40B4-BE49-F238E27FC236}">
                <a16:creationId xmlns:a16="http://schemas.microsoft.com/office/drawing/2014/main" id="{C98F833C-273C-438B-9043-2658DFA5ADFE}"/>
              </a:ext>
            </a:extLst>
          </p:cNvPr>
          <p:cNvCxnSpPr>
            <a:cxnSpLocks/>
            <a:stCxn id="90" idx="3"/>
            <a:endCxn id="96" idx="1"/>
          </p:cNvCxnSpPr>
          <p:nvPr/>
        </p:nvCxnSpPr>
        <p:spPr>
          <a:xfrm>
            <a:off x="10139078" y="4403719"/>
            <a:ext cx="388029" cy="90370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5C763C7-C8F4-45FC-89DD-7B4615C91FA2}"/>
              </a:ext>
            </a:extLst>
          </p:cNvPr>
          <p:cNvSpPr txBox="1"/>
          <p:nvPr/>
        </p:nvSpPr>
        <p:spPr>
          <a:xfrm>
            <a:off x="5040571" y="1821939"/>
            <a:ext cx="1415772" cy="369332"/>
          </a:xfrm>
          <a:prstGeom prst="rect">
            <a:avLst/>
          </a:prstGeom>
          <a:noFill/>
        </p:spPr>
        <p:txBody>
          <a:bodyPr wrap="none" rtlCol="0">
            <a:spAutoFit/>
          </a:bodyPr>
          <a:lstStyle/>
          <a:p>
            <a:pPr algn="ctr"/>
            <a:r>
              <a:rPr lang="en-GB" dirty="0">
                <a:solidFill>
                  <a:schemeClr val="bg1"/>
                </a:solidFill>
              </a:rPr>
              <a:t>Deployment</a:t>
            </a:r>
          </a:p>
        </p:txBody>
      </p:sp>
      <p:cxnSp>
        <p:nvCxnSpPr>
          <p:cNvPr id="122" name="Straight Arrow Connector 121">
            <a:extLst>
              <a:ext uri="{FF2B5EF4-FFF2-40B4-BE49-F238E27FC236}">
                <a16:creationId xmlns:a16="http://schemas.microsoft.com/office/drawing/2014/main" id="{4A61F865-6129-4FEF-BA5F-8EEDBF92E0B4}"/>
              </a:ext>
            </a:extLst>
          </p:cNvPr>
          <p:cNvCxnSpPr>
            <a:cxnSpLocks/>
            <a:stCxn id="18" idx="0"/>
            <a:endCxn id="121" idx="2"/>
          </p:cNvCxnSpPr>
          <p:nvPr/>
        </p:nvCxnSpPr>
        <p:spPr>
          <a:xfrm flipV="1">
            <a:off x="5709110" y="2191271"/>
            <a:ext cx="39347" cy="84192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C4117FCE-F71D-4202-927A-857A07D80175}"/>
              </a:ext>
            </a:extLst>
          </p:cNvPr>
          <p:cNvSpPr txBox="1"/>
          <p:nvPr/>
        </p:nvSpPr>
        <p:spPr>
          <a:xfrm>
            <a:off x="4724054" y="443445"/>
            <a:ext cx="1311578" cy="338554"/>
          </a:xfrm>
          <a:prstGeom prst="rect">
            <a:avLst/>
          </a:prstGeom>
          <a:noFill/>
        </p:spPr>
        <p:txBody>
          <a:bodyPr wrap="none" rtlCol="0">
            <a:spAutoFit/>
          </a:bodyPr>
          <a:lstStyle/>
          <a:p>
            <a:pPr algn="ctr"/>
            <a:r>
              <a:rPr lang="en-GB" sz="1600" b="1" dirty="0">
                <a:solidFill>
                  <a:srgbClr val="53CAFF"/>
                </a:solidFill>
              </a:rPr>
              <a:t>Kubernetes</a:t>
            </a:r>
          </a:p>
        </p:txBody>
      </p:sp>
      <p:sp>
        <p:nvSpPr>
          <p:cNvPr id="127" name="TextBox 126">
            <a:extLst>
              <a:ext uri="{FF2B5EF4-FFF2-40B4-BE49-F238E27FC236}">
                <a16:creationId xmlns:a16="http://schemas.microsoft.com/office/drawing/2014/main" id="{45BDE153-3AFC-4E26-B4D9-267A55B421E3}"/>
              </a:ext>
            </a:extLst>
          </p:cNvPr>
          <p:cNvSpPr txBox="1"/>
          <p:nvPr/>
        </p:nvSpPr>
        <p:spPr>
          <a:xfrm>
            <a:off x="4370914" y="866032"/>
            <a:ext cx="878767" cy="338554"/>
          </a:xfrm>
          <a:prstGeom prst="rect">
            <a:avLst/>
          </a:prstGeom>
          <a:noFill/>
        </p:spPr>
        <p:txBody>
          <a:bodyPr wrap="none" rtlCol="0">
            <a:spAutoFit/>
          </a:bodyPr>
          <a:lstStyle/>
          <a:p>
            <a:pPr algn="ctr"/>
            <a:r>
              <a:rPr lang="en-GB" sz="1600" b="1" dirty="0">
                <a:solidFill>
                  <a:srgbClr val="53CAFF"/>
                </a:solidFill>
              </a:rPr>
              <a:t>Docker</a:t>
            </a:r>
          </a:p>
        </p:txBody>
      </p:sp>
      <p:sp>
        <p:nvSpPr>
          <p:cNvPr id="128" name="TextBox 127">
            <a:extLst>
              <a:ext uri="{FF2B5EF4-FFF2-40B4-BE49-F238E27FC236}">
                <a16:creationId xmlns:a16="http://schemas.microsoft.com/office/drawing/2014/main" id="{3C3B36B5-2BE3-496D-8E71-F356A8D8FAC4}"/>
              </a:ext>
            </a:extLst>
          </p:cNvPr>
          <p:cNvSpPr txBox="1"/>
          <p:nvPr/>
        </p:nvSpPr>
        <p:spPr>
          <a:xfrm>
            <a:off x="5784103" y="304719"/>
            <a:ext cx="1210362" cy="584775"/>
          </a:xfrm>
          <a:prstGeom prst="rect">
            <a:avLst/>
          </a:prstGeom>
          <a:noFill/>
        </p:spPr>
        <p:txBody>
          <a:bodyPr wrap="square" rtlCol="0">
            <a:spAutoFit/>
          </a:bodyPr>
          <a:lstStyle/>
          <a:p>
            <a:pPr algn="ctr"/>
            <a:r>
              <a:rPr lang="en-GB" sz="1600" b="1" dirty="0">
                <a:solidFill>
                  <a:srgbClr val="53CAFF"/>
                </a:solidFill>
              </a:rPr>
              <a:t>GitLab CI/CD</a:t>
            </a:r>
          </a:p>
        </p:txBody>
      </p:sp>
      <p:cxnSp>
        <p:nvCxnSpPr>
          <p:cNvPr id="129" name="Straight Arrow Connector 128">
            <a:extLst>
              <a:ext uri="{FF2B5EF4-FFF2-40B4-BE49-F238E27FC236}">
                <a16:creationId xmlns:a16="http://schemas.microsoft.com/office/drawing/2014/main" id="{D6BA4EDE-36F2-4729-A0F0-AE4401944453}"/>
              </a:ext>
            </a:extLst>
          </p:cNvPr>
          <p:cNvCxnSpPr>
            <a:cxnSpLocks/>
            <a:stCxn id="121" idx="0"/>
            <a:endCxn id="126" idx="2"/>
          </p:cNvCxnSpPr>
          <p:nvPr/>
        </p:nvCxnSpPr>
        <p:spPr>
          <a:xfrm flipH="1" flipV="1">
            <a:off x="5379843" y="781999"/>
            <a:ext cx="368614" cy="103994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999C7BD-42BE-4F8B-898A-1DB169C75400}"/>
              </a:ext>
            </a:extLst>
          </p:cNvPr>
          <p:cNvCxnSpPr>
            <a:cxnSpLocks/>
            <a:stCxn id="121" idx="0"/>
            <a:endCxn id="127" idx="2"/>
          </p:cNvCxnSpPr>
          <p:nvPr/>
        </p:nvCxnSpPr>
        <p:spPr>
          <a:xfrm flipH="1" flipV="1">
            <a:off x="4810298" y="1204586"/>
            <a:ext cx="938159" cy="6173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45D4C75-3F21-424C-8F22-D931A532F943}"/>
              </a:ext>
            </a:extLst>
          </p:cNvPr>
          <p:cNvCxnSpPr>
            <a:cxnSpLocks/>
            <a:stCxn id="121" idx="0"/>
            <a:endCxn id="128" idx="2"/>
          </p:cNvCxnSpPr>
          <p:nvPr/>
        </p:nvCxnSpPr>
        <p:spPr>
          <a:xfrm flipV="1">
            <a:off x="5748457" y="889494"/>
            <a:ext cx="640827" cy="93244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A859C6EE-8103-4CAC-8235-B5363F3D8141}"/>
              </a:ext>
            </a:extLst>
          </p:cNvPr>
          <p:cNvSpPr txBox="1"/>
          <p:nvPr/>
        </p:nvSpPr>
        <p:spPr>
          <a:xfrm>
            <a:off x="7603533" y="1301052"/>
            <a:ext cx="1479892" cy="369332"/>
          </a:xfrm>
          <a:prstGeom prst="rect">
            <a:avLst/>
          </a:prstGeom>
          <a:noFill/>
        </p:spPr>
        <p:txBody>
          <a:bodyPr wrap="none" rtlCol="0">
            <a:spAutoFit/>
          </a:bodyPr>
          <a:lstStyle/>
          <a:p>
            <a:pPr algn="ctr"/>
            <a:r>
              <a:rPr lang="en-GB" dirty="0">
                <a:solidFill>
                  <a:schemeClr val="bg1"/>
                </a:solidFill>
              </a:rPr>
              <a:t>IDE and Env</a:t>
            </a:r>
          </a:p>
        </p:txBody>
      </p:sp>
      <p:cxnSp>
        <p:nvCxnSpPr>
          <p:cNvPr id="146" name="Straight Arrow Connector 145">
            <a:extLst>
              <a:ext uri="{FF2B5EF4-FFF2-40B4-BE49-F238E27FC236}">
                <a16:creationId xmlns:a16="http://schemas.microsoft.com/office/drawing/2014/main" id="{1946BB25-8536-4281-8AF2-1E30FBD2349F}"/>
              </a:ext>
            </a:extLst>
          </p:cNvPr>
          <p:cNvCxnSpPr>
            <a:cxnSpLocks/>
            <a:endCxn id="144" idx="2"/>
          </p:cNvCxnSpPr>
          <p:nvPr/>
        </p:nvCxnSpPr>
        <p:spPr>
          <a:xfrm flipV="1">
            <a:off x="5972645" y="1670384"/>
            <a:ext cx="2370834" cy="135113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984D1AA-7C6C-449F-BF86-D4BF97BF3870}"/>
              </a:ext>
            </a:extLst>
          </p:cNvPr>
          <p:cNvCxnSpPr>
            <a:cxnSpLocks/>
            <a:stCxn id="144" idx="0"/>
            <a:endCxn id="150" idx="2"/>
          </p:cNvCxnSpPr>
          <p:nvPr/>
        </p:nvCxnSpPr>
        <p:spPr>
          <a:xfrm flipH="1" flipV="1">
            <a:off x="7438761" y="898876"/>
            <a:ext cx="904718" cy="40217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5A6DFA3A-8369-4E65-9727-EE14F999892F}"/>
              </a:ext>
            </a:extLst>
          </p:cNvPr>
          <p:cNvSpPr txBox="1"/>
          <p:nvPr/>
        </p:nvSpPr>
        <p:spPr>
          <a:xfrm>
            <a:off x="6833580" y="560322"/>
            <a:ext cx="1210362" cy="338554"/>
          </a:xfrm>
          <a:prstGeom prst="rect">
            <a:avLst/>
          </a:prstGeom>
          <a:noFill/>
        </p:spPr>
        <p:txBody>
          <a:bodyPr wrap="square" rtlCol="0">
            <a:spAutoFit/>
          </a:bodyPr>
          <a:lstStyle/>
          <a:p>
            <a:pPr algn="ctr"/>
            <a:r>
              <a:rPr lang="en-GB" sz="1600" b="1" dirty="0" err="1">
                <a:solidFill>
                  <a:srgbClr val="53CAFF"/>
                </a:solidFill>
              </a:rPr>
              <a:t>VSCode</a:t>
            </a:r>
            <a:endParaRPr lang="en-GB" sz="1600" b="1" dirty="0">
              <a:solidFill>
                <a:srgbClr val="53CAFF"/>
              </a:solidFill>
            </a:endParaRPr>
          </a:p>
        </p:txBody>
      </p:sp>
      <p:sp>
        <p:nvSpPr>
          <p:cNvPr id="151" name="TextBox 150">
            <a:extLst>
              <a:ext uri="{FF2B5EF4-FFF2-40B4-BE49-F238E27FC236}">
                <a16:creationId xmlns:a16="http://schemas.microsoft.com/office/drawing/2014/main" id="{77F520CE-E096-45EE-B90B-1B0638BC9EA6}"/>
              </a:ext>
            </a:extLst>
          </p:cNvPr>
          <p:cNvSpPr txBox="1"/>
          <p:nvPr/>
        </p:nvSpPr>
        <p:spPr>
          <a:xfrm>
            <a:off x="7576063" y="113415"/>
            <a:ext cx="1210362" cy="338554"/>
          </a:xfrm>
          <a:prstGeom prst="rect">
            <a:avLst/>
          </a:prstGeom>
          <a:noFill/>
        </p:spPr>
        <p:txBody>
          <a:bodyPr wrap="square" rtlCol="0">
            <a:spAutoFit/>
          </a:bodyPr>
          <a:lstStyle/>
          <a:p>
            <a:pPr algn="ctr"/>
            <a:r>
              <a:rPr lang="en-GB" sz="1600" b="1" dirty="0">
                <a:solidFill>
                  <a:srgbClr val="53CAFF"/>
                </a:solidFill>
              </a:rPr>
              <a:t>PyCharm</a:t>
            </a:r>
          </a:p>
        </p:txBody>
      </p:sp>
      <p:cxnSp>
        <p:nvCxnSpPr>
          <p:cNvPr id="154" name="Straight Arrow Connector 153">
            <a:extLst>
              <a:ext uri="{FF2B5EF4-FFF2-40B4-BE49-F238E27FC236}">
                <a16:creationId xmlns:a16="http://schemas.microsoft.com/office/drawing/2014/main" id="{EF361C94-938A-42D6-8834-C38E2C9D9B75}"/>
              </a:ext>
            </a:extLst>
          </p:cNvPr>
          <p:cNvCxnSpPr>
            <a:cxnSpLocks/>
            <a:stCxn id="144" idx="0"/>
            <a:endCxn id="151" idx="2"/>
          </p:cNvCxnSpPr>
          <p:nvPr/>
        </p:nvCxnSpPr>
        <p:spPr>
          <a:xfrm flipH="1" flipV="1">
            <a:off x="8181244" y="451969"/>
            <a:ext cx="162235" cy="8490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45691A44-A564-45D6-A85D-6AB4349AC79F}"/>
              </a:ext>
            </a:extLst>
          </p:cNvPr>
          <p:cNvSpPr txBox="1"/>
          <p:nvPr/>
        </p:nvSpPr>
        <p:spPr>
          <a:xfrm>
            <a:off x="9112558" y="797317"/>
            <a:ext cx="1059872" cy="338554"/>
          </a:xfrm>
          <a:prstGeom prst="rect">
            <a:avLst/>
          </a:prstGeom>
          <a:noFill/>
        </p:spPr>
        <p:txBody>
          <a:bodyPr wrap="square" rtlCol="0">
            <a:spAutoFit/>
          </a:bodyPr>
          <a:lstStyle/>
          <a:p>
            <a:pPr algn="ctr"/>
            <a:r>
              <a:rPr lang="en-GB" sz="1600" b="1" dirty="0" err="1">
                <a:solidFill>
                  <a:srgbClr val="53CAFF"/>
                </a:solidFill>
              </a:rPr>
              <a:t>Jupyter</a:t>
            </a:r>
            <a:endParaRPr lang="en-GB" sz="1600" b="1" dirty="0">
              <a:solidFill>
                <a:srgbClr val="53CAFF"/>
              </a:solidFill>
            </a:endParaRPr>
          </a:p>
        </p:txBody>
      </p:sp>
      <p:cxnSp>
        <p:nvCxnSpPr>
          <p:cNvPr id="160" name="Straight Arrow Connector 159">
            <a:extLst>
              <a:ext uri="{FF2B5EF4-FFF2-40B4-BE49-F238E27FC236}">
                <a16:creationId xmlns:a16="http://schemas.microsoft.com/office/drawing/2014/main" id="{22A61D87-31BB-4584-941A-B6D73711CF89}"/>
              </a:ext>
            </a:extLst>
          </p:cNvPr>
          <p:cNvCxnSpPr>
            <a:cxnSpLocks/>
            <a:stCxn id="144" idx="0"/>
            <a:endCxn id="159" idx="1"/>
          </p:cNvCxnSpPr>
          <p:nvPr/>
        </p:nvCxnSpPr>
        <p:spPr>
          <a:xfrm flipV="1">
            <a:off x="8343479" y="966594"/>
            <a:ext cx="769079" cy="33445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6C042FD7-82CB-4E6D-8746-6187D2A17072}"/>
              </a:ext>
            </a:extLst>
          </p:cNvPr>
          <p:cNvSpPr txBox="1"/>
          <p:nvPr/>
        </p:nvSpPr>
        <p:spPr>
          <a:xfrm>
            <a:off x="8636282" y="146342"/>
            <a:ext cx="1059872" cy="338554"/>
          </a:xfrm>
          <a:prstGeom prst="rect">
            <a:avLst/>
          </a:prstGeom>
          <a:noFill/>
        </p:spPr>
        <p:txBody>
          <a:bodyPr wrap="square" rtlCol="0">
            <a:spAutoFit/>
          </a:bodyPr>
          <a:lstStyle/>
          <a:p>
            <a:pPr algn="ctr"/>
            <a:r>
              <a:rPr lang="en-GB" sz="1600" b="1" dirty="0">
                <a:solidFill>
                  <a:srgbClr val="53CAFF"/>
                </a:solidFill>
              </a:rPr>
              <a:t>Spyder</a:t>
            </a:r>
          </a:p>
        </p:txBody>
      </p:sp>
      <p:cxnSp>
        <p:nvCxnSpPr>
          <p:cNvPr id="175" name="Straight Arrow Connector 174">
            <a:extLst>
              <a:ext uri="{FF2B5EF4-FFF2-40B4-BE49-F238E27FC236}">
                <a16:creationId xmlns:a16="http://schemas.microsoft.com/office/drawing/2014/main" id="{90FBD34C-B31C-4225-85CA-04F2F75FDC0C}"/>
              </a:ext>
            </a:extLst>
          </p:cNvPr>
          <p:cNvCxnSpPr>
            <a:cxnSpLocks/>
            <a:stCxn id="144" idx="0"/>
            <a:endCxn id="171" idx="2"/>
          </p:cNvCxnSpPr>
          <p:nvPr/>
        </p:nvCxnSpPr>
        <p:spPr>
          <a:xfrm flipV="1">
            <a:off x="8343479" y="484896"/>
            <a:ext cx="822739" cy="81615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5DC1B5A-06B6-4EEB-9660-60ECBEA33DDA}"/>
              </a:ext>
            </a:extLst>
          </p:cNvPr>
          <p:cNvSpPr txBox="1"/>
          <p:nvPr/>
        </p:nvSpPr>
        <p:spPr>
          <a:xfrm>
            <a:off x="10744753" y="2296897"/>
            <a:ext cx="1256468" cy="584775"/>
          </a:xfrm>
          <a:prstGeom prst="rect">
            <a:avLst/>
          </a:prstGeom>
          <a:noFill/>
        </p:spPr>
        <p:txBody>
          <a:bodyPr wrap="square" rtlCol="0">
            <a:spAutoFit/>
          </a:bodyPr>
          <a:lstStyle/>
          <a:p>
            <a:pPr algn="ctr"/>
            <a:r>
              <a:rPr lang="en-GB" sz="1600" b="1" dirty="0">
                <a:solidFill>
                  <a:schemeClr val="accent2">
                    <a:lumMod val="60000"/>
                    <a:lumOff val="40000"/>
                  </a:schemeClr>
                </a:solidFill>
              </a:rPr>
              <a:t>AWS Lambda </a:t>
            </a:r>
          </a:p>
        </p:txBody>
      </p:sp>
      <p:cxnSp>
        <p:nvCxnSpPr>
          <p:cNvPr id="100" name="Straight Arrow Connector 99">
            <a:extLst>
              <a:ext uri="{FF2B5EF4-FFF2-40B4-BE49-F238E27FC236}">
                <a16:creationId xmlns:a16="http://schemas.microsoft.com/office/drawing/2014/main" id="{44FDCEC9-60F2-4C79-8ADB-4BC015484047}"/>
              </a:ext>
            </a:extLst>
          </p:cNvPr>
          <p:cNvCxnSpPr>
            <a:cxnSpLocks/>
            <a:stCxn id="76" idx="3"/>
            <a:endCxn id="99" idx="1"/>
          </p:cNvCxnSpPr>
          <p:nvPr/>
        </p:nvCxnSpPr>
        <p:spPr>
          <a:xfrm>
            <a:off x="9914522" y="2201600"/>
            <a:ext cx="830231" cy="38768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F481C4-1BC6-42C1-8C9E-92DD2F4001FD}"/>
              </a:ext>
            </a:extLst>
          </p:cNvPr>
          <p:cNvSpPr/>
          <p:nvPr/>
        </p:nvSpPr>
        <p:spPr>
          <a:xfrm>
            <a:off x="1" y="29600"/>
            <a:ext cx="12192000" cy="67988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Chart 4">
            <a:extLst>
              <a:ext uri="{FF2B5EF4-FFF2-40B4-BE49-F238E27FC236}">
                <a16:creationId xmlns:a16="http://schemas.microsoft.com/office/drawing/2014/main" id="{D52B4C84-E7C1-45E6-BC16-959C68F254B9}"/>
              </a:ext>
            </a:extLst>
          </p:cNvPr>
          <p:cNvGraphicFramePr/>
          <p:nvPr>
            <p:extLst>
              <p:ext uri="{D42A27DB-BD31-4B8C-83A1-F6EECF244321}">
                <p14:modId xmlns:p14="http://schemas.microsoft.com/office/powerpoint/2010/main" val="297352651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1184071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2A813-247B-41BB-971D-2EB7E1821193}"/>
              </a:ext>
            </a:extLst>
          </p:cNvPr>
          <p:cNvPicPr>
            <a:picLocks noChangeAspect="1"/>
          </p:cNvPicPr>
          <p:nvPr/>
        </p:nvPicPr>
        <p:blipFill>
          <a:blip r:embed="rId3"/>
          <a:stretch>
            <a:fillRect/>
          </a:stretch>
        </p:blipFill>
        <p:spPr>
          <a:xfrm>
            <a:off x="6714836" y="642920"/>
            <a:ext cx="5173855" cy="5393043"/>
          </a:xfrm>
          <a:prstGeom prst="rect">
            <a:avLst/>
          </a:prstGeom>
        </p:spPr>
      </p:pic>
      <p:pic>
        <p:nvPicPr>
          <p:cNvPr id="1026" name="Picture 2">
            <a:extLst>
              <a:ext uri="{FF2B5EF4-FFF2-40B4-BE49-F238E27FC236}">
                <a16:creationId xmlns:a16="http://schemas.microsoft.com/office/drawing/2014/main" id="{FC54C295-E722-498F-94A8-1603D31CB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64" y="5372746"/>
            <a:ext cx="1002145" cy="10021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609169-5D44-41B8-94C6-9195A69BA7B6}"/>
              </a:ext>
            </a:extLst>
          </p:cNvPr>
          <p:cNvSpPr txBox="1"/>
          <p:nvPr/>
        </p:nvSpPr>
        <p:spPr>
          <a:xfrm>
            <a:off x="85812" y="174902"/>
            <a:ext cx="5900186" cy="2842692"/>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Created a script to convert optimisation results into a single HTML file</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Lightweight HTML file with a low file size</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Can interactive plots of time-series data, correlation plots, map surfaces or bar charts.</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Written in JavaScript and is compatible with any browser and devices</a:t>
            </a:r>
          </a:p>
        </p:txBody>
      </p:sp>
      <p:pic>
        <p:nvPicPr>
          <p:cNvPr id="6" name="Picture 5">
            <a:extLst>
              <a:ext uri="{FF2B5EF4-FFF2-40B4-BE49-F238E27FC236}">
                <a16:creationId xmlns:a16="http://schemas.microsoft.com/office/drawing/2014/main" id="{55E83020-1805-44EB-A644-4B8289AA196B}"/>
              </a:ext>
            </a:extLst>
          </p:cNvPr>
          <p:cNvPicPr>
            <a:picLocks noChangeAspect="1"/>
          </p:cNvPicPr>
          <p:nvPr/>
        </p:nvPicPr>
        <p:blipFill rotWithShape="1">
          <a:blip r:embed="rId5"/>
          <a:srcRect l="19112" t="11986" r="23604" b="58365"/>
          <a:stretch/>
        </p:blipFill>
        <p:spPr>
          <a:xfrm>
            <a:off x="2435453" y="3625769"/>
            <a:ext cx="3768436" cy="2033305"/>
          </a:xfrm>
          <a:prstGeom prst="rect">
            <a:avLst/>
          </a:prstGeom>
        </p:spPr>
      </p:pic>
      <p:cxnSp>
        <p:nvCxnSpPr>
          <p:cNvPr id="8" name="Straight Arrow Connector 7">
            <a:extLst>
              <a:ext uri="{FF2B5EF4-FFF2-40B4-BE49-F238E27FC236}">
                <a16:creationId xmlns:a16="http://schemas.microsoft.com/office/drawing/2014/main" id="{B6257EC1-4B3C-492C-9740-889D004707E3}"/>
              </a:ext>
            </a:extLst>
          </p:cNvPr>
          <p:cNvCxnSpPr>
            <a:cxnSpLocks/>
            <a:stCxn id="9" idx="3"/>
          </p:cNvCxnSpPr>
          <p:nvPr/>
        </p:nvCxnSpPr>
        <p:spPr bwMode="auto">
          <a:xfrm flipV="1">
            <a:off x="6242948" y="2521527"/>
            <a:ext cx="2189852" cy="944689"/>
          </a:xfrm>
          <a:prstGeom prst="straightConnector1">
            <a:avLst/>
          </a:prstGeom>
          <a:solidFill>
            <a:schemeClr val="bg1"/>
          </a:solidFill>
          <a:ln w="28575" cap="flat" cmpd="sng" algn="ctr">
            <a:solidFill>
              <a:srgbClr val="009BDF"/>
            </a:solidFill>
            <a:prstDash val="solid"/>
            <a:round/>
            <a:headEnd type="none" w="med" len="med"/>
            <a:tailEnd type="oval"/>
          </a:ln>
          <a:effectLst/>
        </p:spPr>
      </p:cxnSp>
      <p:sp>
        <p:nvSpPr>
          <p:cNvPr id="9" name="TextBox 8">
            <a:extLst>
              <a:ext uri="{FF2B5EF4-FFF2-40B4-BE49-F238E27FC236}">
                <a16:creationId xmlns:a16="http://schemas.microsoft.com/office/drawing/2014/main" id="{5E9794D7-158F-4F86-A75A-C825E57D7BB4}"/>
              </a:ext>
            </a:extLst>
          </p:cNvPr>
          <p:cNvSpPr txBox="1"/>
          <p:nvPr/>
        </p:nvSpPr>
        <p:spPr>
          <a:xfrm>
            <a:off x="4711382" y="3323841"/>
            <a:ext cx="1531566" cy="284749"/>
          </a:xfrm>
          <a:prstGeom prst="roundRect">
            <a:avLst/>
          </a:prstGeom>
          <a:solidFill>
            <a:srgbClr val="009BDF"/>
          </a:solidFill>
          <a:ln>
            <a:noFill/>
          </a:ln>
        </p:spPr>
        <p:txBody>
          <a:bodyPr wrap="square" lIns="36000" tIns="36000" rIns="36000" bIns="36000" rtlCol="0">
            <a:spAutoFit/>
          </a:bodyPr>
          <a:lstStyle/>
          <a:p>
            <a:pPr algn="l"/>
            <a:r>
              <a:rPr lang="en-GB" sz="1200" b="1" dirty="0">
                <a:solidFill>
                  <a:schemeClr val="bg1"/>
                </a:solidFill>
              </a:rPr>
              <a:t>Dynamic scroll bar</a:t>
            </a:r>
          </a:p>
        </p:txBody>
      </p:sp>
    </p:spTree>
    <p:custDataLst>
      <p:tags r:id="rId1"/>
    </p:custDataLst>
    <p:extLst>
      <p:ext uri="{BB962C8B-B14F-4D97-AF65-F5344CB8AC3E}">
        <p14:creationId xmlns:p14="http://schemas.microsoft.com/office/powerpoint/2010/main" val="1768158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A6C4C-5FC5-43C7-B6DB-F96FA43AAE91}"/>
              </a:ext>
            </a:extLst>
          </p:cNvPr>
          <p:cNvPicPr>
            <a:picLocks noChangeAspect="1"/>
          </p:cNvPicPr>
          <p:nvPr/>
        </p:nvPicPr>
        <p:blipFill>
          <a:blip r:embed="rId3"/>
          <a:stretch>
            <a:fillRect/>
          </a:stretch>
        </p:blipFill>
        <p:spPr>
          <a:xfrm>
            <a:off x="6197580" y="409903"/>
            <a:ext cx="5724068" cy="6038193"/>
          </a:xfrm>
          <a:prstGeom prst="rect">
            <a:avLst/>
          </a:prstGeom>
        </p:spPr>
      </p:pic>
      <p:sp>
        <p:nvSpPr>
          <p:cNvPr id="4" name="TextBox 3">
            <a:extLst>
              <a:ext uri="{FF2B5EF4-FFF2-40B4-BE49-F238E27FC236}">
                <a16:creationId xmlns:a16="http://schemas.microsoft.com/office/drawing/2014/main" id="{BF7D3576-71AD-4A24-B8DD-83C5281EC878}"/>
              </a:ext>
            </a:extLst>
          </p:cNvPr>
          <p:cNvSpPr txBox="1"/>
          <p:nvPr/>
        </p:nvSpPr>
        <p:spPr>
          <a:xfrm>
            <a:off x="270352" y="409903"/>
            <a:ext cx="5173855" cy="311969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Modified modelling support feature to help calibration and control engineers quickly modify blocks in Simulink via a new user menu</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Integrated the tool into our new MPT or Parameter Optimiser</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Features such as:</a:t>
            </a:r>
          </a:p>
          <a:p>
            <a:pPr marL="450000" lvl="1" indent="-180000">
              <a:buFont typeface="Arial" panose="020B0604020202020204" pitchFamily="34" charset="0"/>
              <a:buChar char="•"/>
            </a:pPr>
            <a:r>
              <a:rPr lang="en-GB" dirty="0">
                <a:solidFill>
                  <a:schemeClr val="bg1"/>
                </a:solidFill>
              </a:rPr>
              <a:t>Add inputs to subsystems</a:t>
            </a:r>
          </a:p>
          <a:p>
            <a:pPr marL="450000" lvl="1" indent="-180000">
              <a:buFont typeface="Arial" panose="020B0604020202020204" pitchFamily="34" charset="0"/>
              <a:buChar char="•"/>
            </a:pPr>
            <a:r>
              <a:rPr lang="en-GB" dirty="0">
                <a:solidFill>
                  <a:schemeClr val="bg1"/>
                </a:solidFill>
              </a:rPr>
              <a:t>Add source blocks to selected blocks</a:t>
            </a:r>
          </a:p>
          <a:p>
            <a:pPr marL="450000" lvl="1" indent="-180000">
              <a:buFont typeface="Arial" panose="020B0604020202020204" pitchFamily="34" charset="0"/>
              <a:buChar char="•"/>
            </a:pPr>
            <a:r>
              <a:rPr lang="en-GB" dirty="0">
                <a:solidFill>
                  <a:schemeClr val="bg1"/>
                </a:solidFill>
              </a:rPr>
              <a:t>Get signal list</a:t>
            </a:r>
          </a:p>
        </p:txBody>
      </p:sp>
    </p:spTree>
    <p:custDataLst>
      <p:tags r:id="rId1"/>
    </p:custDataLst>
    <p:extLst>
      <p:ext uri="{BB962C8B-B14F-4D97-AF65-F5344CB8AC3E}">
        <p14:creationId xmlns:p14="http://schemas.microsoft.com/office/powerpoint/2010/main" val="3555666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F816D84-2F22-42A6-B9E2-BC9DECE8F9FF}"/>
              </a:ext>
            </a:extLst>
          </p:cNvPr>
          <p:cNvPicPr>
            <a:picLocks noChangeAspect="1"/>
          </p:cNvPicPr>
          <p:nvPr/>
        </p:nvPicPr>
        <p:blipFill>
          <a:blip r:embed="rId3"/>
          <a:stretch>
            <a:fillRect/>
          </a:stretch>
        </p:blipFill>
        <p:spPr>
          <a:xfrm>
            <a:off x="1483358" y="5716825"/>
            <a:ext cx="1109077" cy="889458"/>
          </a:xfrm>
          <a:prstGeom prst="rect">
            <a:avLst/>
          </a:prstGeom>
        </p:spPr>
      </p:pic>
      <p:pic>
        <p:nvPicPr>
          <p:cNvPr id="21" name="Picture 2" descr="Image result for f1 power unit">
            <a:extLst>
              <a:ext uri="{FF2B5EF4-FFF2-40B4-BE49-F238E27FC236}">
                <a16:creationId xmlns:a16="http://schemas.microsoft.com/office/drawing/2014/main" id="{7FD9C234-D202-4BAA-A840-83575D1D4E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 t="30982" r="1064" b="15585"/>
          <a:stretch/>
        </p:blipFill>
        <p:spPr bwMode="auto">
          <a:xfrm flipH="1">
            <a:off x="3025147" y="5529398"/>
            <a:ext cx="4045187" cy="12462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F2F75BB-14A4-4595-8B6C-AFBE6F53D20C}"/>
              </a:ext>
            </a:extLst>
          </p:cNvPr>
          <p:cNvPicPr>
            <a:picLocks noChangeAspect="1"/>
          </p:cNvPicPr>
          <p:nvPr/>
        </p:nvPicPr>
        <p:blipFill>
          <a:blip r:embed="rId3"/>
          <a:stretch>
            <a:fillRect/>
          </a:stretch>
        </p:blipFill>
        <p:spPr>
          <a:xfrm>
            <a:off x="623867" y="4905386"/>
            <a:ext cx="1109077" cy="889458"/>
          </a:xfrm>
          <a:prstGeom prst="rect">
            <a:avLst/>
          </a:prstGeom>
        </p:spPr>
      </p:pic>
      <p:pic>
        <p:nvPicPr>
          <p:cNvPr id="23" name="Picture 22">
            <a:extLst>
              <a:ext uri="{FF2B5EF4-FFF2-40B4-BE49-F238E27FC236}">
                <a16:creationId xmlns:a16="http://schemas.microsoft.com/office/drawing/2014/main" id="{0F83FD19-B3D0-49D7-97B1-6D9F8007DA29}"/>
              </a:ext>
            </a:extLst>
          </p:cNvPr>
          <p:cNvPicPr>
            <a:picLocks noChangeAspect="1"/>
          </p:cNvPicPr>
          <p:nvPr/>
        </p:nvPicPr>
        <p:blipFill>
          <a:blip r:embed="rId3"/>
          <a:stretch>
            <a:fillRect/>
          </a:stretch>
        </p:blipFill>
        <p:spPr>
          <a:xfrm>
            <a:off x="1425136" y="4303931"/>
            <a:ext cx="1109077" cy="889458"/>
          </a:xfrm>
          <a:prstGeom prst="rect">
            <a:avLst/>
          </a:prstGeom>
        </p:spPr>
      </p:pic>
      <p:sp>
        <p:nvSpPr>
          <p:cNvPr id="24" name="TextBox 23">
            <a:extLst>
              <a:ext uri="{FF2B5EF4-FFF2-40B4-BE49-F238E27FC236}">
                <a16:creationId xmlns:a16="http://schemas.microsoft.com/office/drawing/2014/main" id="{6AF90458-F66F-4C1F-87DC-D31046BD1163}"/>
              </a:ext>
            </a:extLst>
          </p:cNvPr>
          <p:cNvSpPr txBox="1"/>
          <p:nvPr/>
        </p:nvSpPr>
        <p:spPr>
          <a:xfrm>
            <a:off x="203129" y="123765"/>
            <a:ext cx="9319562" cy="4258464"/>
          </a:xfrm>
          <a:prstGeom prst="rect">
            <a:avLst/>
          </a:prstGeom>
          <a:noFill/>
        </p:spPr>
        <p:txBody>
          <a:bodyPr wrap="square" lIns="36000" tIns="36000" rIns="36000" bIns="36000" rtlCol="0">
            <a:spAutoFit/>
          </a:bodyPr>
          <a:lstStyle/>
          <a:p>
            <a:pPr eaLnBrk="0" fontAlgn="base" hangingPunct="0">
              <a:spcBef>
                <a:spcPct val="0"/>
              </a:spcBef>
              <a:spcAft>
                <a:spcPct val="0"/>
              </a:spcAft>
            </a:pPr>
            <a:r>
              <a:rPr lang="en-GB" sz="1600" dirty="0">
                <a:solidFill>
                  <a:schemeClr val="bg1"/>
                </a:solidFill>
              </a:rPr>
              <a:t>A hobby project in 2018 to explore the application of GA (Genetic Algorithm) to a motorsports problem</a:t>
            </a:r>
            <a:endParaRPr kumimoji="0" lang="en-GB" sz="1600" b="1"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endParaRPr lang="en-GB" sz="1600" b="1" kern="0" dirty="0">
              <a:solidFill>
                <a:srgbClr val="FFFFFF"/>
              </a:solidFill>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Challenges:</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Only three power units are allowed for the whole 2018 season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Some of the power units can come from the previous season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They have different power outputs and RUL (Remaining Useful Life)</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Objective: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Make a strategy of which power unit to use for each race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Support strategy engineer decision making</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Optimisation problem:</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Choose a power unit for each race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Maximise power output for the whole reason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No engine failure until the end of the season (constraints on the RUL)</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p:txBody>
      </p:sp>
      <p:sp>
        <p:nvSpPr>
          <p:cNvPr id="25" name="TextBox 24">
            <a:extLst>
              <a:ext uri="{FF2B5EF4-FFF2-40B4-BE49-F238E27FC236}">
                <a16:creationId xmlns:a16="http://schemas.microsoft.com/office/drawing/2014/main" id="{BE28143F-FAB5-486F-881C-51222BBE4972}"/>
              </a:ext>
            </a:extLst>
          </p:cNvPr>
          <p:cNvSpPr txBox="1"/>
          <p:nvPr/>
        </p:nvSpPr>
        <p:spPr>
          <a:xfrm>
            <a:off x="1798152" y="5178771"/>
            <a:ext cx="322773" cy="56514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3200" b="1" i="0" u="none" strike="noStrike" kern="0" cap="none" spc="0" normalizeH="0" baseline="0" noProof="0" dirty="0">
                <a:ln>
                  <a:noFill/>
                </a:ln>
                <a:solidFill>
                  <a:srgbClr val="FFFFFF"/>
                </a:solidFill>
                <a:effectLst/>
                <a:uLnTx/>
                <a:uFillTx/>
              </a:rPr>
              <a:t>?</a:t>
            </a:r>
          </a:p>
        </p:txBody>
      </p:sp>
      <p:grpSp>
        <p:nvGrpSpPr>
          <p:cNvPr id="26" name="Group 25">
            <a:extLst>
              <a:ext uri="{FF2B5EF4-FFF2-40B4-BE49-F238E27FC236}">
                <a16:creationId xmlns:a16="http://schemas.microsoft.com/office/drawing/2014/main" id="{2D48F092-8AB6-4DEA-8C60-32A8A3B1445A}"/>
              </a:ext>
            </a:extLst>
          </p:cNvPr>
          <p:cNvGrpSpPr/>
          <p:nvPr/>
        </p:nvGrpSpPr>
        <p:grpSpPr>
          <a:xfrm>
            <a:off x="8125233" y="1106674"/>
            <a:ext cx="3294081" cy="3892460"/>
            <a:chOff x="6579180" y="2111571"/>
            <a:chExt cx="3294081" cy="3892460"/>
          </a:xfrm>
        </p:grpSpPr>
        <p:sp>
          <p:nvSpPr>
            <p:cNvPr id="27" name="Rectangle 26">
              <a:extLst>
                <a:ext uri="{FF2B5EF4-FFF2-40B4-BE49-F238E27FC236}">
                  <a16:creationId xmlns:a16="http://schemas.microsoft.com/office/drawing/2014/main" id="{16F75C3B-C583-4D95-AC8F-8155D191CC8C}"/>
                </a:ext>
              </a:extLst>
            </p:cNvPr>
            <p:cNvSpPr/>
            <p:nvPr/>
          </p:nvSpPr>
          <p:spPr bwMode="auto">
            <a:xfrm>
              <a:off x="6579180" y="2413369"/>
              <a:ext cx="3294081" cy="3590662"/>
            </a:xfrm>
            <a:prstGeom prst="rect">
              <a:avLst/>
            </a:prstGeom>
            <a:solidFill>
              <a:srgbClr val="FFFFFF"/>
            </a:solidFill>
            <a:ln w="6350" cap="flat" cmpd="sng" algn="ctr">
              <a:solidFill>
                <a:srgbClr val="A7A9AC"/>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endParaRPr>
            </a:p>
          </p:txBody>
        </p:sp>
        <p:pic>
          <p:nvPicPr>
            <p:cNvPr id="28" name="Picture 27">
              <a:extLst>
                <a:ext uri="{FF2B5EF4-FFF2-40B4-BE49-F238E27FC236}">
                  <a16:creationId xmlns:a16="http://schemas.microsoft.com/office/drawing/2014/main" id="{22C40416-3633-43A5-8F03-A446D1CF5DE0}"/>
                </a:ext>
              </a:extLst>
            </p:cNvPr>
            <p:cNvPicPr>
              <a:picLocks noChangeAspect="1"/>
            </p:cNvPicPr>
            <p:nvPr/>
          </p:nvPicPr>
          <p:blipFill>
            <a:blip r:embed="rId5"/>
            <a:stretch>
              <a:fillRect/>
            </a:stretch>
          </p:blipFill>
          <p:spPr>
            <a:xfrm>
              <a:off x="6702655" y="2820529"/>
              <a:ext cx="2812644" cy="3081267"/>
            </a:xfrm>
            <a:prstGeom prst="rect">
              <a:avLst/>
            </a:prstGeom>
          </p:spPr>
        </p:pic>
        <p:grpSp>
          <p:nvGrpSpPr>
            <p:cNvPr id="29" name="Group 28">
              <a:extLst>
                <a:ext uri="{FF2B5EF4-FFF2-40B4-BE49-F238E27FC236}">
                  <a16:creationId xmlns:a16="http://schemas.microsoft.com/office/drawing/2014/main" id="{52C5BD6E-5615-428A-B2C7-3E5CC4E2B2D6}"/>
                </a:ext>
              </a:extLst>
            </p:cNvPr>
            <p:cNvGrpSpPr/>
            <p:nvPr/>
          </p:nvGrpSpPr>
          <p:grpSpPr>
            <a:xfrm>
              <a:off x="6715224" y="2513067"/>
              <a:ext cx="3069060" cy="395869"/>
              <a:chOff x="7386550" y="2858615"/>
              <a:chExt cx="3069060" cy="395869"/>
            </a:xfrm>
          </p:grpSpPr>
          <p:sp>
            <p:nvSpPr>
              <p:cNvPr id="32" name="TextBox 31">
                <a:extLst>
                  <a:ext uri="{FF2B5EF4-FFF2-40B4-BE49-F238E27FC236}">
                    <a16:creationId xmlns:a16="http://schemas.microsoft.com/office/drawing/2014/main" id="{2A788886-9F34-4F73-8FEC-B3C31474BA54}"/>
                  </a:ext>
                </a:extLst>
              </p:cNvPr>
              <p:cNvSpPr txBox="1"/>
              <p:nvPr/>
            </p:nvSpPr>
            <p:spPr>
              <a:xfrm>
                <a:off x="7386550" y="2939406"/>
                <a:ext cx="252240"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No</a:t>
                </a:r>
              </a:p>
            </p:txBody>
          </p:sp>
          <p:sp>
            <p:nvSpPr>
              <p:cNvPr id="33" name="TextBox 32">
                <a:extLst>
                  <a:ext uri="{FF2B5EF4-FFF2-40B4-BE49-F238E27FC236}">
                    <a16:creationId xmlns:a16="http://schemas.microsoft.com/office/drawing/2014/main" id="{F960F439-79FB-4C15-9CEC-59254258AC89}"/>
                  </a:ext>
                </a:extLst>
              </p:cNvPr>
              <p:cNvSpPr txBox="1"/>
              <p:nvPr/>
            </p:nvSpPr>
            <p:spPr>
              <a:xfrm>
                <a:off x="7800872" y="2939406"/>
                <a:ext cx="366053"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Date</a:t>
                </a:r>
              </a:p>
            </p:txBody>
          </p:sp>
          <p:sp>
            <p:nvSpPr>
              <p:cNvPr id="34" name="TextBox 33">
                <a:extLst>
                  <a:ext uri="{FF2B5EF4-FFF2-40B4-BE49-F238E27FC236}">
                    <a16:creationId xmlns:a16="http://schemas.microsoft.com/office/drawing/2014/main" id="{4F1BB881-F3E7-4325-8E54-07C024D82545}"/>
                  </a:ext>
                </a:extLst>
              </p:cNvPr>
              <p:cNvSpPr txBox="1"/>
              <p:nvPr/>
            </p:nvSpPr>
            <p:spPr>
              <a:xfrm>
                <a:off x="8491517" y="2939406"/>
                <a:ext cx="794055"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Race Track</a:t>
                </a:r>
              </a:p>
            </p:txBody>
          </p:sp>
          <p:sp>
            <p:nvSpPr>
              <p:cNvPr id="35" name="TextBox 34">
                <a:extLst>
                  <a:ext uri="{FF2B5EF4-FFF2-40B4-BE49-F238E27FC236}">
                    <a16:creationId xmlns:a16="http://schemas.microsoft.com/office/drawing/2014/main" id="{6A16687B-1D1A-4EAC-8C82-E5A6AA759FF0}"/>
                  </a:ext>
                </a:extLst>
              </p:cNvPr>
              <p:cNvSpPr txBox="1"/>
              <p:nvPr/>
            </p:nvSpPr>
            <p:spPr>
              <a:xfrm>
                <a:off x="9643922" y="2858615"/>
                <a:ext cx="811688" cy="395869"/>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Power Unit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To use</a:t>
                </a:r>
              </a:p>
            </p:txBody>
          </p:sp>
        </p:grpSp>
        <p:sp>
          <p:nvSpPr>
            <p:cNvPr id="30" name="Rectangle 29">
              <a:extLst>
                <a:ext uri="{FF2B5EF4-FFF2-40B4-BE49-F238E27FC236}">
                  <a16:creationId xmlns:a16="http://schemas.microsoft.com/office/drawing/2014/main" id="{CFB53E6B-9EFE-47DF-8C7E-52C1D119DA4E}"/>
                </a:ext>
              </a:extLst>
            </p:cNvPr>
            <p:cNvSpPr/>
            <p:nvPr/>
          </p:nvSpPr>
          <p:spPr bwMode="auto">
            <a:xfrm flipH="1">
              <a:off x="8971005" y="2513067"/>
              <a:ext cx="799694" cy="3388729"/>
            </a:xfrm>
            <a:prstGeom prst="rect">
              <a:avLst/>
            </a:prstGeom>
            <a:noFill/>
            <a:ln w="28575" cap="flat" cmpd="sng" algn="ctr">
              <a:solidFill>
                <a:srgbClr val="FF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endParaRPr>
            </a:p>
          </p:txBody>
        </p:sp>
        <p:sp>
          <p:nvSpPr>
            <p:cNvPr id="31" name="TextBox 30">
              <a:extLst>
                <a:ext uri="{FF2B5EF4-FFF2-40B4-BE49-F238E27FC236}">
                  <a16:creationId xmlns:a16="http://schemas.microsoft.com/office/drawing/2014/main" id="{36A5BE9B-9FB4-4055-BD26-B06AE4145A00}"/>
                </a:ext>
              </a:extLst>
            </p:cNvPr>
            <p:cNvSpPr txBox="1"/>
            <p:nvPr/>
          </p:nvSpPr>
          <p:spPr>
            <a:xfrm>
              <a:off x="6579180" y="2111571"/>
              <a:ext cx="1763872" cy="288147"/>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2018 Race Calendar</a:t>
              </a:r>
            </a:p>
          </p:txBody>
        </p:sp>
      </p:grpSp>
      <p:cxnSp>
        <p:nvCxnSpPr>
          <p:cNvPr id="36" name="Connector: Elbow 35">
            <a:extLst>
              <a:ext uri="{FF2B5EF4-FFF2-40B4-BE49-F238E27FC236}">
                <a16:creationId xmlns:a16="http://schemas.microsoft.com/office/drawing/2014/main" id="{A9421004-CDC6-4137-AD70-1341DCCBBA8C}"/>
              </a:ext>
            </a:extLst>
          </p:cNvPr>
          <p:cNvCxnSpPr>
            <a:cxnSpLocks/>
          </p:cNvCxnSpPr>
          <p:nvPr/>
        </p:nvCxnSpPr>
        <p:spPr bwMode="auto">
          <a:xfrm>
            <a:off x="2186133" y="5403646"/>
            <a:ext cx="2268000" cy="353183"/>
          </a:xfrm>
          <a:prstGeom prst="bentConnector2">
            <a:avLst/>
          </a:prstGeom>
          <a:solidFill>
            <a:srgbClr val="FFFFFF"/>
          </a:solidFill>
          <a:ln w="38100" cap="flat" cmpd="sng" algn="ctr">
            <a:solidFill>
              <a:srgbClr val="A7A9AC"/>
            </a:solidFill>
            <a:prstDash val="solid"/>
            <a:round/>
            <a:headEnd type="none" w="med" len="med"/>
            <a:tailEnd type="triangle"/>
          </a:ln>
          <a:effectLst/>
        </p:spPr>
      </p:cxnSp>
      <p:cxnSp>
        <p:nvCxnSpPr>
          <p:cNvPr id="37" name="Connector: Elbow 36">
            <a:extLst>
              <a:ext uri="{FF2B5EF4-FFF2-40B4-BE49-F238E27FC236}">
                <a16:creationId xmlns:a16="http://schemas.microsoft.com/office/drawing/2014/main" id="{88958C15-ABB6-497A-A859-28AF1976AABF}"/>
              </a:ext>
            </a:extLst>
          </p:cNvPr>
          <p:cNvCxnSpPr>
            <a:cxnSpLocks/>
            <a:stCxn id="21" idx="1"/>
            <a:endCxn id="27" idx="1"/>
          </p:cNvCxnSpPr>
          <p:nvPr/>
        </p:nvCxnSpPr>
        <p:spPr bwMode="auto">
          <a:xfrm flipV="1">
            <a:off x="7070334" y="3203803"/>
            <a:ext cx="1054899" cy="2948744"/>
          </a:xfrm>
          <a:prstGeom prst="bentConnector3">
            <a:avLst>
              <a:gd name="adj1" fmla="val 50000"/>
            </a:avLst>
          </a:prstGeom>
          <a:solidFill>
            <a:srgbClr val="FFFFFF"/>
          </a:solidFill>
          <a:ln w="38100" cap="flat" cmpd="sng" algn="ctr">
            <a:solidFill>
              <a:srgbClr val="A7A9AC"/>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839624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E8DFC1E-C7C4-42C9-B417-C20444DA7BAD}"/>
              </a:ext>
            </a:extLst>
          </p:cNvPr>
          <p:cNvGrpSpPr/>
          <p:nvPr/>
        </p:nvGrpSpPr>
        <p:grpSpPr>
          <a:xfrm>
            <a:off x="1145308" y="2911820"/>
            <a:ext cx="3209471" cy="3973341"/>
            <a:chOff x="377759" y="1761693"/>
            <a:chExt cx="3209471" cy="3973341"/>
          </a:xfrm>
        </p:grpSpPr>
        <p:pic>
          <p:nvPicPr>
            <p:cNvPr id="3" name="Picture 2">
              <a:extLst>
                <a:ext uri="{FF2B5EF4-FFF2-40B4-BE49-F238E27FC236}">
                  <a16:creationId xmlns:a16="http://schemas.microsoft.com/office/drawing/2014/main" id="{FC20F1C1-805E-42F0-BDEA-6DC817B100C8}"/>
                </a:ext>
              </a:extLst>
            </p:cNvPr>
            <p:cNvPicPr>
              <a:picLocks noChangeAspect="1"/>
            </p:cNvPicPr>
            <p:nvPr/>
          </p:nvPicPr>
          <p:blipFill>
            <a:blip r:embed="rId4"/>
            <a:stretch>
              <a:fillRect/>
            </a:stretch>
          </p:blipFill>
          <p:spPr>
            <a:xfrm>
              <a:off x="435120" y="1761693"/>
              <a:ext cx="2889972" cy="3053170"/>
            </a:xfrm>
            <a:prstGeom prst="rect">
              <a:avLst/>
            </a:prstGeom>
          </p:spPr>
        </p:pic>
        <p:sp>
          <p:nvSpPr>
            <p:cNvPr id="4" name="Rectangle 3">
              <a:extLst>
                <a:ext uri="{FF2B5EF4-FFF2-40B4-BE49-F238E27FC236}">
                  <a16:creationId xmlns:a16="http://schemas.microsoft.com/office/drawing/2014/main" id="{1CD7FA5F-690D-4F8E-B88D-8D9C3D0AD633}"/>
                </a:ext>
              </a:extLst>
            </p:cNvPr>
            <p:cNvSpPr/>
            <p:nvPr/>
          </p:nvSpPr>
          <p:spPr>
            <a:xfrm>
              <a:off x="377759" y="4811704"/>
              <a:ext cx="3209471" cy="923330"/>
            </a:xfrm>
            <a:prstGeom prst="rect">
              <a:avLst/>
            </a:prstGeom>
          </p:spPr>
          <p:txBody>
            <a:bodyPr wrap="square">
              <a:spAutoFit/>
            </a:bodyPr>
            <a:lstStyle/>
            <a:p>
              <a:pPr algn="l"/>
              <a:r>
                <a:rPr lang="en-GB" b="1" dirty="0">
                  <a:solidFill>
                    <a:schemeClr val="bg1"/>
                  </a:solidFill>
                  <a:latin typeface="Calibri" panose="020F0502020204030204" pitchFamily="34" charset="0"/>
                </a:rPr>
                <a:t>2018 Track info with race </a:t>
              </a:r>
            </a:p>
            <a:p>
              <a:pPr algn="l"/>
              <a:r>
                <a:rPr lang="en-GB" b="1" dirty="0">
                  <a:solidFill>
                    <a:schemeClr val="bg1"/>
                  </a:solidFill>
                  <a:latin typeface="Calibri" panose="020F0502020204030204" pitchFamily="34" charset="0"/>
                </a:rPr>
                <a:t>distance and average ambient </a:t>
              </a:r>
            </a:p>
            <a:p>
              <a:pPr algn="l"/>
              <a:r>
                <a:rPr lang="en-GB" b="1" dirty="0">
                  <a:solidFill>
                    <a:schemeClr val="bg1"/>
                  </a:solidFill>
                  <a:latin typeface="Calibri" panose="020F0502020204030204" pitchFamily="34" charset="0"/>
                </a:rPr>
                <a:t>temperature</a:t>
              </a:r>
            </a:p>
          </p:txBody>
        </p:sp>
      </p:grpSp>
      <p:sp>
        <p:nvSpPr>
          <p:cNvPr id="5" name="TextBox 4">
            <a:extLst>
              <a:ext uri="{FF2B5EF4-FFF2-40B4-BE49-F238E27FC236}">
                <a16:creationId xmlns:a16="http://schemas.microsoft.com/office/drawing/2014/main" id="{06440665-0C54-47CE-A147-2D4394A0650D}"/>
              </a:ext>
            </a:extLst>
          </p:cNvPr>
          <p:cNvSpPr txBox="1"/>
          <p:nvPr/>
        </p:nvSpPr>
        <p:spPr>
          <a:xfrm>
            <a:off x="4661668" y="1672554"/>
            <a:ext cx="7177428" cy="4504686"/>
          </a:xfrm>
          <a:prstGeom prst="rect">
            <a:avLst/>
          </a:prstGeom>
          <a:noFill/>
          <a:ln w="38100">
            <a:solidFill>
              <a:schemeClr val="accent2"/>
            </a:solidFill>
          </a:ln>
        </p:spPr>
        <p:txBody>
          <a:bodyPr wrap="square" lIns="36000" tIns="36000" rIns="36000" bIns="36000" rtlCol="0">
            <a:spAutoFit/>
          </a:bodyPr>
          <a:lstStyle/>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graphicFrame>
        <p:nvGraphicFramePr>
          <p:cNvPr id="6" name="Table 5">
            <a:extLst>
              <a:ext uri="{FF2B5EF4-FFF2-40B4-BE49-F238E27FC236}">
                <a16:creationId xmlns:a16="http://schemas.microsoft.com/office/drawing/2014/main" id="{EF334B80-FD4C-4407-AD07-964EE28712DF}"/>
              </a:ext>
            </a:extLst>
          </p:cNvPr>
          <p:cNvGraphicFramePr>
            <a:graphicFrameLocks noGrp="1"/>
          </p:cNvGraphicFramePr>
          <p:nvPr>
            <p:extLst>
              <p:ext uri="{D42A27DB-BD31-4B8C-83A1-F6EECF244321}">
                <p14:modId xmlns:p14="http://schemas.microsoft.com/office/powerpoint/2010/main" val="231685769"/>
              </p:ext>
            </p:extLst>
          </p:nvPr>
        </p:nvGraphicFramePr>
        <p:xfrm>
          <a:off x="8418121" y="6405160"/>
          <a:ext cx="3477492" cy="365760"/>
        </p:xfrm>
        <a:graphic>
          <a:graphicData uri="http://schemas.openxmlformats.org/drawingml/2006/table">
            <a:tbl>
              <a:tblPr firstRow="1" bandRow="1">
                <a:tableStyleId>{5C22544A-7EE6-4342-B048-85BDC9FD1C3A}</a:tableStyleId>
              </a:tblPr>
              <a:tblGrid>
                <a:gridCol w="289791">
                  <a:extLst>
                    <a:ext uri="{9D8B030D-6E8A-4147-A177-3AD203B41FA5}">
                      <a16:colId xmlns:a16="http://schemas.microsoft.com/office/drawing/2014/main" val="527200506"/>
                    </a:ext>
                  </a:extLst>
                </a:gridCol>
                <a:gridCol w="289791">
                  <a:extLst>
                    <a:ext uri="{9D8B030D-6E8A-4147-A177-3AD203B41FA5}">
                      <a16:colId xmlns:a16="http://schemas.microsoft.com/office/drawing/2014/main" val="1192905285"/>
                    </a:ext>
                  </a:extLst>
                </a:gridCol>
                <a:gridCol w="289791">
                  <a:extLst>
                    <a:ext uri="{9D8B030D-6E8A-4147-A177-3AD203B41FA5}">
                      <a16:colId xmlns:a16="http://schemas.microsoft.com/office/drawing/2014/main" val="2667102353"/>
                    </a:ext>
                  </a:extLst>
                </a:gridCol>
                <a:gridCol w="289791">
                  <a:extLst>
                    <a:ext uri="{9D8B030D-6E8A-4147-A177-3AD203B41FA5}">
                      <a16:colId xmlns:a16="http://schemas.microsoft.com/office/drawing/2014/main" val="2474265876"/>
                    </a:ext>
                  </a:extLst>
                </a:gridCol>
                <a:gridCol w="289791">
                  <a:extLst>
                    <a:ext uri="{9D8B030D-6E8A-4147-A177-3AD203B41FA5}">
                      <a16:colId xmlns:a16="http://schemas.microsoft.com/office/drawing/2014/main" val="3828467369"/>
                    </a:ext>
                  </a:extLst>
                </a:gridCol>
                <a:gridCol w="289791">
                  <a:extLst>
                    <a:ext uri="{9D8B030D-6E8A-4147-A177-3AD203B41FA5}">
                      <a16:colId xmlns:a16="http://schemas.microsoft.com/office/drawing/2014/main" val="1315628258"/>
                    </a:ext>
                  </a:extLst>
                </a:gridCol>
                <a:gridCol w="289791">
                  <a:extLst>
                    <a:ext uri="{9D8B030D-6E8A-4147-A177-3AD203B41FA5}">
                      <a16:colId xmlns:a16="http://schemas.microsoft.com/office/drawing/2014/main" val="4012181817"/>
                    </a:ext>
                  </a:extLst>
                </a:gridCol>
                <a:gridCol w="289791">
                  <a:extLst>
                    <a:ext uri="{9D8B030D-6E8A-4147-A177-3AD203B41FA5}">
                      <a16:colId xmlns:a16="http://schemas.microsoft.com/office/drawing/2014/main" val="3981011208"/>
                    </a:ext>
                  </a:extLst>
                </a:gridCol>
                <a:gridCol w="289791">
                  <a:extLst>
                    <a:ext uri="{9D8B030D-6E8A-4147-A177-3AD203B41FA5}">
                      <a16:colId xmlns:a16="http://schemas.microsoft.com/office/drawing/2014/main" val="2383838056"/>
                    </a:ext>
                  </a:extLst>
                </a:gridCol>
                <a:gridCol w="289791">
                  <a:extLst>
                    <a:ext uri="{9D8B030D-6E8A-4147-A177-3AD203B41FA5}">
                      <a16:colId xmlns:a16="http://schemas.microsoft.com/office/drawing/2014/main" val="1870712249"/>
                    </a:ext>
                  </a:extLst>
                </a:gridCol>
                <a:gridCol w="289791">
                  <a:extLst>
                    <a:ext uri="{9D8B030D-6E8A-4147-A177-3AD203B41FA5}">
                      <a16:colId xmlns:a16="http://schemas.microsoft.com/office/drawing/2014/main" val="167246349"/>
                    </a:ext>
                  </a:extLst>
                </a:gridCol>
                <a:gridCol w="289791">
                  <a:extLst>
                    <a:ext uri="{9D8B030D-6E8A-4147-A177-3AD203B41FA5}">
                      <a16:colId xmlns:a16="http://schemas.microsoft.com/office/drawing/2014/main" val="1508262317"/>
                    </a:ext>
                  </a:extLst>
                </a:gridCol>
              </a:tblGrid>
              <a:tr h="199353">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7718933"/>
                  </a:ext>
                </a:extLst>
              </a:tr>
            </a:tbl>
          </a:graphicData>
        </a:graphic>
      </p:graphicFrame>
      <p:sp>
        <p:nvSpPr>
          <p:cNvPr id="7" name="TextBox 6">
            <a:extLst>
              <a:ext uri="{FF2B5EF4-FFF2-40B4-BE49-F238E27FC236}">
                <a16:creationId xmlns:a16="http://schemas.microsoft.com/office/drawing/2014/main" id="{E96AD3AF-3186-4EEE-B13D-1FA171140459}"/>
              </a:ext>
            </a:extLst>
          </p:cNvPr>
          <p:cNvSpPr txBox="1"/>
          <p:nvPr/>
        </p:nvSpPr>
        <p:spPr>
          <a:xfrm>
            <a:off x="6969970" y="6405160"/>
            <a:ext cx="1432050" cy="349702"/>
          </a:xfrm>
          <a:prstGeom prst="rect">
            <a:avLst/>
          </a:prstGeom>
          <a:noFill/>
        </p:spPr>
        <p:txBody>
          <a:bodyPr wrap="none" lIns="36000" tIns="36000" rIns="36000" bIns="36000" rtlCol="0">
            <a:spAutoFit/>
          </a:bodyPr>
          <a:lstStyle/>
          <a:p>
            <a:r>
              <a:rPr lang="en-GB" dirty="0">
                <a:solidFill>
                  <a:schemeClr val="bg1"/>
                </a:solidFill>
              </a:rPr>
              <a:t>PowerUnit ID</a:t>
            </a:r>
          </a:p>
        </p:txBody>
      </p:sp>
      <p:sp>
        <p:nvSpPr>
          <p:cNvPr id="8" name="TextBox 7">
            <a:extLst>
              <a:ext uri="{FF2B5EF4-FFF2-40B4-BE49-F238E27FC236}">
                <a16:creationId xmlns:a16="http://schemas.microsoft.com/office/drawing/2014/main" id="{C73C4628-A4BD-4224-AA65-F11190321C28}"/>
              </a:ext>
            </a:extLst>
          </p:cNvPr>
          <p:cNvSpPr txBox="1"/>
          <p:nvPr/>
        </p:nvSpPr>
        <p:spPr>
          <a:xfrm>
            <a:off x="8418122" y="6117013"/>
            <a:ext cx="3676254" cy="349702"/>
          </a:xfrm>
          <a:prstGeom prst="rect">
            <a:avLst/>
          </a:prstGeom>
          <a:noFill/>
        </p:spPr>
        <p:txBody>
          <a:bodyPr wrap="none" lIns="36000" tIns="36000" rIns="36000" bIns="36000" rtlCol="0">
            <a:spAutoFit/>
          </a:bodyPr>
          <a:lstStyle/>
          <a:p>
            <a:r>
              <a:rPr lang="en-GB" dirty="0">
                <a:solidFill>
                  <a:schemeClr val="bg1"/>
                </a:solidFill>
              </a:rPr>
              <a:t>Allocation for each track in the year</a:t>
            </a:r>
          </a:p>
        </p:txBody>
      </p:sp>
      <p:graphicFrame>
        <p:nvGraphicFramePr>
          <p:cNvPr id="9" name="Table 8">
            <a:extLst>
              <a:ext uri="{FF2B5EF4-FFF2-40B4-BE49-F238E27FC236}">
                <a16:creationId xmlns:a16="http://schemas.microsoft.com/office/drawing/2014/main" id="{5486983F-4F50-4DF5-959C-621E84E950C4}"/>
              </a:ext>
            </a:extLst>
          </p:cNvPr>
          <p:cNvGraphicFramePr>
            <a:graphicFrameLocks noGrp="1"/>
          </p:cNvGraphicFramePr>
          <p:nvPr/>
        </p:nvGraphicFramePr>
        <p:xfrm>
          <a:off x="7052026" y="1473753"/>
          <a:ext cx="3477492" cy="365760"/>
        </p:xfrm>
        <a:graphic>
          <a:graphicData uri="http://schemas.openxmlformats.org/drawingml/2006/table">
            <a:tbl>
              <a:tblPr firstRow="1" bandRow="1">
                <a:tableStyleId>{5C22544A-7EE6-4342-B048-85BDC9FD1C3A}</a:tableStyleId>
              </a:tblPr>
              <a:tblGrid>
                <a:gridCol w="289791">
                  <a:extLst>
                    <a:ext uri="{9D8B030D-6E8A-4147-A177-3AD203B41FA5}">
                      <a16:colId xmlns:a16="http://schemas.microsoft.com/office/drawing/2014/main" val="527200506"/>
                    </a:ext>
                  </a:extLst>
                </a:gridCol>
                <a:gridCol w="289791">
                  <a:extLst>
                    <a:ext uri="{9D8B030D-6E8A-4147-A177-3AD203B41FA5}">
                      <a16:colId xmlns:a16="http://schemas.microsoft.com/office/drawing/2014/main" val="1192905285"/>
                    </a:ext>
                  </a:extLst>
                </a:gridCol>
                <a:gridCol w="289791">
                  <a:extLst>
                    <a:ext uri="{9D8B030D-6E8A-4147-A177-3AD203B41FA5}">
                      <a16:colId xmlns:a16="http://schemas.microsoft.com/office/drawing/2014/main" val="2667102353"/>
                    </a:ext>
                  </a:extLst>
                </a:gridCol>
                <a:gridCol w="289791">
                  <a:extLst>
                    <a:ext uri="{9D8B030D-6E8A-4147-A177-3AD203B41FA5}">
                      <a16:colId xmlns:a16="http://schemas.microsoft.com/office/drawing/2014/main" val="2474265876"/>
                    </a:ext>
                  </a:extLst>
                </a:gridCol>
                <a:gridCol w="289791">
                  <a:extLst>
                    <a:ext uri="{9D8B030D-6E8A-4147-A177-3AD203B41FA5}">
                      <a16:colId xmlns:a16="http://schemas.microsoft.com/office/drawing/2014/main" val="3828467369"/>
                    </a:ext>
                  </a:extLst>
                </a:gridCol>
                <a:gridCol w="289791">
                  <a:extLst>
                    <a:ext uri="{9D8B030D-6E8A-4147-A177-3AD203B41FA5}">
                      <a16:colId xmlns:a16="http://schemas.microsoft.com/office/drawing/2014/main" val="1315628258"/>
                    </a:ext>
                  </a:extLst>
                </a:gridCol>
                <a:gridCol w="289791">
                  <a:extLst>
                    <a:ext uri="{9D8B030D-6E8A-4147-A177-3AD203B41FA5}">
                      <a16:colId xmlns:a16="http://schemas.microsoft.com/office/drawing/2014/main" val="4012181817"/>
                    </a:ext>
                  </a:extLst>
                </a:gridCol>
                <a:gridCol w="289791">
                  <a:extLst>
                    <a:ext uri="{9D8B030D-6E8A-4147-A177-3AD203B41FA5}">
                      <a16:colId xmlns:a16="http://schemas.microsoft.com/office/drawing/2014/main" val="3981011208"/>
                    </a:ext>
                  </a:extLst>
                </a:gridCol>
                <a:gridCol w="289791">
                  <a:extLst>
                    <a:ext uri="{9D8B030D-6E8A-4147-A177-3AD203B41FA5}">
                      <a16:colId xmlns:a16="http://schemas.microsoft.com/office/drawing/2014/main" val="2383838056"/>
                    </a:ext>
                  </a:extLst>
                </a:gridCol>
                <a:gridCol w="289791">
                  <a:extLst>
                    <a:ext uri="{9D8B030D-6E8A-4147-A177-3AD203B41FA5}">
                      <a16:colId xmlns:a16="http://schemas.microsoft.com/office/drawing/2014/main" val="1870712249"/>
                    </a:ext>
                  </a:extLst>
                </a:gridCol>
                <a:gridCol w="289791">
                  <a:extLst>
                    <a:ext uri="{9D8B030D-6E8A-4147-A177-3AD203B41FA5}">
                      <a16:colId xmlns:a16="http://schemas.microsoft.com/office/drawing/2014/main" val="167246349"/>
                    </a:ext>
                  </a:extLst>
                </a:gridCol>
                <a:gridCol w="289791">
                  <a:extLst>
                    <a:ext uri="{9D8B030D-6E8A-4147-A177-3AD203B41FA5}">
                      <a16:colId xmlns:a16="http://schemas.microsoft.com/office/drawing/2014/main" val="1508262317"/>
                    </a:ext>
                  </a:extLst>
                </a:gridCol>
              </a:tblGrid>
              <a:tr h="19935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7718933"/>
                  </a:ext>
                </a:extLst>
              </a:tr>
            </a:tbl>
          </a:graphicData>
        </a:graphic>
      </p:graphicFrame>
      <p:pic>
        <p:nvPicPr>
          <p:cNvPr id="10" name="Picture 9">
            <a:extLst>
              <a:ext uri="{FF2B5EF4-FFF2-40B4-BE49-F238E27FC236}">
                <a16:creationId xmlns:a16="http://schemas.microsoft.com/office/drawing/2014/main" id="{7E0B9DE1-2EA4-45A6-9761-D38C806A843E}"/>
              </a:ext>
            </a:extLst>
          </p:cNvPr>
          <p:cNvPicPr>
            <a:picLocks noChangeAspect="1"/>
          </p:cNvPicPr>
          <p:nvPr/>
        </p:nvPicPr>
        <p:blipFill>
          <a:blip r:embed="rId5"/>
          <a:stretch>
            <a:fillRect/>
          </a:stretch>
        </p:blipFill>
        <p:spPr>
          <a:xfrm>
            <a:off x="5271733" y="793924"/>
            <a:ext cx="3619500" cy="542925"/>
          </a:xfrm>
          <a:prstGeom prst="rect">
            <a:avLst/>
          </a:prstGeom>
        </p:spPr>
      </p:pic>
      <p:sp>
        <p:nvSpPr>
          <p:cNvPr id="11" name="Arrow: Down 10">
            <a:extLst>
              <a:ext uri="{FF2B5EF4-FFF2-40B4-BE49-F238E27FC236}">
                <a16:creationId xmlns:a16="http://schemas.microsoft.com/office/drawing/2014/main" id="{DA2018F5-652B-403E-8AC1-89C6ACF0C940}"/>
              </a:ext>
            </a:extLst>
          </p:cNvPr>
          <p:cNvSpPr/>
          <p:nvPr/>
        </p:nvSpPr>
        <p:spPr bwMode="auto">
          <a:xfrm>
            <a:off x="5365929" y="1401575"/>
            <a:ext cx="554182" cy="582626"/>
          </a:xfrm>
          <a:prstGeom prst="downArrow">
            <a:avLst>
              <a:gd name="adj1" fmla="val 50000"/>
              <a:gd name="adj2" fmla="val 20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12" name="TextBox 11">
            <a:extLst>
              <a:ext uri="{FF2B5EF4-FFF2-40B4-BE49-F238E27FC236}">
                <a16:creationId xmlns:a16="http://schemas.microsoft.com/office/drawing/2014/main" id="{425A721B-8E57-4BB4-AD88-AF7108224EEE}"/>
              </a:ext>
            </a:extLst>
          </p:cNvPr>
          <p:cNvSpPr txBox="1"/>
          <p:nvPr/>
        </p:nvSpPr>
        <p:spPr>
          <a:xfrm>
            <a:off x="8891233" y="2634228"/>
            <a:ext cx="1423476" cy="903700"/>
          </a:xfrm>
          <a:prstGeom prst="rect">
            <a:avLst/>
          </a:prstGeom>
          <a:noFill/>
          <a:ln>
            <a:solidFill>
              <a:schemeClr val="accent2"/>
            </a:solidFill>
          </a:ln>
        </p:spPr>
        <p:txBody>
          <a:bodyPr wrap="square" lIns="36000" tIns="36000" rIns="36000" bIns="36000" rtlCol="0">
            <a:spAutoFit/>
          </a:bodyPr>
          <a:lstStyle/>
          <a:p>
            <a:endParaRPr lang="en-GB" dirty="0">
              <a:solidFill>
                <a:schemeClr val="bg1"/>
              </a:solidFill>
            </a:endParaRPr>
          </a:p>
          <a:p>
            <a:pPr algn="ctr"/>
            <a:r>
              <a:rPr lang="en-GB" b="1" dirty="0">
                <a:solidFill>
                  <a:schemeClr val="bg1"/>
                </a:solidFill>
              </a:rPr>
              <a:t>Optimiser</a:t>
            </a:r>
          </a:p>
          <a:p>
            <a:endParaRPr lang="en-GB" dirty="0">
              <a:solidFill>
                <a:schemeClr val="bg1"/>
              </a:solidFill>
            </a:endParaRPr>
          </a:p>
        </p:txBody>
      </p:sp>
      <p:sp>
        <p:nvSpPr>
          <p:cNvPr id="13" name="TextBox 12">
            <a:extLst>
              <a:ext uri="{FF2B5EF4-FFF2-40B4-BE49-F238E27FC236}">
                <a16:creationId xmlns:a16="http://schemas.microsoft.com/office/drawing/2014/main" id="{7A2C281B-E8C4-4F1D-B2B8-94F6BB5DC809}"/>
              </a:ext>
            </a:extLst>
          </p:cNvPr>
          <p:cNvSpPr txBox="1"/>
          <p:nvPr/>
        </p:nvSpPr>
        <p:spPr>
          <a:xfrm>
            <a:off x="5015868" y="2040907"/>
            <a:ext cx="3636297" cy="3950688"/>
          </a:xfrm>
          <a:prstGeom prst="rect">
            <a:avLst/>
          </a:prstGeom>
          <a:noFill/>
          <a:ln>
            <a:solidFill>
              <a:schemeClr val="accent2"/>
            </a:solidFill>
          </a:ln>
        </p:spPr>
        <p:txBody>
          <a:bodyPr wrap="square" lIns="36000" tIns="36000" rIns="36000" bIns="36000" rtlCol="0">
            <a:spAutoFit/>
          </a:bodyPr>
          <a:lstStyle/>
          <a:p>
            <a:r>
              <a:rPr lang="en-GB" b="1" dirty="0">
                <a:solidFill>
                  <a:schemeClr val="bg1"/>
                </a:solidFill>
              </a:rPr>
              <a:t>Damage Model  </a:t>
            </a:r>
          </a:p>
          <a:p>
            <a:r>
              <a:rPr lang="en-GB" dirty="0">
                <a:solidFill>
                  <a:schemeClr val="bg1"/>
                </a:solidFill>
              </a:rPr>
              <a:t>Power Loss due to temperature and mileage</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pic>
        <p:nvPicPr>
          <p:cNvPr id="14" name="Picture 13">
            <a:extLst>
              <a:ext uri="{FF2B5EF4-FFF2-40B4-BE49-F238E27FC236}">
                <a16:creationId xmlns:a16="http://schemas.microsoft.com/office/drawing/2014/main" id="{D5D6A9AD-FFA3-4FAD-9131-FD8A0DC282C7}"/>
              </a:ext>
            </a:extLst>
          </p:cNvPr>
          <p:cNvPicPr>
            <a:picLocks noChangeAspect="1"/>
          </p:cNvPicPr>
          <p:nvPr/>
        </p:nvPicPr>
        <p:blipFill>
          <a:blip r:embed="rId6">
            <a:duotone>
              <a:schemeClr val="bg2">
                <a:shade val="45000"/>
                <a:satMod val="135000"/>
              </a:schemeClr>
              <a:prstClr val="white"/>
            </a:duotone>
          </a:blip>
          <a:stretch>
            <a:fillRect/>
          </a:stretch>
        </p:blipFill>
        <p:spPr>
          <a:xfrm>
            <a:off x="5365930" y="2930352"/>
            <a:ext cx="3009603" cy="1436257"/>
          </a:xfrm>
          <a:prstGeom prst="rect">
            <a:avLst/>
          </a:prstGeom>
        </p:spPr>
      </p:pic>
      <p:pic>
        <p:nvPicPr>
          <p:cNvPr id="15" name="Picture 14">
            <a:extLst>
              <a:ext uri="{FF2B5EF4-FFF2-40B4-BE49-F238E27FC236}">
                <a16:creationId xmlns:a16="http://schemas.microsoft.com/office/drawing/2014/main" id="{5C1808E9-F9FC-4311-8120-1818280FFD85}"/>
              </a:ext>
            </a:extLst>
          </p:cNvPr>
          <p:cNvPicPr>
            <a:picLocks noChangeAspect="1"/>
          </p:cNvPicPr>
          <p:nvPr/>
        </p:nvPicPr>
        <p:blipFill>
          <a:blip r:embed="rId7">
            <a:duotone>
              <a:schemeClr val="bg2">
                <a:shade val="45000"/>
                <a:satMod val="135000"/>
              </a:schemeClr>
              <a:prstClr val="white"/>
            </a:duotone>
          </a:blip>
          <a:stretch>
            <a:fillRect/>
          </a:stretch>
        </p:blipFill>
        <p:spPr>
          <a:xfrm>
            <a:off x="5339441" y="4316936"/>
            <a:ext cx="3062579" cy="1589831"/>
          </a:xfrm>
          <a:prstGeom prst="rect">
            <a:avLst/>
          </a:prstGeom>
        </p:spPr>
      </p:pic>
      <p:sp>
        <p:nvSpPr>
          <p:cNvPr id="16" name="Arrow: Bent-Up 15">
            <a:extLst>
              <a:ext uri="{FF2B5EF4-FFF2-40B4-BE49-F238E27FC236}">
                <a16:creationId xmlns:a16="http://schemas.microsoft.com/office/drawing/2014/main" id="{D34144A8-2F59-4312-B822-DE9AFB2AAF98}"/>
              </a:ext>
            </a:extLst>
          </p:cNvPr>
          <p:cNvSpPr/>
          <p:nvPr/>
        </p:nvSpPr>
        <p:spPr bwMode="auto">
          <a:xfrm rot="10800000">
            <a:off x="6000680" y="1553622"/>
            <a:ext cx="997528" cy="430578"/>
          </a:xfrm>
          <a:prstGeom prst="bentUpArrow">
            <a:avLst>
              <a:gd name="adj1" fmla="val 44306"/>
              <a:gd name="adj2" fmla="val 50000"/>
              <a:gd name="adj3" fmla="val 25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17" name="Arrow: Bent-Up 16">
            <a:extLst>
              <a:ext uri="{FF2B5EF4-FFF2-40B4-BE49-F238E27FC236}">
                <a16:creationId xmlns:a16="http://schemas.microsoft.com/office/drawing/2014/main" id="{4AE43025-2EDC-4016-9B1E-2289DE4DAE8F}"/>
              </a:ext>
            </a:extLst>
          </p:cNvPr>
          <p:cNvSpPr/>
          <p:nvPr/>
        </p:nvSpPr>
        <p:spPr bwMode="auto">
          <a:xfrm>
            <a:off x="8725592" y="3455614"/>
            <a:ext cx="1200566" cy="721352"/>
          </a:xfrm>
          <a:prstGeom prst="bentUpArrow">
            <a:avLst>
              <a:gd name="adj1" fmla="val 44306"/>
              <a:gd name="adj2" fmla="val 50000"/>
              <a:gd name="adj3" fmla="val 25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cxnSp>
        <p:nvCxnSpPr>
          <p:cNvPr id="18" name="Connector: Elbow 17">
            <a:extLst>
              <a:ext uri="{FF2B5EF4-FFF2-40B4-BE49-F238E27FC236}">
                <a16:creationId xmlns:a16="http://schemas.microsoft.com/office/drawing/2014/main" id="{E93C0485-1CF9-4310-B9E5-9EA9DB25480E}"/>
              </a:ext>
            </a:extLst>
          </p:cNvPr>
          <p:cNvCxnSpPr>
            <a:stCxn id="12" idx="0"/>
          </p:cNvCxnSpPr>
          <p:nvPr/>
        </p:nvCxnSpPr>
        <p:spPr bwMode="auto">
          <a:xfrm rot="16200000" flipV="1">
            <a:off x="8999258" y="2030515"/>
            <a:ext cx="713820" cy="493606"/>
          </a:xfrm>
          <a:prstGeom prst="bentConnector3">
            <a:avLst>
              <a:gd name="adj1" fmla="val 50000"/>
            </a:avLst>
          </a:prstGeom>
          <a:solidFill>
            <a:schemeClr val="bg1"/>
          </a:solidFill>
          <a:ln w="6350" cap="flat" cmpd="sng" algn="ctr">
            <a:solidFill>
              <a:schemeClr val="accent2"/>
            </a:solidFill>
            <a:prstDash val="solid"/>
            <a:round/>
            <a:headEnd type="none" w="med" len="med"/>
            <a:tailEnd type="triangle"/>
          </a:ln>
          <a:effectLst/>
        </p:spPr>
      </p:cxnSp>
      <p:sp>
        <p:nvSpPr>
          <p:cNvPr id="19" name="TextBox 18">
            <a:extLst>
              <a:ext uri="{FF2B5EF4-FFF2-40B4-BE49-F238E27FC236}">
                <a16:creationId xmlns:a16="http://schemas.microsoft.com/office/drawing/2014/main" id="{EDDBA5F4-647E-4AB2-A715-8D25C966D0C6}"/>
              </a:ext>
            </a:extLst>
          </p:cNvPr>
          <p:cNvSpPr txBox="1"/>
          <p:nvPr/>
        </p:nvSpPr>
        <p:spPr>
          <a:xfrm>
            <a:off x="10399145" y="1925074"/>
            <a:ext cx="1083952" cy="903700"/>
          </a:xfrm>
          <a:prstGeom prst="rect">
            <a:avLst/>
          </a:prstGeom>
          <a:noFill/>
        </p:spPr>
        <p:txBody>
          <a:bodyPr wrap="square" lIns="36000" tIns="36000" rIns="36000" bIns="36000" rtlCol="0">
            <a:spAutoFit/>
          </a:bodyPr>
          <a:lstStyle/>
          <a:p>
            <a:r>
              <a:rPr lang="en-GB" dirty="0">
                <a:solidFill>
                  <a:schemeClr val="bg1"/>
                </a:solidFill>
              </a:rPr>
              <a:t>GA fills in power units</a:t>
            </a:r>
          </a:p>
        </p:txBody>
      </p:sp>
      <p:sp>
        <p:nvSpPr>
          <p:cNvPr id="20" name="Arrow: Down 19">
            <a:extLst>
              <a:ext uri="{FF2B5EF4-FFF2-40B4-BE49-F238E27FC236}">
                <a16:creationId xmlns:a16="http://schemas.microsoft.com/office/drawing/2014/main" id="{B3E1DA2B-0D1E-4556-8DE1-2BF05BB05E52}"/>
              </a:ext>
            </a:extLst>
          </p:cNvPr>
          <p:cNvSpPr/>
          <p:nvPr/>
        </p:nvSpPr>
        <p:spPr bwMode="auto">
          <a:xfrm>
            <a:off x="9828303" y="3656527"/>
            <a:ext cx="657128" cy="2531861"/>
          </a:xfrm>
          <a:prstGeom prst="downArrow">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21" name="Arrow: Right 20">
            <a:extLst>
              <a:ext uri="{FF2B5EF4-FFF2-40B4-BE49-F238E27FC236}">
                <a16:creationId xmlns:a16="http://schemas.microsoft.com/office/drawing/2014/main" id="{1199F4BD-F180-4243-AACC-8781593C4223}"/>
              </a:ext>
            </a:extLst>
          </p:cNvPr>
          <p:cNvSpPr/>
          <p:nvPr/>
        </p:nvSpPr>
        <p:spPr bwMode="auto">
          <a:xfrm>
            <a:off x="4129355" y="3862744"/>
            <a:ext cx="886512" cy="554182"/>
          </a:xfrm>
          <a:prstGeom prst="rightArrow">
            <a:avLst>
              <a:gd name="adj1" fmla="val 50000"/>
              <a:gd name="adj2" fmla="val 40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22" name="TextBox 21">
            <a:extLst>
              <a:ext uri="{FF2B5EF4-FFF2-40B4-BE49-F238E27FC236}">
                <a16:creationId xmlns:a16="http://schemas.microsoft.com/office/drawing/2014/main" id="{B1D1C965-34C9-41DF-AA0D-93349AA7391B}"/>
              </a:ext>
            </a:extLst>
          </p:cNvPr>
          <p:cNvSpPr txBox="1"/>
          <p:nvPr/>
        </p:nvSpPr>
        <p:spPr>
          <a:xfrm>
            <a:off x="109685" y="83184"/>
            <a:ext cx="4448983" cy="2781137"/>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sz="1600" dirty="0">
                <a:solidFill>
                  <a:schemeClr val="bg1"/>
                </a:solidFill>
              </a:rPr>
              <a:t>Assuming only 3 power units were allocated for each season and the Power Unit (PU) from the previous season can be used</a:t>
            </a:r>
          </a:p>
          <a:p>
            <a:pPr marL="180000" indent="-180000" algn="l">
              <a:buFont typeface="Arial" panose="020B0604020202020204" pitchFamily="34" charset="0"/>
              <a:buChar char="•"/>
            </a:pPr>
            <a:r>
              <a:rPr lang="en-GB" sz="1600" dirty="0">
                <a:solidFill>
                  <a:schemeClr val="bg1"/>
                </a:solidFill>
              </a:rPr>
              <a:t>An optimiser was developed to make a selection of PU to use at each race which can maximise power while maintaining zero failures until the end of the season</a:t>
            </a:r>
          </a:p>
          <a:p>
            <a:pPr marL="180000" indent="-180000" algn="l">
              <a:buFont typeface="Arial" panose="020B0604020202020204" pitchFamily="34" charset="0"/>
              <a:buChar char="•"/>
            </a:pPr>
            <a:r>
              <a:rPr lang="en-GB" sz="1600" dirty="0">
                <a:solidFill>
                  <a:schemeClr val="bg1"/>
                </a:solidFill>
              </a:rPr>
              <a:t>An artificial damage model was developed to test the optimisation algorithm. In a real application, the damage model can come from a digital twin</a:t>
            </a:r>
          </a:p>
        </p:txBody>
      </p:sp>
    </p:spTree>
    <p:custDataLst>
      <p:tags r:id="rId1"/>
    </p:custDataLst>
    <p:extLst>
      <p:ext uri="{BB962C8B-B14F-4D97-AF65-F5344CB8AC3E}">
        <p14:creationId xmlns:p14="http://schemas.microsoft.com/office/powerpoint/2010/main" val="3854259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34D926-5A96-4BD9-A395-942C16068712}"/>
              </a:ext>
            </a:extLst>
          </p:cNvPr>
          <p:cNvPicPr>
            <a:picLocks noChangeAspect="1"/>
          </p:cNvPicPr>
          <p:nvPr/>
        </p:nvPicPr>
        <p:blipFill>
          <a:blip r:embed="rId4">
            <a:duotone>
              <a:schemeClr val="bg2">
                <a:shade val="45000"/>
                <a:satMod val="135000"/>
              </a:schemeClr>
              <a:prstClr val="white"/>
            </a:duotone>
          </a:blip>
          <a:stretch>
            <a:fillRect/>
          </a:stretch>
        </p:blipFill>
        <p:spPr>
          <a:xfrm>
            <a:off x="7627768" y="3622236"/>
            <a:ext cx="4081934" cy="3012042"/>
          </a:xfrm>
          <a:prstGeom prst="rect">
            <a:avLst/>
          </a:prstGeom>
        </p:spPr>
      </p:pic>
      <p:pic>
        <p:nvPicPr>
          <p:cNvPr id="3" name="Picture 2">
            <a:extLst>
              <a:ext uri="{FF2B5EF4-FFF2-40B4-BE49-F238E27FC236}">
                <a16:creationId xmlns:a16="http://schemas.microsoft.com/office/drawing/2014/main" id="{C31964E9-0119-443F-90B2-433A85C98665}"/>
              </a:ext>
            </a:extLst>
          </p:cNvPr>
          <p:cNvPicPr>
            <a:picLocks noChangeAspect="1"/>
          </p:cNvPicPr>
          <p:nvPr/>
        </p:nvPicPr>
        <p:blipFill>
          <a:blip r:embed="rId5">
            <a:duotone>
              <a:schemeClr val="bg2">
                <a:shade val="45000"/>
                <a:satMod val="135000"/>
              </a:schemeClr>
              <a:prstClr val="white"/>
            </a:duotone>
          </a:blip>
          <a:stretch>
            <a:fillRect/>
          </a:stretch>
        </p:blipFill>
        <p:spPr>
          <a:xfrm>
            <a:off x="7627767" y="366947"/>
            <a:ext cx="4052800" cy="2976915"/>
          </a:xfrm>
          <a:prstGeom prst="rect">
            <a:avLst/>
          </a:prstGeom>
        </p:spPr>
      </p:pic>
      <p:graphicFrame>
        <p:nvGraphicFramePr>
          <p:cNvPr id="4" name="Table 3">
            <a:extLst>
              <a:ext uri="{FF2B5EF4-FFF2-40B4-BE49-F238E27FC236}">
                <a16:creationId xmlns:a16="http://schemas.microsoft.com/office/drawing/2014/main" id="{1ABE978E-9209-4372-9AC7-14E7DC22168B}"/>
              </a:ext>
            </a:extLst>
          </p:cNvPr>
          <p:cNvGraphicFramePr>
            <a:graphicFrameLocks noGrp="1"/>
          </p:cNvGraphicFramePr>
          <p:nvPr>
            <p:extLst>
              <p:ext uri="{D42A27DB-BD31-4B8C-83A1-F6EECF244321}">
                <p14:modId xmlns:p14="http://schemas.microsoft.com/office/powerpoint/2010/main" val="3621904964"/>
              </p:ext>
            </p:extLst>
          </p:nvPr>
        </p:nvGraphicFramePr>
        <p:xfrm>
          <a:off x="3871201" y="390918"/>
          <a:ext cx="3542958" cy="4191000"/>
        </p:xfrm>
        <a:graphic>
          <a:graphicData uri="http://schemas.openxmlformats.org/drawingml/2006/table">
            <a:tbl>
              <a:tblPr>
                <a:tableStyleId>{775DCB02-9BB8-47FD-8907-85C794F793BA}</a:tableStyleId>
              </a:tblPr>
              <a:tblGrid>
                <a:gridCol w="210336">
                  <a:extLst>
                    <a:ext uri="{9D8B030D-6E8A-4147-A177-3AD203B41FA5}">
                      <a16:colId xmlns:a16="http://schemas.microsoft.com/office/drawing/2014/main" val="877827780"/>
                    </a:ext>
                  </a:extLst>
                </a:gridCol>
                <a:gridCol w="589421">
                  <a:extLst>
                    <a:ext uri="{9D8B030D-6E8A-4147-A177-3AD203B41FA5}">
                      <a16:colId xmlns:a16="http://schemas.microsoft.com/office/drawing/2014/main" val="2018824986"/>
                    </a:ext>
                  </a:extLst>
                </a:gridCol>
                <a:gridCol w="1111429">
                  <a:extLst>
                    <a:ext uri="{9D8B030D-6E8A-4147-A177-3AD203B41FA5}">
                      <a16:colId xmlns:a16="http://schemas.microsoft.com/office/drawing/2014/main" val="3671804081"/>
                    </a:ext>
                  </a:extLst>
                </a:gridCol>
                <a:gridCol w="454134">
                  <a:extLst>
                    <a:ext uri="{9D8B030D-6E8A-4147-A177-3AD203B41FA5}">
                      <a16:colId xmlns:a16="http://schemas.microsoft.com/office/drawing/2014/main" val="2027536811"/>
                    </a:ext>
                  </a:extLst>
                </a:gridCol>
                <a:gridCol w="429491">
                  <a:extLst>
                    <a:ext uri="{9D8B030D-6E8A-4147-A177-3AD203B41FA5}">
                      <a16:colId xmlns:a16="http://schemas.microsoft.com/office/drawing/2014/main" val="3515956244"/>
                    </a:ext>
                  </a:extLst>
                </a:gridCol>
                <a:gridCol w="748147">
                  <a:extLst>
                    <a:ext uri="{9D8B030D-6E8A-4147-A177-3AD203B41FA5}">
                      <a16:colId xmlns:a16="http://schemas.microsoft.com/office/drawing/2014/main" val="1582726124"/>
                    </a:ext>
                  </a:extLst>
                </a:gridCol>
              </a:tblGrid>
              <a:tr h="190500">
                <a:tc>
                  <a:txBody>
                    <a:bodyPr/>
                    <a:lstStyle/>
                    <a:p>
                      <a:pPr algn="ctr" fontAlgn="b"/>
                      <a:r>
                        <a:rPr lang="en-GB" sz="1100" b="1" u="none" strike="noStrike" dirty="0">
                          <a:effectLst/>
                        </a:rPr>
                        <a:t>No</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Date</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Track</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ICE</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RUL</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Power left</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506907759"/>
                  </a:ext>
                </a:extLst>
              </a:tr>
              <a:tr h="190500">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25-Mar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AUSTRALIAN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175063880"/>
                  </a:ext>
                </a:extLst>
              </a:tr>
              <a:tr h="190500">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08-Apr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BAHRAIN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85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440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786453394"/>
                  </a:ext>
                </a:extLst>
              </a:tr>
              <a:tr h="190500">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15-Apr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CHINESE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57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29008139"/>
                  </a:ext>
                </a:extLst>
              </a:tr>
              <a:tr h="190500">
                <a:tc>
                  <a:txBody>
                    <a:bodyPr/>
                    <a:lstStyle/>
                    <a:p>
                      <a:pPr algn="ctr" fontAlgn="b"/>
                      <a:r>
                        <a:rPr lang="en-GB" sz="1100" u="none" strike="noStrike" dirty="0">
                          <a:effectLst/>
                        </a:rPr>
                        <a:t>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AZERBAIJAN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73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905530424"/>
                  </a:ext>
                </a:extLst>
              </a:tr>
              <a:tr h="190500">
                <a:tc>
                  <a:txBody>
                    <a:bodyPr/>
                    <a:lstStyle/>
                    <a:p>
                      <a:pPr algn="ctr" fontAlgn="b"/>
                      <a:r>
                        <a:rPr lang="en-GB" sz="1100" u="none" strike="noStrike" dirty="0">
                          <a:effectLst/>
                        </a:rPr>
                        <a:t>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13-May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ESPAÑA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620020228"/>
                  </a:ext>
                </a:extLst>
              </a:tr>
              <a:tr h="190500">
                <a:tc>
                  <a:txBody>
                    <a:bodyPr/>
                    <a:lstStyle/>
                    <a:p>
                      <a:pPr algn="ctr" fontAlgn="b"/>
                      <a:r>
                        <a:rPr lang="en-GB" sz="1100" u="none" strike="noStrike" dirty="0">
                          <a:effectLst/>
                        </a:rPr>
                        <a:t>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27-May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MONACO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813953091"/>
                  </a:ext>
                </a:extLst>
              </a:tr>
              <a:tr h="190500">
                <a:tc>
                  <a:txBody>
                    <a:bodyPr/>
                    <a:lstStyle/>
                    <a:p>
                      <a:pPr algn="ctr" fontAlgn="b"/>
                      <a:r>
                        <a:rPr lang="en-GB" sz="1100" u="none" strike="noStrike" dirty="0">
                          <a:effectLst/>
                        </a:rPr>
                        <a:t>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10-Jun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CANADA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50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085012646"/>
                  </a:ext>
                </a:extLst>
              </a:tr>
              <a:tr h="190500">
                <a:tc>
                  <a:txBody>
                    <a:bodyPr/>
                    <a:lstStyle/>
                    <a:p>
                      <a:pPr algn="ctr" fontAlgn="b"/>
                      <a:r>
                        <a:rPr lang="en-GB" sz="1100" u="none" strike="noStrike" dirty="0">
                          <a:effectLst/>
                        </a:rPr>
                        <a:t>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24-Jun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FRANCE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982925227"/>
                  </a:ext>
                </a:extLst>
              </a:tr>
              <a:tr h="190500">
                <a:tc>
                  <a:txBody>
                    <a:bodyPr/>
                    <a:lstStyle/>
                    <a:p>
                      <a:pPr algn="ctr" fontAlgn="b"/>
                      <a:r>
                        <a:rPr lang="en-GB" sz="1100" u="none" strike="noStrike" dirty="0">
                          <a:effectLst/>
                        </a:rPr>
                        <a:t>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01-Jul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ÖSTERREICH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24253368"/>
                  </a:ext>
                </a:extLst>
              </a:tr>
              <a:tr h="190500">
                <a:tc>
                  <a:txBody>
                    <a:bodyPr/>
                    <a:lstStyle/>
                    <a:p>
                      <a:pPr algn="ctr" fontAlgn="b"/>
                      <a:r>
                        <a:rPr lang="en-GB" sz="1100" u="none" strike="noStrike" dirty="0">
                          <a:effectLst/>
                        </a:rPr>
                        <a:t>10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08-Jul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BRITISH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820860619"/>
                  </a:ext>
                </a:extLst>
              </a:tr>
              <a:tr h="190500">
                <a:tc>
                  <a:txBody>
                    <a:bodyPr/>
                    <a:lstStyle/>
                    <a:p>
                      <a:pPr algn="ctr" fontAlgn="b"/>
                      <a:r>
                        <a:rPr lang="en-GB" sz="1100" u="none" strike="noStrike" dirty="0">
                          <a:effectLst/>
                        </a:rPr>
                        <a:t>11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22-Jul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DEUTSCHLAND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827718767"/>
                  </a:ext>
                </a:extLst>
              </a:tr>
              <a:tr h="190500">
                <a:tc>
                  <a:txBody>
                    <a:bodyPr/>
                    <a:lstStyle/>
                    <a:p>
                      <a:pPr algn="ctr" fontAlgn="b"/>
                      <a:r>
                        <a:rPr lang="en-GB" sz="1100" u="none" strike="noStrike" dirty="0">
                          <a:effectLst/>
                        </a:rPr>
                        <a:t>12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NAGYDÍJ</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92264348"/>
                  </a:ext>
                </a:extLst>
              </a:tr>
              <a:tr h="190500">
                <a:tc>
                  <a:txBody>
                    <a:bodyPr/>
                    <a:lstStyle/>
                    <a:p>
                      <a:pPr algn="ctr" fontAlgn="b"/>
                      <a:r>
                        <a:rPr lang="en-GB" sz="1100" u="none" strike="noStrike" dirty="0">
                          <a:effectLst/>
                        </a:rPr>
                        <a:t>13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26-Aug</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BELGIAN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603919765"/>
                  </a:ext>
                </a:extLst>
              </a:tr>
              <a:tr h="190500">
                <a:tc>
                  <a:txBody>
                    <a:bodyPr/>
                    <a:lstStyle/>
                    <a:p>
                      <a:pPr algn="ctr" fontAlgn="b"/>
                      <a:r>
                        <a:rPr lang="en-GB" sz="1100" u="none" strike="noStrike" dirty="0">
                          <a:effectLst/>
                        </a:rPr>
                        <a:t>14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02-Sep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DITALIA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499579920"/>
                  </a:ext>
                </a:extLst>
              </a:tr>
              <a:tr h="190500">
                <a:tc>
                  <a:txBody>
                    <a:bodyPr/>
                    <a:lstStyle/>
                    <a:p>
                      <a:pPr algn="ctr" fontAlgn="b"/>
                      <a:r>
                        <a:rPr lang="en-GB" sz="1100" u="none" strike="noStrike" dirty="0">
                          <a:effectLst/>
                        </a:rPr>
                        <a:t>15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16-Sep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MARINABAY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377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572937725"/>
                  </a:ext>
                </a:extLst>
              </a:tr>
              <a:tr h="190500">
                <a:tc>
                  <a:txBody>
                    <a:bodyPr/>
                    <a:lstStyle/>
                    <a:p>
                      <a:pPr algn="ctr" fontAlgn="b"/>
                      <a:r>
                        <a:rPr lang="en-GB" sz="1100" u="none" strike="noStrike" dirty="0">
                          <a:effectLst/>
                        </a:rPr>
                        <a:t>16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30-Sep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RUSSIAN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371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947885305"/>
                  </a:ext>
                </a:extLst>
              </a:tr>
              <a:tr h="190500">
                <a:tc>
                  <a:txBody>
                    <a:bodyPr/>
                    <a:lstStyle/>
                    <a:p>
                      <a:pPr algn="ctr" fontAlgn="b"/>
                      <a:r>
                        <a:rPr lang="en-GB" sz="1100" u="none" strike="noStrike" dirty="0">
                          <a:effectLst/>
                        </a:rPr>
                        <a:t>17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07-Oct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JAPANESE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052235883"/>
                  </a:ext>
                </a:extLst>
              </a:tr>
              <a:tr h="190500">
                <a:tc>
                  <a:txBody>
                    <a:bodyPr/>
                    <a:lstStyle/>
                    <a:p>
                      <a:pPr algn="ctr" fontAlgn="b"/>
                      <a:r>
                        <a:rPr lang="en-GB" sz="1100" u="none" strike="noStrike" dirty="0">
                          <a:effectLst/>
                        </a:rPr>
                        <a:t>18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21-Oct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UNITEDSTATES</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364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040390877"/>
                  </a:ext>
                </a:extLst>
              </a:tr>
              <a:tr h="190500">
                <a:tc>
                  <a:txBody>
                    <a:bodyPr/>
                    <a:lstStyle/>
                    <a:p>
                      <a:pPr algn="ctr" fontAlgn="b"/>
                      <a:r>
                        <a:rPr lang="en-GB" sz="1100" u="none" strike="noStrike" dirty="0">
                          <a:effectLst/>
                        </a:rPr>
                        <a:t>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28-Oct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DEMÉXICO</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083536766"/>
                  </a:ext>
                </a:extLst>
              </a:tr>
              <a:tr h="190500">
                <a:tc>
                  <a:txBody>
                    <a:bodyPr/>
                    <a:lstStyle/>
                    <a:p>
                      <a:pPr algn="ctr" fontAlgn="b"/>
                      <a:r>
                        <a:rPr lang="en-GB" sz="1100" u="none" strike="noStrike" dirty="0">
                          <a:effectLst/>
                        </a:rPr>
                        <a:t>20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11-Nov</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BRASIL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357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164613663"/>
                  </a:ext>
                </a:extLst>
              </a:tr>
              <a:tr h="190500">
                <a:tc>
                  <a:txBody>
                    <a:bodyPr/>
                    <a:lstStyle/>
                    <a:p>
                      <a:pPr algn="ctr" fontAlgn="b"/>
                      <a:r>
                        <a:rPr lang="en-GB" sz="1100" u="none" strike="noStrike" dirty="0">
                          <a:effectLst/>
                        </a:rPr>
                        <a:t>21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25-Nov</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ABUDHABI</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19680409"/>
                  </a:ext>
                </a:extLst>
              </a:tr>
            </a:tbl>
          </a:graphicData>
        </a:graphic>
      </p:graphicFrame>
      <p:sp>
        <p:nvSpPr>
          <p:cNvPr id="5" name="TextBox 4">
            <a:extLst>
              <a:ext uri="{FF2B5EF4-FFF2-40B4-BE49-F238E27FC236}">
                <a16:creationId xmlns:a16="http://schemas.microsoft.com/office/drawing/2014/main" id="{B703F464-FE45-4A56-B050-924729167E51}"/>
              </a:ext>
            </a:extLst>
          </p:cNvPr>
          <p:cNvSpPr txBox="1"/>
          <p:nvPr/>
        </p:nvSpPr>
        <p:spPr>
          <a:xfrm>
            <a:off x="227116" y="509393"/>
            <a:ext cx="3347350" cy="5058683"/>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The optimiser allocated the three PU for each race which maximises engine power while keeping RUL more than 0%</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10 random allocations are generated and the RUL and power reduction are determined. This is then compared to the optimised allocation.</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This exercise is only to test how GA would be beneficial for discrete optimisation problems or selection problems</a:t>
            </a:r>
          </a:p>
        </p:txBody>
      </p:sp>
      <p:pic>
        <p:nvPicPr>
          <p:cNvPr id="7" name="Picture 6">
            <a:extLst>
              <a:ext uri="{FF2B5EF4-FFF2-40B4-BE49-F238E27FC236}">
                <a16:creationId xmlns:a16="http://schemas.microsoft.com/office/drawing/2014/main" id="{2FD95F8C-EB58-49D9-A75F-24F760338848}"/>
              </a:ext>
            </a:extLst>
          </p:cNvPr>
          <p:cNvPicPr>
            <a:picLocks noChangeAspect="1"/>
          </p:cNvPicPr>
          <p:nvPr/>
        </p:nvPicPr>
        <p:blipFill rotWithShape="1">
          <a:blip r:embed="rId4"/>
          <a:srcRect l="12032" b="12866"/>
          <a:stretch/>
        </p:blipFill>
        <p:spPr>
          <a:xfrm>
            <a:off x="8118385" y="3622236"/>
            <a:ext cx="3590797" cy="2624530"/>
          </a:xfrm>
          <a:prstGeom prst="rect">
            <a:avLst/>
          </a:prstGeom>
        </p:spPr>
      </p:pic>
      <p:pic>
        <p:nvPicPr>
          <p:cNvPr id="8" name="Picture 7">
            <a:extLst>
              <a:ext uri="{FF2B5EF4-FFF2-40B4-BE49-F238E27FC236}">
                <a16:creationId xmlns:a16="http://schemas.microsoft.com/office/drawing/2014/main" id="{006616F9-8E3C-4D94-81BC-746F955661E3}"/>
              </a:ext>
            </a:extLst>
          </p:cNvPr>
          <p:cNvPicPr>
            <a:picLocks noChangeAspect="1"/>
          </p:cNvPicPr>
          <p:nvPr/>
        </p:nvPicPr>
        <p:blipFill rotWithShape="1">
          <a:blip r:embed="rId5"/>
          <a:srcRect l="12119" b="10661"/>
          <a:stretch/>
        </p:blipFill>
        <p:spPr>
          <a:xfrm>
            <a:off x="8118386" y="366947"/>
            <a:ext cx="3561661" cy="2659545"/>
          </a:xfrm>
          <a:prstGeom prst="rect">
            <a:avLst/>
          </a:prstGeom>
        </p:spPr>
      </p:pic>
    </p:spTree>
    <p:custDataLst>
      <p:tags r:id="rId1"/>
    </p:custDataLst>
    <p:extLst>
      <p:ext uri="{BB962C8B-B14F-4D97-AF65-F5344CB8AC3E}">
        <p14:creationId xmlns:p14="http://schemas.microsoft.com/office/powerpoint/2010/main" val="1182249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3476E9-5435-4A29-A947-A939F28CC8E3}"/>
              </a:ext>
            </a:extLst>
          </p:cNvPr>
          <p:cNvPicPr>
            <a:picLocks noChangeAspect="1"/>
          </p:cNvPicPr>
          <p:nvPr/>
        </p:nvPicPr>
        <p:blipFill>
          <a:blip r:embed="rId3"/>
          <a:stretch>
            <a:fillRect/>
          </a:stretch>
        </p:blipFill>
        <p:spPr>
          <a:xfrm>
            <a:off x="5228837" y="1200933"/>
            <a:ext cx="6679454" cy="4652284"/>
          </a:xfrm>
          <a:prstGeom prst="rect">
            <a:avLst/>
          </a:prstGeom>
        </p:spPr>
      </p:pic>
      <p:cxnSp>
        <p:nvCxnSpPr>
          <p:cNvPr id="6" name="Straight Arrow Connector 5">
            <a:extLst>
              <a:ext uri="{FF2B5EF4-FFF2-40B4-BE49-F238E27FC236}">
                <a16:creationId xmlns:a16="http://schemas.microsoft.com/office/drawing/2014/main" id="{8D56E0FC-A3AA-425A-887C-D63839B6D1D7}"/>
              </a:ext>
            </a:extLst>
          </p:cNvPr>
          <p:cNvCxnSpPr>
            <a:cxnSpLocks/>
            <a:stCxn id="7" idx="3"/>
          </p:cNvCxnSpPr>
          <p:nvPr/>
        </p:nvCxnSpPr>
        <p:spPr bwMode="auto">
          <a:xfrm flipV="1">
            <a:off x="4722401" y="3537528"/>
            <a:ext cx="3848944" cy="2467161"/>
          </a:xfrm>
          <a:prstGeom prst="straightConnector1">
            <a:avLst/>
          </a:prstGeom>
          <a:solidFill>
            <a:schemeClr val="bg1"/>
          </a:solidFill>
          <a:ln w="28575" cap="flat" cmpd="sng" algn="ctr">
            <a:solidFill>
              <a:srgbClr val="009BDF"/>
            </a:solidFill>
            <a:prstDash val="solid"/>
            <a:round/>
            <a:headEnd type="none" w="med" len="med"/>
            <a:tailEnd type="oval"/>
          </a:ln>
          <a:effectLst/>
        </p:spPr>
      </p:cxnSp>
      <p:sp>
        <p:nvSpPr>
          <p:cNvPr id="7" name="TextBox 6">
            <a:extLst>
              <a:ext uri="{FF2B5EF4-FFF2-40B4-BE49-F238E27FC236}">
                <a16:creationId xmlns:a16="http://schemas.microsoft.com/office/drawing/2014/main" id="{68D8BFE7-5067-479A-8AD4-581FB863BCF8}"/>
              </a:ext>
            </a:extLst>
          </p:cNvPr>
          <p:cNvSpPr txBox="1"/>
          <p:nvPr/>
        </p:nvSpPr>
        <p:spPr>
          <a:xfrm>
            <a:off x="2410691" y="5658003"/>
            <a:ext cx="2311710" cy="693371"/>
          </a:xfrm>
          <a:prstGeom prst="roundRect">
            <a:avLst/>
          </a:prstGeom>
          <a:solidFill>
            <a:srgbClr val="009BDF"/>
          </a:solidFill>
          <a:ln>
            <a:solidFill>
              <a:srgbClr val="009BDF"/>
            </a:solidFill>
          </a:ln>
        </p:spPr>
        <p:txBody>
          <a:bodyPr wrap="square" lIns="36000" tIns="36000" rIns="36000" bIns="36000" rtlCol="0">
            <a:spAutoFit/>
          </a:bodyPr>
          <a:lstStyle/>
          <a:p>
            <a:pPr algn="l"/>
            <a:r>
              <a:rPr lang="en-GB" sz="1200" b="1" dirty="0">
                <a:solidFill>
                  <a:schemeClr val="bg1"/>
                </a:solidFill>
              </a:rPr>
              <a:t>Real-time decision boundary update after user drag/move data points</a:t>
            </a:r>
          </a:p>
        </p:txBody>
      </p:sp>
      <p:sp>
        <p:nvSpPr>
          <p:cNvPr id="10" name="TextBox 9">
            <a:extLst>
              <a:ext uri="{FF2B5EF4-FFF2-40B4-BE49-F238E27FC236}">
                <a16:creationId xmlns:a16="http://schemas.microsoft.com/office/drawing/2014/main" id="{A091C791-28BC-4AF2-A69F-C7BFB84C13F0}"/>
              </a:ext>
            </a:extLst>
          </p:cNvPr>
          <p:cNvSpPr txBox="1"/>
          <p:nvPr/>
        </p:nvSpPr>
        <p:spPr>
          <a:xfrm>
            <a:off x="142874" y="415738"/>
            <a:ext cx="11765417" cy="646331"/>
          </a:xfrm>
          <a:prstGeom prst="rect">
            <a:avLst/>
          </a:prstGeom>
          <a:noFill/>
        </p:spPr>
        <p:txBody>
          <a:bodyPr wrap="square">
            <a:spAutoFit/>
          </a:bodyPr>
          <a:lstStyle/>
          <a:p>
            <a:pPr marL="180000" indent="-180000" algn="l">
              <a:buFont typeface="Arial" panose="020B0604020202020204" pitchFamily="34" charset="0"/>
              <a:buChar char="•"/>
            </a:pPr>
            <a:r>
              <a:rPr lang="en-GB" sz="1800" dirty="0">
                <a:solidFill>
                  <a:schemeClr val="bg1"/>
                </a:solidFill>
              </a:rPr>
              <a:t>A project to investigate behaviour of SVM (Support Vector Machine) and T-SVM (</a:t>
            </a:r>
            <a:r>
              <a:rPr lang="en-GB" sz="1800" dirty="0" err="1">
                <a:solidFill>
                  <a:schemeClr val="bg1"/>
                </a:solidFill>
              </a:rPr>
              <a:t>Transductive</a:t>
            </a:r>
            <a:r>
              <a:rPr lang="en-GB" sz="1800" dirty="0">
                <a:solidFill>
                  <a:schemeClr val="bg1"/>
                </a:solidFill>
              </a:rPr>
              <a:t> Support Vector Machine) </a:t>
            </a:r>
            <a:r>
              <a:rPr lang="en-GB" dirty="0">
                <a:solidFill>
                  <a:schemeClr val="bg1"/>
                </a:solidFill>
              </a:rPr>
              <a:t>classification algorithm and how we can use it </a:t>
            </a:r>
            <a:r>
              <a:rPr lang="en-GB" sz="1800" dirty="0">
                <a:solidFill>
                  <a:schemeClr val="bg1"/>
                </a:solidFill>
              </a:rPr>
              <a:t>classify better with less labelled data</a:t>
            </a:r>
          </a:p>
        </p:txBody>
      </p:sp>
      <p:sp>
        <p:nvSpPr>
          <p:cNvPr id="11" name="TextBox 10">
            <a:extLst>
              <a:ext uri="{FF2B5EF4-FFF2-40B4-BE49-F238E27FC236}">
                <a16:creationId xmlns:a16="http://schemas.microsoft.com/office/drawing/2014/main" id="{807C9E9A-67D7-428E-B13D-E544A0C37A29}"/>
              </a:ext>
            </a:extLst>
          </p:cNvPr>
          <p:cNvSpPr txBox="1"/>
          <p:nvPr/>
        </p:nvSpPr>
        <p:spPr>
          <a:xfrm>
            <a:off x="152400" y="1143478"/>
            <a:ext cx="4486276" cy="4247317"/>
          </a:xfrm>
          <a:prstGeom prst="rect">
            <a:avLst/>
          </a:prstGeom>
          <a:noFill/>
        </p:spPr>
        <p:txBody>
          <a:bodyPr wrap="square">
            <a:spAutoFit/>
          </a:bodyPr>
          <a:lstStyle/>
          <a:p>
            <a:pPr marL="180000" indent="-180000" algn="l">
              <a:buFont typeface="Arial" panose="020B0604020202020204" pitchFamily="34" charset="0"/>
              <a:buChar char="•"/>
            </a:pPr>
            <a:r>
              <a:rPr lang="en-GB" sz="1800" dirty="0">
                <a:solidFill>
                  <a:schemeClr val="bg1"/>
                </a:solidFill>
              </a:rPr>
              <a:t>Literature or mathematical expressions on SVM can be difficult for most people understand</a:t>
            </a:r>
          </a:p>
          <a:p>
            <a:pPr marL="180000" indent="-180000" algn="l">
              <a:buFont typeface="Arial" panose="020B0604020202020204" pitchFamily="34" charset="0"/>
              <a:buChar char="•"/>
            </a:pPr>
            <a:endParaRPr lang="en-GB" sz="1800" dirty="0">
              <a:solidFill>
                <a:schemeClr val="bg1"/>
              </a:solidFill>
            </a:endParaRPr>
          </a:p>
          <a:p>
            <a:pPr marL="180000" indent="-180000" algn="l">
              <a:buFont typeface="Arial" panose="020B0604020202020204" pitchFamily="34" charset="0"/>
              <a:buChar char="•"/>
            </a:pPr>
            <a:r>
              <a:rPr lang="en-GB" dirty="0">
                <a:solidFill>
                  <a:schemeClr val="bg1"/>
                </a:solidFill>
              </a:rPr>
              <a:t>An interactive tool can help people to understand more about SVMs</a:t>
            </a:r>
            <a:endParaRPr lang="en-GB" sz="1800" dirty="0">
              <a:solidFill>
                <a:schemeClr val="bg1"/>
              </a:solidFill>
            </a:endParaRP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sz="1800" dirty="0">
                <a:solidFill>
                  <a:schemeClr val="bg1"/>
                </a:solidFill>
              </a:rPr>
              <a:t>Serves as a testing ground to investigate the behaviour of SVM decision boundary with added anomalies</a:t>
            </a:r>
            <a:r>
              <a:rPr lang="en-GB" dirty="0">
                <a:solidFill>
                  <a:schemeClr val="bg1"/>
                </a:solidFill>
              </a:rPr>
              <a:t> </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sz="1800" dirty="0">
                <a:solidFill>
                  <a:schemeClr val="bg1"/>
                </a:solidFill>
              </a:rPr>
              <a:t>The study is then used as the basis to create future anomaly detection algorithm</a:t>
            </a:r>
          </a:p>
        </p:txBody>
      </p:sp>
    </p:spTree>
    <p:custDataLst>
      <p:tags r:id="rId1"/>
    </p:custDataLst>
    <p:extLst>
      <p:ext uri="{BB962C8B-B14F-4D97-AF65-F5344CB8AC3E}">
        <p14:creationId xmlns:p14="http://schemas.microsoft.com/office/powerpoint/2010/main" val="1614215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49280C9-277E-431B-8F4F-66109491B38A}"/>
              </a:ext>
            </a:extLst>
          </p:cNvPr>
          <p:cNvSpPr txBox="1"/>
          <p:nvPr/>
        </p:nvSpPr>
        <p:spPr>
          <a:xfrm>
            <a:off x="497022" y="192309"/>
            <a:ext cx="11412739" cy="1457698"/>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A simple fleet simulator to run several vehicles on a designed road layout</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The tool was built from scratch written without using any toolboxes</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180000" indent="-180000">
              <a:buFont typeface="Arial" panose="020B0604020202020204" pitchFamily="34" charset="0"/>
              <a:buChar char="•"/>
            </a:pPr>
            <a:r>
              <a:rPr kumimoji="0" lang="en-GB" b="0" i="0" u="none" strike="noStrike" kern="0" cap="none" spc="0" normalizeH="0" baseline="0" noProof="0" dirty="0">
                <a:ln>
                  <a:noFill/>
                </a:ln>
                <a:solidFill>
                  <a:srgbClr val="FFFFFF"/>
                </a:solidFill>
                <a:effectLst/>
                <a:uLnTx/>
                <a:uFillTx/>
              </a:rPr>
              <a:t>The tools were initially developed to simulate vehicle fleet and crash avoidance algorithm </a:t>
            </a:r>
          </a:p>
        </p:txBody>
      </p:sp>
      <p:pic>
        <p:nvPicPr>
          <p:cNvPr id="11" name="Picture 10">
            <a:extLst>
              <a:ext uri="{FF2B5EF4-FFF2-40B4-BE49-F238E27FC236}">
                <a16:creationId xmlns:a16="http://schemas.microsoft.com/office/drawing/2014/main" id="{90D9C0E9-E6DF-4901-983C-98339F7D3843}"/>
              </a:ext>
            </a:extLst>
          </p:cNvPr>
          <p:cNvPicPr>
            <a:picLocks noChangeAspect="1"/>
          </p:cNvPicPr>
          <p:nvPr/>
        </p:nvPicPr>
        <p:blipFill>
          <a:blip r:embed="rId3"/>
          <a:stretch>
            <a:fillRect/>
          </a:stretch>
        </p:blipFill>
        <p:spPr>
          <a:xfrm>
            <a:off x="3612822" y="1804347"/>
            <a:ext cx="8082155" cy="4635137"/>
          </a:xfrm>
          <a:prstGeom prst="rect">
            <a:avLst/>
          </a:prstGeom>
        </p:spPr>
      </p:pic>
      <p:cxnSp>
        <p:nvCxnSpPr>
          <p:cNvPr id="12" name="Straight Arrow Connector 11">
            <a:extLst>
              <a:ext uri="{FF2B5EF4-FFF2-40B4-BE49-F238E27FC236}">
                <a16:creationId xmlns:a16="http://schemas.microsoft.com/office/drawing/2014/main" id="{0F46F564-84A2-493C-9FFD-324BA7D46D81}"/>
              </a:ext>
            </a:extLst>
          </p:cNvPr>
          <p:cNvCxnSpPr>
            <a:cxnSpLocks/>
            <a:stCxn id="15" idx="1"/>
          </p:cNvCxnSpPr>
          <p:nvPr/>
        </p:nvCxnSpPr>
        <p:spPr bwMode="auto">
          <a:xfrm flipH="1">
            <a:off x="9210675" y="2437051"/>
            <a:ext cx="822030" cy="563324"/>
          </a:xfrm>
          <a:prstGeom prst="straightConnector1">
            <a:avLst/>
          </a:prstGeom>
          <a:solidFill>
            <a:srgbClr val="FFFFFF"/>
          </a:solidFill>
          <a:ln w="28575" cap="flat" cmpd="sng" algn="ctr">
            <a:solidFill>
              <a:srgbClr val="009BDF"/>
            </a:solidFill>
            <a:prstDash val="solid"/>
            <a:round/>
            <a:headEnd type="none" w="med" len="med"/>
            <a:tailEnd type="oval"/>
          </a:ln>
          <a:effectLst/>
        </p:spPr>
      </p:cxnSp>
      <p:sp>
        <p:nvSpPr>
          <p:cNvPr id="15" name="TextBox 14">
            <a:extLst>
              <a:ext uri="{FF2B5EF4-FFF2-40B4-BE49-F238E27FC236}">
                <a16:creationId xmlns:a16="http://schemas.microsoft.com/office/drawing/2014/main" id="{4ACC401C-FCE6-4D09-85E3-430745DC7691}"/>
              </a:ext>
            </a:extLst>
          </p:cNvPr>
          <p:cNvSpPr txBox="1"/>
          <p:nvPr/>
        </p:nvSpPr>
        <p:spPr>
          <a:xfrm>
            <a:off x="10032705" y="2090365"/>
            <a:ext cx="1564141" cy="693371"/>
          </a:xfrm>
          <a:prstGeom prst="roundRect">
            <a:avLst/>
          </a:prstGeom>
          <a:solidFill>
            <a:srgbClr val="009BDF"/>
          </a:solidFill>
          <a:ln>
            <a:solidFill>
              <a:srgbClr val="009BDF"/>
            </a:solidFill>
          </a:ln>
        </p:spPr>
        <p:txBody>
          <a:bodyPr wrap="square" lIns="36000" tIns="36000" rIns="36000" bIns="36000" rtlCol="0">
            <a:spAutoFit/>
          </a:bodyPr>
          <a:lstStyle/>
          <a:p>
            <a:pPr algn="l"/>
            <a:r>
              <a:rPr lang="en-GB" sz="1200" b="1" dirty="0">
                <a:solidFill>
                  <a:schemeClr val="bg1"/>
                </a:solidFill>
              </a:rPr>
              <a:t>Interactive track designer on the plot</a:t>
            </a:r>
          </a:p>
        </p:txBody>
      </p:sp>
      <p:sp>
        <p:nvSpPr>
          <p:cNvPr id="17" name="TextBox 16">
            <a:extLst>
              <a:ext uri="{FF2B5EF4-FFF2-40B4-BE49-F238E27FC236}">
                <a16:creationId xmlns:a16="http://schemas.microsoft.com/office/drawing/2014/main" id="{47C7D650-FB76-43B5-87F4-5173A3FF2134}"/>
              </a:ext>
            </a:extLst>
          </p:cNvPr>
          <p:cNvSpPr txBox="1"/>
          <p:nvPr/>
        </p:nvSpPr>
        <p:spPr>
          <a:xfrm>
            <a:off x="497023" y="1824166"/>
            <a:ext cx="2855778" cy="3673689"/>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Features:</a:t>
            </a: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Interactively design road layout </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Create custom vehicle objects and characteristics</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Run vehicle objects on the layout</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Basic PID to control vehicle motion</a:t>
            </a:r>
          </a:p>
        </p:txBody>
      </p:sp>
    </p:spTree>
    <p:custDataLst>
      <p:tags r:id="rId1"/>
    </p:custDataLst>
    <p:extLst>
      <p:ext uri="{BB962C8B-B14F-4D97-AF65-F5344CB8AC3E}">
        <p14:creationId xmlns:p14="http://schemas.microsoft.com/office/powerpoint/2010/main" val="2346480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8C73A9-9095-448B-B234-25C1FB09EF08}"/>
              </a:ext>
            </a:extLst>
          </p:cNvPr>
          <p:cNvPicPr>
            <a:picLocks noChangeAspect="1"/>
          </p:cNvPicPr>
          <p:nvPr/>
        </p:nvPicPr>
        <p:blipFill rotWithShape="1">
          <a:blip r:embed="rId4"/>
          <a:srcRect l="32139" t="6580" r="2032" b="3243"/>
          <a:stretch/>
        </p:blipFill>
        <p:spPr>
          <a:xfrm>
            <a:off x="8285681" y="4678046"/>
            <a:ext cx="1959238" cy="1726718"/>
          </a:xfrm>
          <a:prstGeom prst="rect">
            <a:avLst/>
          </a:prstGeom>
        </p:spPr>
      </p:pic>
      <p:pic>
        <p:nvPicPr>
          <p:cNvPr id="3" name="Picture 2">
            <a:extLst>
              <a:ext uri="{FF2B5EF4-FFF2-40B4-BE49-F238E27FC236}">
                <a16:creationId xmlns:a16="http://schemas.microsoft.com/office/drawing/2014/main" id="{C9F77EDF-2AEF-4C4A-9FCD-B5003CD91C6B}"/>
              </a:ext>
            </a:extLst>
          </p:cNvPr>
          <p:cNvPicPr>
            <a:picLocks noChangeAspect="1"/>
          </p:cNvPicPr>
          <p:nvPr/>
        </p:nvPicPr>
        <p:blipFill rotWithShape="1">
          <a:blip r:embed="rId5"/>
          <a:srcRect l="16197" t="40763" r="30160" b="38097"/>
          <a:stretch/>
        </p:blipFill>
        <p:spPr>
          <a:xfrm>
            <a:off x="8075246" y="3759128"/>
            <a:ext cx="3778370" cy="680843"/>
          </a:xfrm>
          <a:prstGeom prst="rect">
            <a:avLst/>
          </a:prstGeom>
          <a:ln>
            <a:solidFill>
              <a:srgbClr val="A7A9AC"/>
            </a:solidFill>
          </a:ln>
        </p:spPr>
      </p:pic>
      <p:pic>
        <p:nvPicPr>
          <p:cNvPr id="4" name="Picture 3">
            <a:extLst>
              <a:ext uri="{FF2B5EF4-FFF2-40B4-BE49-F238E27FC236}">
                <a16:creationId xmlns:a16="http://schemas.microsoft.com/office/drawing/2014/main" id="{73D7AE6E-5394-4632-A889-5305B527BAF5}"/>
              </a:ext>
            </a:extLst>
          </p:cNvPr>
          <p:cNvPicPr>
            <a:picLocks noChangeAspect="1"/>
          </p:cNvPicPr>
          <p:nvPr/>
        </p:nvPicPr>
        <p:blipFill>
          <a:blip r:embed="rId6"/>
          <a:stretch>
            <a:fillRect/>
          </a:stretch>
        </p:blipFill>
        <p:spPr>
          <a:xfrm>
            <a:off x="8624002" y="1634032"/>
            <a:ext cx="2984669" cy="1920244"/>
          </a:xfrm>
          <a:prstGeom prst="rect">
            <a:avLst/>
          </a:prstGeom>
        </p:spPr>
      </p:pic>
      <p:grpSp>
        <p:nvGrpSpPr>
          <p:cNvPr id="5" name="Group 4">
            <a:extLst>
              <a:ext uri="{FF2B5EF4-FFF2-40B4-BE49-F238E27FC236}">
                <a16:creationId xmlns:a16="http://schemas.microsoft.com/office/drawing/2014/main" id="{E59969F2-19F7-47B0-8803-29A2E1E3C81A}"/>
              </a:ext>
            </a:extLst>
          </p:cNvPr>
          <p:cNvGrpSpPr/>
          <p:nvPr/>
        </p:nvGrpSpPr>
        <p:grpSpPr>
          <a:xfrm>
            <a:off x="4953542" y="1333883"/>
            <a:ext cx="1250595" cy="1057410"/>
            <a:chOff x="2268745" y="1141155"/>
            <a:chExt cx="1250595" cy="1057410"/>
          </a:xfrm>
        </p:grpSpPr>
        <p:grpSp>
          <p:nvGrpSpPr>
            <p:cNvPr id="6" name="Group 5">
              <a:extLst>
                <a:ext uri="{FF2B5EF4-FFF2-40B4-BE49-F238E27FC236}">
                  <a16:creationId xmlns:a16="http://schemas.microsoft.com/office/drawing/2014/main" id="{E8412806-39C9-4CC0-A724-C9DEB81CABD5}"/>
                </a:ext>
              </a:extLst>
            </p:cNvPr>
            <p:cNvGrpSpPr/>
            <p:nvPr/>
          </p:nvGrpSpPr>
          <p:grpSpPr>
            <a:xfrm>
              <a:off x="2268745" y="1141155"/>
              <a:ext cx="1250595" cy="1057410"/>
              <a:chOff x="3267373" y="1339367"/>
              <a:chExt cx="1250595" cy="1057410"/>
            </a:xfrm>
          </p:grpSpPr>
          <p:grpSp>
            <p:nvGrpSpPr>
              <p:cNvPr id="8" name="Group 7">
                <a:extLst>
                  <a:ext uri="{FF2B5EF4-FFF2-40B4-BE49-F238E27FC236}">
                    <a16:creationId xmlns:a16="http://schemas.microsoft.com/office/drawing/2014/main" id="{DEB77509-03A6-480E-9245-B2206F4540C8}"/>
                  </a:ext>
                </a:extLst>
              </p:cNvPr>
              <p:cNvGrpSpPr/>
              <p:nvPr/>
            </p:nvGrpSpPr>
            <p:grpSpPr>
              <a:xfrm>
                <a:off x="4004926" y="1928494"/>
                <a:ext cx="513042" cy="468283"/>
                <a:chOff x="2452172" y="1830587"/>
                <a:chExt cx="513042" cy="468283"/>
              </a:xfrm>
            </p:grpSpPr>
            <p:sp>
              <p:nvSpPr>
                <p:cNvPr id="18" name="Oval 17">
                  <a:extLst>
                    <a:ext uri="{FF2B5EF4-FFF2-40B4-BE49-F238E27FC236}">
                      <a16:creationId xmlns:a16="http://schemas.microsoft.com/office/drawing/2014/main" id="{B34AB41D-4C85-46B0-8206-164442EE8E8C}"/>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9" name="TextBox 18">
                  <a:extLst>
                    <a:ext uri="{FF2B5EF4-FFF2-40B4-BE49-F238E27FC236}">
                      <a16:creationId xmlns:a16="http://schemas.microsoft.com/office/drawing/2014/main" id="{DD294ED8-C922-4206-9642-2626703F2CA6}"/>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9" name="Group 8">
                <a:extLst>
                  <a:ext uri="{FF2B5EF4-FFF2-40B4-BE49-F238E27FC236}">
                    <a16:creationId xmlns:a16="http://schemas.microsoft.com/office/drawing/2014/main" id="{81F7E706-E76C-4344-9140-7B788B101DFD}"/>
                  </a:ext>
                </a:extLst>
              </p:cNvPr>
              <p:cNvGrpSpPr/>
              <p:nvPr/>
            </p:nvGrpSpPr>
            <p:grpSpPr>
              <a:xfrm>
                <a:off x="3267373" y="1928493"/>
                <a:ext cx="518338" cy="468283"/>
                <a:chOff x="1523626" y="1830586"/>
                <a:chExt cx="518338" cy="468283"/>
              </a:xfrm>
            </p:grpSpPr>
            <p:sp>
              <p:nvSpPr>
                <p:cNvPr id="16" name="Oval 15">
                  <a:extLst>
                    <a:ext uri="{FF2B5EF4-FFF2-40B4-BE49-F238E27FC236}">
                      <a16:creationId xmlns:a16="http://schemas.microsoft.com/office/drawing/2014/main" id="{945D9105-4938-4B08-9EBD-DE37A02DAE7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7" name="TextBox 16">
                  <a:extLst>
                    <a:ext uri="{FF2B5EF4-FFF2-40B4-BE49-F238E27FC236}">
                      <a16:creationId xmlns:a16="http://schemas.microsoft.com/office/drawing/2014/main" id="{18C3C2FD-2977-4928-AAE8-1C2273ECB494}"/>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10" name="Group 9">
                <a:extLst>
                  <a:ext uri="{FF2B5EF4-FFF2-40B4-BE49-F238E27FC236}">
                    <a16:creationId xmlns:a16="http://schemas.microsoft.com/office/drawing/2014/main" id="{6E302E16-68DE-46AB-A2D0-A6BC4F36A1E3}"/>
                  </a:ext>
                </a:extLst>
              </p:cNvPr>
              <p:cNvGrpSpPr/>
              <p:nvPr/>
            </p:nvGrpSpPr>
            <p:grpSpPr>
              <a:xfrm>
                <a:off x="3635657" y="1339367"/>
                <a:ext cx="513042" cy="468283"/>
                <a:chOff x="2052484" y="1239470"/>
                <a:chExt cx="513042" cy="468283"/>
              </a:xfrm>
            </p:grpSpPr>
            <p:sp>
              <p:nvSpPr>
                <p:cNvPr id="14" name="Oval 13">
                  <a:extLst>
                    <a:ext uri="{FF2B5EF4-FFF2-40B4-BE49-F238E27FC236}">
                      <a16:creationId xmlns:a16="http://schemas.microsoft.com/office/drawing/2014/main" id="{1DECD1A7-01C3-4A49-8687-29A0AF34A6DE}"/>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53664A8F-7297-4A2B-9E82-7BB6B8A93530}"/>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11" name="Straight Arrow Connector 10">
                <a:extLst>
                  <a:ext uri="{FF2B5EF4-FFF2-40B4-BE49-F238E27FC236}">
                    <a16:creationId xmlns:a16="http://schemas.microsoft.com/office/drawing/2014/main" id="{C87A33D5-DC5A-423A-9C14-7FAFC9436295}"/>
                  </a:ext>
                </a:extLst>
              </p:cNvPr>
              <p:cNvCxnSpPr>
                <a:stCxn id="18" idx="2"/>
                <a:endCxn id="1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32B021CB-F0D4-41F5-963F-E2341AF4C8BB}"/>
                  </a:ext>
                </a:extLst>
              </p:cNvPr>
              <p:cNvCxnSpPr>
                <a:stCxn id="16" idx="0"/>
                <a:endCxn id="1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BA10F32-42E5-4655-BD4D-6BD8DF3DFAA8}"/>
                  </a:ext>
                </a:extLst>
              </p:cNvPr>
              <p:cNvCxnSpPr>
                <a:stCxn id="14" idx="5"/>
                <a:endCxn id="1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7" name="TextBox 6">
              <a:extLst>
                <a:ext uri="{FF2B5EF4-FFF2-40B4-BE49-F238E27FC236}">
                  <a16:creationId xmlns:a16="http://schemas.microsoft.com/office/drawing/2014/main" id="{21C0FDBE-2957-48B3-8497-90DA0221F087}"/>
                </a:ext>
              </a:extLst>
            </p:cNvPr>
            <p:cNvSpPr txBox="1"/>
            <p:nvPr/>
          </p:nvSpPr>
          <p:spPr>
            <a:xfrm>
              <a:off x="2701120" y="1583944"/>
              <a:ext cx="376408" cy="380480"/>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Main Tool</a:t>
              </a:r>
            </a:p>
          </p:txBody>
        </p:sp>
      </p:grpSp>
      <p:grpSp>
        <p:nvGrpSpPr>
          <p:cNvPr id="20" name="Group 19">
            <a:extLst>
              <a:ext uri="{FF2B5EF4-FFF2-40B4-BE49-F238E27FC236}">
                <a16:creationId xmlns:a16="http://schemas.microsoft.com/office/drawing/2014/main" id="{C283551D-8DE9-4212-97A6-CB2EEF7B71DF}"/>
              </a:ext>
            </a:extLst>
          </p:cNvPr>
          <p:cNvGrpSpPr/>
          <p:nvPr/>
        </p:nvGrpSpPr>
        <p:grpSpPr>
          <a:xfrm>
            <a:off x="4866438" y="4021677"/>
            <a:ext cx="1250595" cy="1057410"/>
            <a:chOff x="2268745" y="1141155"/>
            <a:chExt cx="1250595" cy="1057410"/>
          </a:xfrm>
        </p:grpSpPr>
        <p:grpSp>
          <p:nvGrpSpPr>
            <p:cNvPr id="21" name="Group 20">
              <a:extLst>
                <a:ext uri="{FF2B5EF4-FFF2-40B4-BE49-F238E27FC236}">
                  <a16:creationId xmlns:a16="http://schemas.microsoft.com/office/drawing/2014/main" id="{555C7F53-6AA1-4056-A8A4-36B67CBAD2B6}"/>
                </a:ext>
              </a:extLst>
            </p:cNvPr>
            <p:cNvGrpSpPr/>
            <p:nvPr/>
          </p:nvGrpSpPr>
          <p:grpSpPr>
            <a:xfrm>
              <a:off x="2268745" y="1141155"/>
              <a:ext cx="1250595" cy="1057410"/>
              <a:chOff x="3267373" y="1339367"/>
              <a:chExt cx="1250595" cy="1057410"/>
            </a:xfrm>
          </p:grpSpPr>
          <p:grpSp>
            <p:nvGrpSpPr>
              <p:cNvPr id="23" name="Group 22">
                <a:extLst>
                  <a:ext uri="{FF2B5EF4-FFF2-40B4-BE49-F238E27FC236}">
                    <a16:creationId xmlns:a16="http://schemas.microsoft.com/office/drawing/2014/main" id="{D183432E-0B7F-4477-A7BB-5142BBCAAA11}"/>
                  </a:ext>
                </a:extLst>
              </p:cNvPr>
              <p:cNvGrpSpPr/>
              <p:nvPr/>
            </p:nvGrpSpPr>
            <p:grpSpPr>
              <a:xfrm>
                <a:off x="4004926" y="1928494"/>
                <a:ext cx="513042" cy="468283"/>
                <a:chOff x="2452172" y="1830587"/>
                <a:chExt cx="513042" cy="468283"/>
              </a:xfrm>
            </p:grpSpPr>
            <p:sp>
              <p:nvSpPr>
                <p:cNvPr id="33" name="Oval 32">
                  <a:extLst>
                    <a:ext uri="{FF2B5EF4-FFF2-40B4-BE49-F238E27FC236}">
                      <a16:creationId xmlns:a16="http://schemas.microsoft.com/office/drawing/2014/main" id="{9FFCC525-12C5-4A45-AF6F-11F6BC04009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4" name="TextBox 33">
                  <a:extLst>
                    <a:ext uri="{FF2B5EF4-FFF2-40B4-BE49-F238E27FC236}">
                      <a16:creationId xmlns:a16="http://schemas.microsoft.com/office/drawing/2014/main" id="{AF03D8DF-9D7C-420B-88CE-B555509A8921}"/>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24" name="Group 23">
                <a:extLst>
                  <a:ext uri="{FF2B5EF4-FFF2-40B4-BE49-F238E27FC236}">
                    <a16:creationId xmlns:a16="http://schemas.microsoft.com/office/drawing/2014/main" id="{0B4580ED-E671-4979-8F58-35ACA788FF80}"/>
                  </a:ext>
                </a:extLst>
              </p:cNvPr>
              <p:cNvGrpSpPr/>
              <p:nvPr/>
            </p:nvGrpSpPr>
            <p:grpSpPr>
              <a:xfrm>
                <a:off x="3267373" y="1928493"/>
                <a:ext cx="518338" cy="468283"/>
                <a:chOff x="1523626" y="1830586"/>
                <a:chExt cx="518338" cy="468283"/>
              </a:xfrm>
            </p:grpSpPr>
            <p:sp>
              <p:nvSpPr>
                <p:cNvPr id="31" name="Oval 30">
                  <a:extLst>
                    <a:ext uri="{FF2B5EF4-FFF2-40B4-BE49-F238E27FC236}">
                      <a16:creationId xmlns:a16="http://schemas.microsoft.com/office/drawing/2014/main" id="{5CE44044-7896-4B65-B418-77F53DCE9032}"/>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2" name="TextBox 31">
                  <a:extLst>
                    <a:ext uri="{FF2B5EF4-FFF2-40B4-BE49-F238E27FC236}">
                      <a16:creationId xmlns:a16="http://schemas.microsoft.com/office/drawing/2014/main" id="{74E1A774-7975-4C58-B209-6A67640D076C}"/>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25" name="Group 24">
                <a:extLst>
                  <a:ext uri="{FF2B5EF4-FFF2-40B4-BE49-F238E27FC236}">
                    <a16:creationId xmlns:a16="http://schemas.microsoft.com/office/drawing/2014/main" id="{A64C9920-5ABE-404B-ADDC-5116498F3A71}"/>
                  </a:ext>
                </a:extLst>
              </p:cNvPr>
              <p:cNvGrpSpPr/>
              <p:nvPr/>
            </p:nvGrpSpPr>
            <p:grpSpPr>
              <a:xfrm>
                <a:off x="3635657" y="1339367"/>
                <a:ext cx="513042" cy="468283"/>
                <a:chOff x="2052484" y="1239470"/>
                <a:chExt cx="513042" cy="468283"/>
              </a:xfrm>
            </p:grpSpPr>
            <p:sp>
              <p:nvSpPr>
                <p:cNvPr id="29" name="Oval 28">
                  <a:extLst>
                    <a:ext uri="{FF2B5EF4-FFF2-40B4-BE49-F238E27FC236}">
                      <a16:creationId xmlns:a16="http://schemas.microsoft.com/office/drawing/2014/main" id="{CB6C9794-F1AB-4756-88FC-8D27B92D999D}"/>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0" name="TextBox 29">
                  <a:extLst>
                    <a:ext uri="{FF2B5EF4-FFF2-40B4-BE49-F238E27FC236}">
                      <a16:creationId xmlns:a16="http://schemas.microsoft.com/office/drawing/2014/main" id="{3A5DE875-44AC-4B8B-BDC0-5738A10DB996}"/>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26" name="Straight Arrow Connector 25">
                <a:extLst>
                  <a:ext uri="{FF2B5EF4-FFF2-40B4-BE49-F238E27FC236}">
                    <a16:creationId xmlns:a16="http://schemas.microsoft.com/office/drawing/2014/main" id="{75282CFC-70CB-4527-B7CA-15F54E7E1FD8}"/>
                  </a:ext>
                </a:extLst>
              </p:cNvPr>
              <p:cNvCxnSpPr>
                <a:stCxn id="33" idx="2"/>
                <a:endCxn id="32"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625DB51A-DD50-4649-8B62-486340EE486D}"/>
                  </a:ext>
                </a:extLst>
              </p:cNvPr>
              <p:cNvCxnSpPr>
                <a:stCxn id="31" idx="0"/>
                <a:endCxn id="29"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7521E755-79B0-45A3-B388-72FCE34B5F66}"/>
                  </a:ext>
                </a:extLst>
              </p:cNvPr>
              <p:cNvCxnSpPr>
                <a:stCxn id="29" idx="5"/>
                <a:endCxn id="33"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22" name="TextBox 21">
              <a:extLst>
                <a:ext uri="{FF2B5EF4-FFF2-40B4-BE49-F238E27FC236}">
                  <a16:creationId xmlns:a16="http://schemas.microsoft.com/office/drawing/2014/main" id="{94A78BA6-A077-43B6-BCB2-8EFCB853E5EA}"/>
                </a:ext>
              </a:extLst>
            </p:cNvPr>
            <p:cNvSpPr txBox="1"/>
            <p:nvPr/>
          </p:nvSpPr>
          <p:spPr>
            <a:xfrm>
              <a:off x="2701120" y="1635700"/>
              <a:ext cx="376408"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MPT</a:t>
              </a:r>
            </a:p>
          </p:txBody>
        </p:sp>
      </p:grpSp>
      <p:grpSp>
        <p:nvGrpSpPr>
          <p:cNvPr id="35" name="Group 34">
            <a:extLst>
              <a:ext uri="{FF2B5EF4-FFF2-40B4-BE49-F238E27FC236}">
                <a16:creationId xmlns:a16="http://schemas.microsoft.com/office/drawing/2014/main" id="{E8F84049-4F59-4B59-A1A1-F6705F339BF5}"/>
              </a:ext>
            </a:extLst>
          </p:cNvPr>
          <p:cNvGrpSpPr/>
          <p:nvPr/>
        </p:nvGrpSpPr>
        <p:grpSpPr>
          <a:xfrm>
            <a:off x="6059249" y="2808007"/>
            <a:ext cx="1250595" cy="1057410"/>
            <a:chOff x="2268745" y="1141155"/>
            <a:chExt cx="1250595" cy="1057410"/>
          </a:xfrm>
        </p:grpSpPr>
        <p:grpSp>
          <p:nvGrpSpPr>
            <p:cNvPr id="36" name="Group 35">
              <a:extLst>
                <a:ext uri="{FF2B5EF4-FFF2-40B4-BE49-F238E27FC236}">
                  <a16:creationId xmlns:a16="http://schemas.microsoft.com/office/drawing/2014/main" id="{8E45048E-3318-410E-B075-CD283C8F1538}"/>
                </a:ext>
              </a:extLst>
            </p:cNvPr>
            <p:cNvGrpSpPr/>
            <p:nvPr/>
          </p:nvGrpSpPr>
          <p:grpSpPr>
            <a:xfrm>
              <a:off x="2268745" y="1141155"/>
              <a:ext cx="1250595" cy="1057410"/>
              <a:chOff x="3267373" y="1339367"/>
              <a:chExt cx="1250595" cy="1057410"/>
            </a:xfrm>
          </p:grpSpPr>
          <p:grpSp>
            <p:nvGrpSpPr>
              <p:cNvPr id="38" name="Group 37">
                <a:extLst>
                  <a:ext uri="{FF2B5EF4-FFF2-40B4-BE49-F238E27FC236}">
                    <a16:creationId xmlns:a16="http://schemas.microsoft.com/office/drawing/2014/main" id="{9342170C-977A-46EB-8EAE-855DFF3EB3EE}"/>
                  </a:ext>
                </a:extLst>
              </p:cNvPr>
              <p:cNvGrpSpPr/>
              <p:nvPr/>
            </p:nvGrpSpPr>
            <p:grpSpPr>
              <a:xfrm>
                <a:off x="4004926" y="1928494"/>
                <a:ext cx="513042" cy="468283"/>
                <a:chOff x="2452172" y="1830587"/>
                <a:chExt cx="513042" cy="468283"/>
              </a:xfrm>
            </p:grpSpPr>
            <p:sp>
              <p:nvSpPr>
                <p:cNvPr id="48" name="Oval 47">
                  <a:extLst>
                    <a:ext uri="{FF2B5EF4-FFF2-40B4-BE49-F238E27FC236}">
                      <a16:creationId xmlns:a16="http://schemas.microsoft.com/office/drawing/2014/main" id="{19CE78FE-F22C-4D56-97A6-774162A7458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9" name="TextBox 48">
                  <a:extLst>
                    <a:ext uri="{FF2B5EF4-FFF2-40B4-BE49-F238E27FC236}">
                      <a16:creationId xmlns:a16="http://schemas.microsoft.com/office/drawing/2014/main" id="{AA3D9646-228D-48DC-AA1C-759CB50A5514}"/>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39" name="Group 38">
                <a:extLst>
                  <a:ext uri="{FF2B5EF4-FFF2-40B4-BE49-F238E27FC236}">
                    <a16:creationId xmlns:a16="http://schemas.microsoft.com/office/drawing/2014/main" id="{84F5A6E4-ACA5-45B2-9BB3-44AA6873803E}"/>
                  </a:ext>
                </a:extLst>
              </p:cNvPr>
              <p:cNvGrpSpPr/>
              <p:nvPr/>
            </p:nvGrpSpPr>
            <p:grpSpPr>
              <a:xfrm>
                <a:off x="3267373" y="1928493"/>
                <a:ext cx="518338" cy="468283"/>
                <a:chOff x="1523626" y="1830586"/>
                <a:chExt cx="518338" cy="468283"/>
              </a:xfrm>
            </p:grpSpPr>
            <p:sp>
              <p:nvSpPr>
                <p:cNvPr id="46" name="Oval 45">
                  <a:extLst>
                    <a:ext uri="{FF2B5EF4-FFF2-40B4-BE49-F238E27FC236}">
                      <a16:creationId xmlns:a16="http://schemas.microsoft.com/office/drawing/2014/main" id="{357A7145-B323-4AA7-9B35-7459D5F34DBE}"/>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7" name="TextBox 46">
                  <a:extLst>
                    <a:ext uri="{FF2B5EF4-FFF2-40B4-BE49-F238E27FC236}">
                      <a16:creationId xmlns:a16="http://schemas.microsoft.com/office/drawing/2014/main" id="{C1940F54-7A8A-4ADB-BCAC-B860A9382F5F}"/>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40" name="Group 39">
                <a:extLst>
                  <a:ext uri="{FF2B5EF4-FFF2-40B4-BE49-F238E27FC236}">
                    <a16:creationId xmlns:a16="http://schemas.microsoft.com/office/drawing/2014/main" id="{C74452B8-E01D-4899-A1ED-9EBE708EC7F3}"/>
                  </a:ext>
                </a:extLst>
              </p:cNvPr>
              <p:cNvGrpSpPr/>
              <p:nvPr/>
            </p:nvGrpSpPr>
            <p:grpSpPr>
              <a:xfrm>
                <a:off x="3635657" y="1339367"/>
                <a:ext cx="513042" cy="468283"/>
                <a:chOff x="2052484" y="1239470"/>
                <a:chExt cx="513042" cy="468283"/>
              </a:xfrm>
            </p:grpSpPr>
            <p:sp>
              <p:nvSpPr>
                <p:cNvPr id="44" name="Oval 43">
                  <a:extLst>
                    <a:ext uri="{FF2B5EF4-FFF2-40B4-BE49-F238E27FC236}">
                      <a16:creationId xmlns:a16="http://schemas.microsoft.com/office/drawing/2014/main" id="{7DCDE47E-8091-40FD-A42D-7C19C1FC1004}"/>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5" name="TextBox 44">
                  <a:extLst>
                    <a:ext uri="{FF2B5EF4-FFF2-40B4-BE49-F238E27FC236}">
                      <a16:creationId xmlns:a16="http://schemas.microsoft.com/office/drawing/2014/main" id="{22DD15FA-6238-4349-A782-FBE7B9014957}"/>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41" name="Straight Arrow Connector 40">
                <a:extLst>
                  <a:ext uri="{FF2B5EF4-FFF2-40B4-BE49-F238E27FC236}">
                    <a16:creationId xmlns:a16="http://schemas.microsoft.com/office/drawing/2014/main" id="{8970FB85-26D3-4D22-B63A-6E2728A639EE}"/>
                  </a:ext>
                </a:extLst>
              </p:cNvPr>
              <p:cNvCxnSpPr>
                <a:stCxn id="48" idx="2"/>
                <a:endCxn id="4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1FA32435-BC2A-49E5-8468-FF82D69F17DD}"/>
                  </a:ext>
                </a:extLst>
              </p:cNvPr>
              <p:cNvCxnSpPr>
                <a:stCxn id="46" idx="0"/>
                <a:endCxn id="4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C3AE6559-79A6-46E2-8036-BAB5F3CCB59B}"/>
                  </a:ext>
                </a:extLst>
              </p:cNvPr>
              <p:cNvCxnSpPr>
                <a:stCxn id="44" idx="5"/>
                <a:endCxn id="4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37" name="TextBox 36">
              <a:extLst>
                <a:ext uri="{FF2B5EF4-FFF2-40B4-BE49-F238E27FC236}">
                  <a16:creationId xmlns:a16="http://schemas.microsoft.com/office/drawing/2014/main" id="{1F5C7E4B-FA1D-4664-8469-B91D37107896}"/>
                </a:ext>
              </a:extLst>
            </p:cNvPr>
            <p:cNvSpPr txBox="1"/>
            <p:nvPr/>
          </p:nvSpPr>
          <p:spPr>
            <a:xfrm>
              <a:off x="2637029" y="1618448"/>
              <a:ext cx="507533"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RDrive</a:t>
              </a:r>
            </a:p>
          </p:txBody>
        </p:sp>
      </p:grpSp>
      <p:grpSp>
        <p:nvGrpSpPr>
          <p:cNvPr id="50" name="Group 49">
            <a:extLst>
              <a:ext uri="{FF2B5EF4-FFF2-40B4-BE49-F238E27FC236}">
                <a16:creationId xmlns:a16="http://schemas.microsoft.com/office/drawing/2014/main" id="{8107ADB2-B903-4B30-8B3D-A058C58DA31F}"/>
              </a:ext>
            </a:extLst>
          </p:cNvPr>
          <p:cNvGrpSpPr/>
          <p:nvPr/>
        </p:nvGrpSpPr>
        <p:grpSpPr>
          <a:xfrm>
            <a:off x="3108052" y="3509441"/>
            <a:ext cx="1250595" cy="1057410"/>
            <a:chOff x="2268745" y="1141155"/>
            <a:chExt cx="1250595" cy="1057410"/>
          </a:xfrm>
        </p:grpSpPr>
        <p:grpSp>
          <p:nvGrpSpPr>
            <p:cNvPr id="51" name="Group 50">
              <a:extLst>
                <a:ext uri="{FF2B5EF4-FFF2-40B4-BE49-F238E27FC236}">
                  <a16:creationId xmlns:a16="http://schemas.microsoft.com/office/drawing/2014/main" id="{A4C7D794-5A77-4644-BD59-4D7862DBA2CD}"/>
                </a:ext>
              </a:extLst>
            </p:cNvPr>
            <p:cNvGrpSpPr/>
            <p:nvPr/>
          </p:nvGrpSpPr>
          <p:grpSpPr>
            <a:xfrm>
              <a:off x="2268745" y="1141155"/>
              <a:ext cx="1250595" cy="1057410"/>
              <a:chOff x="3267373" y="1339367"/>
              <a:chExt cx="1250595" cy="1057410"/>
            </a:xfrm>
          </p:grpSpPr>
          <p:grpSp>
            <p:nvGrpSpPr>
              <p:cNvPr id="53" name="Group 52">
                <a:extLst>
                  <a:ext uri="{FF2B5EF4-FFF2-40B4-BE49-F238E27FC236}">
                    <a16:creationId xmlns:a16="http://schemas.microsoft.com/office/drawing/2014/main" id="{490F7312-A477-4020-A4F5-257E4873D951}"/>
                  </a:ext>
                </a:extLst>
              </p:cNvPr>
              <p:cNvGrpSpPr/>
              <p:nvPr/>
            </p:nvGrpSpPr>
            <p:grpSpPr>
              <a:xfrm>
                <a:off x="4004926" y="1928494"/>
                <a:ext cx="513042" cy="468283"/>
                <a:chOff x="2452172" y="1830587"/>
                <a:chExt cx="513042" cy="468283"/>
              </a:xfrm>
            </p:grpSpPr>
            <p:sp>
              <p:nvSpPr>
                <p:cNvPr id="63" name="Oval 62">
                  <a:extLst>
                    <a:ext uri="{FF2B5EF4-FFF2-40B4-BE49-F238E27FC236}">
                      <a16:creationId xmlns:a16="http://schemas.microsoft.com/office/drawing/2014/main" id="{99F0CEB2-47FA-4087-88ED-BFE6F227CCC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4" name="TextBox 63">
                  <a:extLst>
                    <a:ext uri="{FF2B5EF4-FFF2-40B4-BE49-F238E27FC236}">
                      <a16:creationId xmlns:a16="http://schemas.microsoft.com/office/drawing/2014/main" id="{4BC4CBD4-DE72-4D0B-BB5F-97894309F5E7}"/>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54" name="Group 53">
                <a:extLst>
                  <a:ext uri="{FF2B5EF4-FFF2-40B4-BE49-F238E27FC236}">
                    <a16:creationId xmlns:a16="http://schemas.microsoft.com/office/drawing/2014/main" id="{384B065C-C4F2-47DA-8B95-92E67CC5A676}"/>
                  </a:ext>
                </a:extLst>
              </p:cNvPr>
              <p:cNvGrpSpPr/>
              <p:nvPr/>
            </p:nvGrpSpPr>
            <p:grpSpPr>
              <a:xfrm>
                <a:off x="3267373" y="1928493"/>
                <a:ext cx="518338" cy="468283"/>
                <a:chOff x="1523626" y="1830586"/>
                <a:chExt cx="518338" cy="468283"/>
              </a:xfrm>
            </p:grpSpPr>
            <p:sp>
              <p:nvSpPr>
                <p:cNvPr id="61" name="Oval 60">
                  <a:extLst>
                    <a:ext uri="{FF2B5EF4-FFF2-40B4-BE49-F238E27FC236}">
                      <a16:creationId xmlns:a16="http://schemas.microsoft.com/office/drawing/2014/main" id="{C45334FA-488A-4755-BAEF-86802B5C425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2" name="TextBox 61">
                  <a:extLst>
                    <a:ext uri="{FF2B5EF4-FFF2-40B4-BE49-F238E27FC236}">
                      <a16:creationId xmlns:a16="http://schemas.microsoft.com/office/drawing/2014/main" id="{F7169B8A-9A77-45B7-9328-ADE5817AF3DB}"/>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55" name="Group 54">
                <a:extLst>
                  <a:ext uri="{FF2B5EF4-FFF2-40B4-BE49-F238E27FC236}">
                    <a16:creationId xmlns:a16="http://schemas.microsoft.com/office/drawing/2014/main" id="{6360DA6D-1186-4F86-BEEA-EF23ACAD97F9}"/>
                  </a:ext>
                </a:extLst>
              </p:cNvPr>
              <p:cNvGrpSpPr/>
              <p:nvPr/>
            </p:nvGrpSpPr>
            <p:grpSpPr>
              <a:xfrm>
                <a:off x="3635657" y="1339367"/>
                <a:ext cx="513042" cy="468283"/>
                <a:chOff x="2052484" y="1239470"/>
                <a:chExt cx="513042" cy="468283"/>
              </a:xfrm>
            </p:grpSpPr>
            <p:sp>
              <p:nvSpPr>
                <p:cNvPr id="59" name="Oval 58">
                  <a:extLst>
                    <a:ext uri="{FF2B5EF4-FFF2-40B4-BE49-F238E27FC236}">
                      <a16:creationId xmlns:a16="http://schemas.microsoft.com/office/drawing/2014/main" id="{9E80CAC3-E87E-4CC4-B8E4-E35477F5C498}"/>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0" name="TextBox 59">
                  <a:extLst>
                    <a:ext uri="{FF2B5EF4-FFF2-40B4-BE49-F238E27FC236}">
                      <a16:creationId xmlns:a16="http://schemas.microsoft.com/office/drawing/2014/main" id="{E68E1CDB-2A11-4886-B3F9-99080641978A}"/>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56" name="Straight Arrow Connector 55">
                <a:extLst>
                  <a:ext uri="{FF2B5EF4-FFF2-40B4-BE49-F238E27FC236}">
                    <a16:creationId xmlns:a16="http://schemas.microsoft.com/office/drawing/2014/main" id="{89875009-0A1F-442D-9EFA-CC83B117EDD2}"/>
                  </a:ext>
                </a:extLst>
              </p:cNvPr>
              <p:cNvCxnSpPr>
                <a:stCxn id="63" idx="2"/>
                <a:endCxn id="62"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429B6FA6-03CD-4AD1-9BBB-EB7F863E311D}"/>
                  </a:ext>
                </a:extLst>
              </p:cNvPr>
              <p:cNvCxnSpPr>
                <a:stCxn id="61" idx="0"/>
                <a:endCxn id="59"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97CCEF58-086A-4632-91EA-19A0B7A6FBAE}"/>
                  </a:ext>
                </a:extLst>
              </p:cNvPr>
              <p:cNvCxnSpPr>
                <a:stCxn id="59" idx="5"/>
                <a:endCxn id="63"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52" name="TextBox 51">
              <a:extLst>
                <a:ext uri="{FF2B5EF4-FFF2-40B4-BE49-F238E27FC236}">
                  <a16:creationId xmlns:a16="http://schemas.microsoft.com/office/drawing/2014/main" id="{1256E4A3-89D0-4DB7-847F-93448DC2743A}"/>
                </a:ext>
              </a:extLst>
            </p:cNvPr>
            <p:cNvSpPr txBox="1"/>
            <p:nvPr/>
          </p:nvSpPr>
          <p:spPr>
            <a:xfrm>
              <a:off x="2701120" y="1618448"/>
              <a:ext cx="376408"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Batt.</a:t>
              </a:r>
            </a:p>
          </p:txBody>
        </p:sp>
      </p:grpSp>
      <p:grpSp>
        <p:nvGrpSpPr>
          <p:cNvPr id="65" name="Group 64">
            <a:extLst>
              <a:ext uri="{FF2B5EF4-FFF2-40B4-BE49-F238E27FC236}">
                <a16:creationId xmlns:a16="http://schemas.microsoft.com/office/drawing/2014/main" id="{D8E09214-6D52-46A3-863A-C160B2D1788E}"/>
              </a:ext>
            </a:extLst>
          </p:cNvPr>
          <p:cNvGrpSpPr/>
          <p:nvPr/>
        </p:nvGrpSpPr>
        <p:grpSpPr>
          <a:xfrm>
            <a:off x="5546207" y="5680437"/>
            <a:ext cx="1250595" cy="1057410"/>
            <a:chOff x="2268745" y="1141155"/>
            <a:chExt cx="1250595" cy="1057410"/>
          </a:xfrm>
        </p:grpSpPr>
        <p:grpSp>
          <p:nvGrpSpPr>
            <p:cNvPr id="66" name="Group 65">
              <a:extLst>
                <a:ext uri="{FF2B5EF4-FFF2-40B4-BE49-F238E27FC236}">
                  <a16:creationId xmlns:a16="http://schemas.microsoft.com/office/drawing/2014/main" id="{CE972029-4CA5-46D0-B0C9-E590D01025BD}"/>
                </a:ext>
              </a:extLst>
            </p:cNvPr>
            <p:cNvGrpSpPr/>
            <p:nvPr/>
          </p:nvGrpSpPr>
          <p:grpSpPr>
            <a:xfrm>
              <a:off x="2268745" y="1141155"/>
              <a:ext cx="1250595" cy="1057410"/>
              <a:chOff x="3267373" y="1339367"/>
              <a:chExt cx="1250595" cy="1057410"/>
            </a:xfrm>
          </p:grpSpPr>
          <p:grpSp>
            <p:nvGrpSpPr>
              <p:cNvPr id="68" name="Group 67">
                <a:extLst>
                  <a:ext uri="{FF2B5EF4-FFF2-40B4-BE49-F238E27FC236}">
                    <a16:creationId xmlns:a16="http://schemas.microsoft.com/office/drawing/2014/main" id="{C6321077-18D5-4A6C-BAB2-66B398ACBA00}"/>
                  </a:ext>
                </a:extLst>
              </p:cNvPr>
              <p:cNvGrpSpPr/>
              <p:nvPr/>
            </p:nvGrpSpPr>
            <p:grpSpPr>
              <a:xfrm>
                <a:off x="4004926" y="1928494"/>
                <a:ext cx="513042" cy="468283"/>
                <a:chOff x="2452172" y="1830587"/>
                <a:chExt cx="513042" cy="468283"/>
              </a:xfrm>
            </p:grpSpPr>
            <p:sp>
              <p:nvSpPr>
                <p:cNvPr id="78" name="Oval 77">
                  <a:extLst>
                    <a:ext uri="{FF2B5EF4-FFF2-40B4-BE49-F238E27FC236}">
                      <a16:creationId xmlns:a16="http://schemas.microsoft.com/office/drawing/2014/main" id="{EE4DC51D-311F-4A33-B26C-5F4CAF5458DA}"/>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9" name="TextBox 78">
                  <a:extLst>
                    <a:ext uri="{FF2B5EF4-FFF2-40B4-BE49-F238E27FC236}">
                      <a16:creationId xmlns:a16="http://schemas.microsoft.com/office/drawing/2014/main" id="{1F770D3A-2E64-4204-B4D2-1B8B83348DF7}"/>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69" name="Group 68">
                <a:extLst>
                  <a:ext uri="{FF2B5EF4-FFF2-40B4-BE49-F238E27FC236}">
                    <a16:creationId xmlns:a16="http://schemas.microsoft.com/office/drawing/2014/main" id="{0AEB571A-0559-4365-BC08-93F65637F886}"/>
                  </a:ext>
                </a:extLst>
              </p:cNvPr>
              <p:cNvGrpSpPr/>
              <p:nvPr/>
            </p:nvGrpSpPr>
            <p:grpSpPr>
              <a:xfrm>
                <a:off x="3267373" y="1928493"/>
                <a:ext cx="518338" cy="468283"/>
                <a:chOff x="1523626" y="1830586"/>
                <a:chExt cx="518338" cy="468283"/>
              </a:xfrm>
            </p:grpSpPr>
            <p:sp>
              <p:nvSpPr>
                <p:cNvPr id="76" name="Oval 75">
                  <a:extLst>
                    <a:ext uri="{FF2B5EF4-FFF2-40B4-BE49-F238E27FC236}">
                      <a16:creationId xmlns:a16="http://schemas.microsoft.com/office/drawing/2014/main" id="{FFDC13DD-1C71-4E6C-ADB0-468BC401764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7" name="TextBox 76">
                  <a:extLst>
                    <a:ext uri="{FF2B5EF4-FFF2-40B4-BE49-F238E27FC236}">
                      <a16:creationId xmlns:a16="http://schemas.microsoft.com/office/drawing/2014/main" id="{A25A585C-F21F-4FCE-B4D4-161A0A43C444}"/>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70" name="Group 69">
                <a:extLst>
                  <a:ext uri="{FF2B5EF4-FFF2-40B4-BE49-F238E27FC236}">
                    <a16:creationId xmlns:a16="http://schemas.microsoft.com/office/drawing/2014/main" id="{5D30B7BE-009E-4023-AEF3-BB4DC406CB41}"/>
                  </a:ext>
                </a:extLst>
              </p:cNvPr>
              <p:cNvGrpSpPr/>
              <p:nvPr/>
            </p:nvGrpSpPr>
            <p:grpSpPr>
              <a:xfrm>
                <a:off x="3635657" y="1339367"/>
                <a:ext cx="513042" cy="468283"/>
                <a:chOff x="2052484" y="1239470"/>
                <a:chExt cx="513042" cy="468283"/>
              </a:xfrm>
            </p:grpSpPr>
            <p:sp>
              <p:nvSpPr>
                <p:cNvPr id="74" name="Oval 73">
                  <a:extLst>
                    <a:ext uri="{FF2B5EF4-FFF2-40B4-BE49-F238E27FC236}">
                      <a16:creationId xmlns:a16="http://schemas.microsoft.com/office/drawing/2014/main" id="{6483C184-8A54-4946-A6C0-84DBA017B8E9}"/>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CDB823D5-1AC6-47D4-9BBC-FCC205444FBD}"/>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71" name="Straight Arrow Connector 70">
                <a:extLst>
                  <a:ext uri="{FF2B5EF4-FFF2-40B4-BE49-F238E27FC236}">
                    <a16:creationId xmlns:a16="http://schemas.microsoft.com/office/drawing/2014/main" id="{A1326EA7-E51C-4055-8FCF-47136F4D41AF}"/>
                  </a:ext>
                </a:extLst>
              </p:cNvPr>
              <p:cNvCxnSpPr>
                <a:stCxn id="78" idx="2"/>
                <a:endCxn id="7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72" name="Straight Arrow Connector 71">
                <a:extLst>
                  <a:ext uri="{FF2B5EF4-FFF2-40B4-BE49-F238E27FC236}">
                    <a16:creationId xmlns:a16="http://schemas.microsoft.com/office/drawing/2014/main" id="{522A17B0-F275-41B6-9E66-DE2F3F1F6FFE}"/>
                  </a:ext>
                </a:extLst>
              </p:cNvPr>
              <p:cNvCxnSpPr>
                <a:stCxn id="76" idx="0"/>
                <a:endCxn id="7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73" name="Straight Arrow Connector 72">
                <a:extLst>
                  <a:ext uri="{FF2B5EF4-FFF2-40B4-BE49-F238E27FC236}">
                    <a16:creationId xmlns:a16="http://schemas.microsoft.com/office/drawing/2014/main" id="{0D319E39-2480-44DD-B6E7-0B0640C0CF70}"/>
                  </a:ext>
                </a:extLst>
              </p:cNvPr>
              <p:cNvCxnSpPr>
                <a:stCxn id="74" idx="5"/>
                <a:endCxn id="7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67" name="TextBox 66">
              <a:extLst>
                <a:ext uri="{FF2B5EF4-FFF2-40B4-BE49-F238E27FC236}">
                  <a16:creationId xmlns:a16="http://schemas.microsoft.com/office/drawing/2014/main" id="{A89B165D-3902-4E50-8CF9-DACD02D7EF54}"/>
                </a:ext>
              </a:extLst>
            </p:cNvPr>
            <p:cNvSpPr txBox="1"/>
            <p:nvPr/>
          </p:nvSpPr>
          <p:spPr>
            <a:xfrm>
              <a:off x="2595501" y="1583944"/>
              <a:ext cx="596712" cy="380480"/>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Map</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Tool</a:t>
              </a:r>
            </a:p>
          </p:txBody>
        </p:sp>
      </p:grpSp>
      <p:sp>
        <p:nvSpPr>
          <p:cNvPr id="80" name="Arrow: Down 79">
            <a:extLst>
              <a:ext uri="{FF2B5EF4-FFF2-40B4-BE49-F238E27FC236}">
                <a16:creationId xmlns:a16="http://schemas.microsoft.com/office/drawing/2014/main" id="{075FCBC3-73FA-45DF-A52B-3BFC540B6850}"/>
              </a:ext>
            </a:extLst>
          </p:cNvPr>
          <p:cNvSpPr/>
          <p:nvPr/>
        </p:nvSpPr>
        <p:spPr bwMode="auto">
          <a:xfrm>
            <a:off x="5377017" y="2426826"/>
            <a:ext cx="249613" cy="1539179"/>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1" name="Arrow: Down 80">
            <a:extLst>
              <a:ext uri="{FF2B5EF4-FFF2-40B4-BE49-F238E27FC236}">
                <a16:creationId xmlns:a16="http://schemas.microsoft.com/office/drawing/2014/main" id="{3F32D930-1C2F-46DD-B55D-0F129A8C63E7}"/>
              </a:ext>
            </a:extLst>
          </p:cNvPr>
          <p:cNvSpPr/>
          <p:nvPr/>
        </p:nvSpPr>
        <p:spPr bwMode="auto">
          <a:xfrm rot="2280051">
            <a:off x="4604524" y="2314294"/>
            <a:ext cx="249613" cy="1690006"/>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2" name="Arrow: Down 81">
            <a:extLst>
              <a:ext uri="{FF2B5EF4-FFF2-40B4-BE49-F238E27FC236}">
                <a16:creationId xmlns:a16="http://schemas.microsoft.com/office/drawing/2014/main" id="{2D29B3BE-1EEA-4246-94BC-2A8475227864}"/>
              </a:ext>
            </a:extLst>
          </p:cNvPr>
          <p:cNvSpPr/>
          <p:nvPr/>
        </p:nvSpPr>
        <p:spPr bwMode="auto">
          <a:xfrm rot="19478332" flipH="1">
            <a:off x="5904665" y="2384486"/>
            <a:ext cx="249613" cy="909950"/>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3" name="Arrow: Down 82">
            <a:extLst>
              <a:ext uri="{FF2B5EF4-FFF2-40B4-BE49-F238E27FC236}">
                <a16:creationId xmlns:a16="http://schemas.microsoft.com/office/drawing/2014/main" id="{3E8009E3-22A2-43DE-9065-4A85BE567B15}"/>
              </a:ext>
            </a:extLst>
          </p:cNvPr>
          <p:cNvSpPr/>
          <p:nvPr/>
        </p:nvSpPr>
        <p:spPr bwMode="auto">
          <a:xfrm rot="583646" flipH="1">
            <a:off x="6409032" y="3834810"/>
            <a:ext cx="249613" cy="1859515"/>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4" name="Arrow: Down 83">
            <a:extLst>
              <a:ext uri="{FF2B5EF4-FFF2-40B4-BE49-F238E27FC236}">
                <a16:creationId xmlns:a16="http://schemas.microsoft.com/office/drawing/2014/main" id="{4F7BDB0D-40B0-47F7-A17C-EDB90FA05363}"/>
              </a:ext>
            </a:extLst>
          </p:cNvPr>
          <p:cNvSpPr/>
          <p:nvPr/>
        </p:nvSpPr>
        <p:spPr bwMode="auto">
          <a:xfrm rot="20507232" flipH="1">
            <a:off x="5575189" y="5095536"/>
            <a:ext cx="249613" cy="734980"/>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5" name="TextBox 84">
            <a:extLst>
              <a:ext uri="{FF2B5EF4-FFF2-40B4-BE49-F238E27FC236}">
                <a16:creationId xmlns:a16="http://schemas.microsoft.com/office/drawing/2014/main" id="{3D5A8245-755F-4F19-BC66-611E26BE7695}"/>
              </a:ext>
            </a:extLst>
          </p:cNvPr>
          <p:cNvSpPr txBox="1"/>
          <p:nvPr/>
        </p:nvSpPr>
        <p:spPr>
          <a:xfrm rot="19247881">
            <a:off x="8417979" y="5420143"/>
            <a:ext cx="1404479" cy="288147"/>
          </a:xfrm>
          <a:prstGeom prst="rect">
            <a:avLst/>
          </a:prstGeom>
          <a:noFill/>
        </p:spPr>
        <p:txBody>
          <a:bodyPr wrap="none" lIns="36000" tIns="36000" rIns="36000" bIns="36000" rtlCol="0">
            <a:spAutoFit/>
          </a:bodyPr>
          <a:lstStyle/>
          <a:p>
            <a:pPr defTabSz="457200"/>
            <a:r>
              <a:rPr lang="en-GB" dirty="0">
                <a:solidFill>
                  <a:prstClr val="black"/>
                </a:solidFill>
                <a:latin typeface="Calibri Light" panose="020F0302020204030204"/>
              </a:rPr>
              <a:t>MPT App Panels</a:t>
            </a:r>
          </a:p>
        </p:txBody>
      </p:sp>
      <p:cxnSp>
        <p:nvCxnSpPr>
          <p:cNvPr id="86" name="Straight Arrow Connector 85">
            <a:extLst>
              <a:ext uri="{FF2B5EF4-FFF2-40B4-BE49-F238E27FC236}">
                <a16:creationId xmlns:a16="http://schemas.microsoft.com/office/drawing/2014/main" id="{C149EA5C-0A9B-4075-921E-943DEF8F15E3}"/>
              </a:ext>
            </a:extLst>
          </p:cNvPr>
          <p:cNvCxnSpPr>
            <a:cxnSpLocks/>
            <a:stCxn id="15" idx="3"/>
            <a:endCxn id="4" idx="1"/>
          </p:cNvCxnSpPr>
          <p:nvPr/>
        </p:nvCxnSpPr>
        <p:spPr bwMode="auto">
          <a:xfrm>
            <a:off x="5726107" y="1561860"/>
            <a:ext cx="2897895" cy="1032294"/>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cxnSp>
        <p:nvCxnSpPr>
          <p:cNvPr id="87" name="Straight Arrow Connector 86">
            <a:extLst>
              <a:ext uri="{FF2B5EF4-FFF2-40B4-BE49-F238E27FC236}">
                <a16:creationId xmlns:a16="http://schemas.microsoft.com/office/drawing/2014/main" id="{FA6F73E7-6436-4F0F-8074-E75DD94B7CCC}"/>
              </a:ext>
            </a:extLst>
          </p:cNvPr>
          <p:cNvCxnSpPr>
            <a:cxnSpLocks/>
            <a:stCxn id="19" idx="3"/>
          </p:cNvCxnSpPr>
          <p:nvPr/>
        </p:nvCxnSpPr>
        <p:spPr bwMode="auto">
          <a:xfrm>
            <a:off x="6124230" y="2157153"/>
            <a:ext cx="2703891" cy="1598256"/>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cxnSp>
        <p:nvCxnSpPr>
          <p:cNvPr id="88" name="Straight Arrow Connector 87">
            <a:extLst>
              <a:ext uri="{FF2B5EF4-FFF2-40B4-BE49-F238E27FC236}">
                <a16:creationId xmlns:a16="http://schemas.microsoft.com/office/drawing/2014/main" id="{5903A0DA-DE32-477F-B651-5E622C4095D3}"/>
              </a:ext>
            </a:extLst>
          </p:cNvPr>
          <p:cNvCxnSpPr>
            <a:cxnSpLocks/>
            <a:stCxn id="30" idx="3"/>
          </p:cNvCxnSpPr>
          <p:nvPr/>
        </p:nvCxnSpPr>
        <p:spPr bwMode="auto">
          <a:xfrm>
            <a:off x="5639003" y="4249654"/>
            <a:ext cx="2612304" cy="1196641"/>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sp>
        <p:nvSpPr>
          <p:cNvPr id="89" name="TextBox 88">
            <a:extLst>
              <a:ext uri="{FF2B5EF4-FFF2-40B4-BE49-F238E27FC236}">
                <a16:creationId xmlns:a16="http://schemas.microsoft.com/office/drawing/2014/main" id="{DD72B6E8-E170-4779-9019-753FF18A9D0B}"/>
              </a:ext>
            </a:extLst>
          </p:cNvPr>
          <p:cNvSpPr txBox="1"/>
          <p:nvPr/>
        </p:nvSpPr>
        <p:spPr>
          <a:xfrm>
            <a:off x="8207281" y="6371583"/>
            <a:ext cx="2408022" cy="442035"/>
          </a:xfrm>
          <a:prstGeom prst="rect">
            <a:avLst/>
          </a:prstGeom>
          <a:noFill/>
        </p:spPr>
        <p:txBody>
          <a:bodyPr wrap="none" lIns="36000" tIns="36000" rIns="36000" bIns="36000" rtlCol="0">
            <a:spAutoFit/>
          </a:bodyPr>
          <a:lstStyle/>
          <a:p>
            <a:pPr defTabSz="457200"/>
            <a:r>
              <a:rPr lang="en-GB" sz="1200" dirty="0">
                <a:solidFill>
                  <a:srgbClr val="FFFFFF"/>
                </a:solidFill>
                <a:latin typeface="Calibri Light" panose="020F0302020204030204"/>
              </a:rPr>
              <a:t>Parent Panel,</a:t>
            </a:r>
          </a:p>
          <a:p>
            <a:pPr defTabSz="457200"/>
            <a:r>
              <a:rPr lang="en-GB" sz="1200" dirty="0">
                <a:solidFill>
                  <a:srgbClr val="FFFFFF"/>
                </a:solidFill>
                <a:latin typeface="Calibri Light" panose="020F0302020204030204"/>
              </a:rPr>
              <a:t>Obj.Gui.Figure = objTool.Gui.ToolPanel</a:t>
            </a:r>
          </a:p>
        </p:txBody>
      </p:sp>
      <p:sp>
        <p:nvSpPr>
          <p:cNvPr id="90" name="TextBox 89">
            <a:extLst>
              <a:ext uri="{FF2B5EF4-FFF2-40B4-BE49-F238E27FC236}">
                <a16:creationId xmlns:a16="http://schemas.microsoft.com/office/drawing/2014/main" id="{79F23D6A-2F5A-4EE2-8CBB-C7ECDEBE8353}"/>
              </a:ext>
            </a:extLst>
          </p:cNvPr>
          <p:cNvSpPr txBox="1"/>
          <p:nvPr/>
        </p:nvSpPr>
        <p:spPr>
          <a:xfrm>
            <a:off x="9536062" y="2375836"/>
            <a:ext cx="2044077" cy="349702"/>
          </a:xfrm>
          <a:prstGeom prst="rect">
            <a:avLst/>
          </a:prstGeom>
          <a:noFill/>
        </p:spPr>
        <p:txBody>
          <a:bodyPr wrap="none" lIns="36000" tIns="36000" rIns="36000" bIns="36000" rtlCol="0">
            <a:spAutoFit/>
          </a:bodyPr>
          <a:lstStyle/>
          <a:p>
            <a:pPr defTabSz="457200"/>
            <a:r>
              <a:rPr lang="en-GB" dirty="0">
                <a:solidFill>
                  <a:prstClr val="black"/>
                </a:solidFill>
                <a:latin typeface="Calibri Light" panose="020F0302020204030204"/>
              </a:rPr>
              <a:t>objTool.Gui.ToolPanel</a:t>
            </a:r>
          </a:p>
        </p:txBody>
      </p:sp>
      <p:pic>
        <p:nvPicPr>
          <p:cNvPr id="91" name="Picture 90">
            <a:extLst>
              <a:ext uri="{FF2B5EF4-FFF2-40B4-BE49-F238E27FC236}">
                <a16:creationId xmlns:a16="http://schemas.microsoft.com/office/drawing/2014/main" id="{ABE5C31F-57A8-47D2-B96B-C4957D633EDC}"/>
              </a:ext>
            </a:extLst>
          </p:cNvPr>
          <p:cNvPicPr>
            <a:picLocks noChangeAspect="1"/>
          </p:cNvPicPr>
          <p:nvPr/>
        </p:nvPicPr>
        <p:blipFill rotWithShape="1">
          <a:blip r:embed="rId7"/>
          <a:srcRect l="32216" t="6580" r="2652" b="3244"/>
          <a:stretch/>
        </p:blipFill>
        <p:spPr>
          <a:xfrm>
            <a:off x="2521185" y="5161732"/>
            <a:ext cx="1302539" cy="1160253"/>
          </a:xfrm>
          <a:prstGeom prst="rect">
            <a:avLst/>
          </a:prstGeom>
        </p:spPr>
      </p:pic>
      <p:sp>
        <p:nvSpPr>
          <p:cNvPr id="92" name="TextBox 91">
            <a:extLst>
              <a:ext uri="{FF2B5EF4-FFF2-40B4-BE49-F238E27FC236}">
                <a16:creationId xmlns:a16="http://schemas.microsoft.com/office/drawing/2014/main" id="{9C1BB4C3-75DF-4603-B663-658DA5AC8109}"/>
              </a:ext>
            </a:extLst>
          </p:cNvPr>
          <p:cNvSpPr txBox="1"/>
          <p:nvPr/>
        </p:nvSpPr>
        <p:spPr>
          <a:xfrm rot="19247881">
            <a:off x="2518195" y="5442745"/>
            <a:ext cx="1194676" cy="503590"/>
          </a:xfrm>
          <a:prstGeom prst="rect">
            <a:avLst/>
          </a:prstGeom>
          <a:noFill/>
        </p:spPr>
        <p:txBody>
          <a:bodyPr wrap="square" lIns="36000" tIns="36000" rIns="36000" bIns="36000" rtlCol="0">
            <a:spAutoFit/>
          </a:bodyPr>
          <a:lstStyle/>
          <a:p>
            <a:pPr defTabSz="457200"/>
            <a:r>
              <a:rPr lang="en-GB" dirty="0">
                <a:solidFill>
                  <a:prstClr val="black"/>
                </a:solidFill>
                <a:latin typeface="Calibri Light" panose="020F0302020204030204"/>
              </a:rPr>
              <a:t>Battery App Panels</a:t>
            </a:r>
          </a:p>
        </p:txBody>
      </p:sp>
      <p:sp>
        <p:nvSpPr>
          <p:cNvPr id="93" name="TextBox 92">
            <a:extLst>
              <a:ext uri="{FF2B5EF4-FFF2-40B4-BE49-F238E27FC236}">
                <a16:creationId xmlns:a16="http://schemas.microsoft.com/office/drawing/2014/main" id="{C80ACDFC-30A3-4BA3-8BEC-B1FAC4993A1B}"/>
              </a:ext>
            </a:extLst>
          </p:cNvPr>
          <p:cNvSpPr txBox="1"/>
          <p:nvPr/>
        </p:nvSpPr>
        <p:spPr>
          <a:xfrm>
            <a:off x="2310396" y="6365442"/>
            <a:ext cx="2408022" cy="442035"/>
          </a:xfrm>
          <a:prstGeom prst="rect">
            <a:avLst/>
          </a:prstGeom>
          <a:noFill/>
        </p:spPr>
        <p:txBody>
          <a:bodyPr wrap="none" lIns="36000" tIns="36000" rIns="36000" bIns="36000" rtlCol="0">
            <a:spAutoFit/>
          </a:bodyPr>
          <a:lstStyle/>
          <a:p>
            <a:pPr defTabSz="457200"/>
            <a:r>
              <a:rPr lang="en-GB" sz="1200" dirty="0">
                <a:solidFill>
                  <a:schemeClr val="bg1"/>
                </a:solidFill>
                <a:latin typeface="Calibri Light" panose="020F0302020204030204"/>
              </a:rPr>
              <a:t>Parent Panel,</a:t>
            </a:r>
          </a:p>
          <a:p>
            <a:pPr defTabSz="457200"/>
            <a:r>
              <a:rPr lang="en-GB" sz="1200" dirty="0">
                <a:solidFill>
                  <a:schemeClr val="bg1"/>
                </a:solidFill>
                <a:latin typeface="Calibri Light" panose="020F0302020204030204"/>
              </a:rPr>
              <a:t>Obj.Gui.Figure = objTool.Gui.ToolPanel</a:t>
            </a:r>
          </a:p>
        </p:txBody>
      </p:sp>
      <p:cxnSp>
        <p:nvCxnSpPr>
          <p:cNvPr id="94" name="Straight Arrow Connector 93">
            <a:extLst>
              <a:ext uri="{FF2B5EF4-FFF2-40B4-BE49-F238E27FC236}">
                <a16:creationId xmlns:a16="http://schemas.microsoft.com/office/drawing/2014/main" id="{D1A3B637-F4BE-44CA-B895-F57517C6D4FA}"/>
              </a:ext>
            </a:extLst>
          </p:cNvPr>
          <p:cNvCxnSpPr>
            <a:cxnSpLocks/>
            <a:stCxn id="60" idx="2"/>
            <a:endCxn id="91" idx="0"/>
          </p:cNvCxnSpPr>
          <p:nvPr/>
        </p:nvCxnSpPr>
        <p:spPr bwMode="auto">
          <a:xfrm flipH="1">
            <a:off x="3172455" y="3835325"/>
            <a:ext cx="560402" cy="1326407"/>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sp>
        <p:nvSpPr>
          <p:cNvPr id="95" name="TextBox 94">
            <a:extLst>
              <a:ext uri="{FF2B5EF4-FFF2-40B4-BE49-F238E27FC236}">
                <a16:creationId xmlns:a16="http://schemas.microsoft.com/office/drawing/2014/main" id="{3732E419-0F22-4BC5-9F1B-5160AF2F4E3F}"/>
              </a:ext>
            </a:extLst>
          </p:cNvPr>
          <p:cNvSpPr txBox="1"/>
          <p:nvPr/>
        </p:nvSpPr>
        <p:spPr>
          <a:xfrm>
            <a:off x="170516" y="753267"/>
            <a:ext cx="2678717" cy="4504686"/>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Developed HMVC (Hierarchical MVC) in Matlab as an extension of the MVC framework to support larger tool</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For a tool to expand with additional apps or add-ins, it needs to have an expandable framework</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One method is the HMVC framework which contains multiple MVCs or Apps</a:t>
            </a:r>
          </a:p>
        </p:txBody>
      </p:sp>
      <p:sp>
        <p:nvSpPr>
          <p:cNvPr id="96" name="TextBox 95">
            <a:extLst>
              <a:ext uri="{FF2B5EF4-FFF2-40B4-BE49-F238E27FC236}">
                <a16:creationId xmlns:a16="http://schemas.microsoft.com/office/drawing/2014/main" id="{7B47EEE2-5F6C-4953-BF85-326B37223508}"/>
              </a:ext>
            </a:extLst>
          </p:cNvPr>
          <p:cNvSpPr txBox="1"/>
          <p:nvPr/>
        </p:nvSpPr>
        <p:spPr>
          <a:xfrm>
            <a:off x="160514" y="33398"/>
            <a:ext cx="11419625" cy="62670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Medium to big-sized tools are structured in an MVC (Model-View-Controller) software design pattern so that it is more organised and allow future expandability</a:t>
            </a:r>
          </a:p>
        </p:txBody>
      </p:sp>
    </p:spTree>
    <p:custDataLst>
      <p:tags r:id="rId1"/>
    </p:custDataLst>
    <p:extLst>
      <p:ext uri="{BB962C8B-B14F-4D97-AF65-F5344CB8AC3E}">
        <p14:creationId xmlns:p14="http://schemas.microsoft.com/office/powerpoint/2010/main" val="1981916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0D4861-2FD0-A2B5-690C-B2A9B855418E}"/>
              </a:ext>
            </a:extLst>
          </p:cNvPr>
          <p:cNvPicPr>
            <a:picLocks noChangeAspect="1"/>
          </p:cNvPicPr>
          <p:nvPr/>
        </p:nvPicPr>
        <p:blipFill>
          <a:blip r:embed="rId3"/>
          <a:stretch>
            <a:fillRect/>
          </a:stretch>
        </p:blipFill>
        <p:spPr>
          <a:xfrm>
            <a:off x="4495845" y="1386244"/>
            <a:ext cx="7507785" cy="5243155"/>
          </a:xfrm>
          <a:prstGeom prst="rect">
            <a:avLst/>
          </a:prstGeom>
        </p:spPr>
      </p:pic>
      <p:pic>
        <p:nvPicPr>
          <p:cNvPr id="8" name="Picture 7">
            <a:extLst>
              <a:ext uri="{FF2B5EF4-FFF2-40B4-BE49-F238E27FC236}">
                <a16:creationId xmlns:a16="http://schemas.microsoft.com/office/drawing/2014/main" id="{91C89E82-66E8-DD2C-7841-F056F37FDD0A}"/>
              </a:ext>
            </a:extLst>
          </p:cNvPr>
          <p:cNvPicPr>
            <a:picLocks noChangeAspect="1"/>
          </p:cNvPicPr>
          <p:nvPr/>
        </p:nvPicPr>
        <p:blipFill>
          <a:blip r:embed="rId4"/>
          <a:stretch>
            <a:fillRect/>
          </a:stretch>
        </p:blipFill>
        <p:spPr>
          <a:xfrm>
            <a:off x="188370" y="166253"/>
            <a:ext cx="6441029" cy="5086587"/>
          </a:xfrm>
          <a:prstGeom prst="rect">
            <a:avLst/>
          </a:prstGeom>
        </p:spPr>
      </p:pic>
    </p:spTree>
    <p:custDataLst>
      <p:tags r:id="rId1"/>
    </p:custDataLst>
    <p:extLst>
      <p:ext uri="{BB962C8B-B14F-4D97-AF65-F5344CB8AC3E}">
        <p14:creationId xmlns:p14="http://schemas.microsoft.com/office/powerpoint/2010/main" val="2001433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graph&#10;&#10;Description automatically generated">
            <a:extLst>
              <a:ext uri="{FF2B5EF4-FFF2-40B4-BE49-F238E27FC236}">
                <a16:creationId xmlns:a16="http://schemas.microsoft.com/office/drawing/2014/main" id="{FBCE1C97-CCC1-F1EB-3EA3-0A74581F0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3127"/>
            <a:ext cx="7772400" cy="529897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C0222B6-4CAF-9433-21F0-38D6A2430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085" y="101052"/>
            <a:ext cx="8839915" cy="3891561"/>
          </a:xfrm>
          <a:prstGeom prst="rect">
            <a:avLst/>
          </a:prstGeom>
        </p:spPr>
      </p:pic>
    </p:spTree>
    <p:extLst>
      <p:ext uri="{BB962C8B-B14F-4D97-AF65-F5344CB8AC3E}">
        <p14:creationId xmlns:p14="http://schemas.microsoft.com/office/powerpoint/2010/main" val="3580755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2856781" y="2644170"/>
            <a:ext cx="6478440" cy="1569660"/>
          </a:xfrm>
          <a:prstGeom prst="rect">
            <a:avLst/>
          </a:prstGeom>
          <a:noFill/>
        </p:spPr>
        <p:txBody>
          <a:bodyPr wrap="none" rtlCol="0">
            <a:spAutoFit/>
          </a:bodyPr>
          <a:lstStyle/>
          <a:p>
            <a:pPr algn="ctr"/>
            <a:r>
              <a:rPr lang="en-GB" sz="3200" dirty="0">
                <a:solidFill>
                  <a:schemeClr val="bg1">
                    <a:lumMod val="95000"/>
                  </a:schemeClr>
                </a:solidFill>
              </a:rPr>
              <a:t>PhD</a:t>
            </a:r>
          </a:p>
          <a:p>
            <a:pPr algn="ctr"/>
            <a:r>
              <a:rPr lang="en-GB" sz="3200" dirty="0">
                <a:solidFill>
                  <a:schemeClr val="bg1">
                    <a:lumMod val="95000"/>
                  </a:schemeClr>
                </a:solidFill>
              </a:rPr>
              <a:t>Title: Algorithms and Architectures </a:t>
            </a:r>
          </a:p>
          <a:p>
            <a:pPr algn="ctr"/>
            <a:r>
              <a:rPr lang="en-GB" sz="3200" dirty="0">
                <a:solidFill>
                  <a:schemeClr val="bg1">
                    <a:lumMod val="95000"/>
                  </a:schemeClr>
                </a:solidFill>
              </a:rPr>
              <a:t>for Self-calibration of Engines</a:t>
            </a:r>
          </a:p>
        </p:txBody>
      </p:sp>
    </p:spTree>
    <p:custDataLst>
      <p:tags r:id="rId1"/>
    </p:custDataLst>
    <p:extLst>
      <p:ext uri="{BB962C8B-B14F-4D97-AF65-F5344CB8AC3E}">
        <p14:creationId xmlns:p14="http://schemas.microsoft.com/office/powerpoint/2010/main" val="1277199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0247B-F1ED-4921-BF27-B82A446DFCC9}"/>
              </a:ext>
            </a:extLst>
          </p:cNvPr>
          <p:cNvPicPr>
            <a:picLocks noChangeAspect="1"/>
          </p:cNvPicPr>
          <p:nvPr/>
        </p:nvPicPr>
        <p:blipFill>
          <a:blip r:embed="rId4"/>
          <a:stretch>
            <a:fillRect/>
          </a:stretch>
        </p:blipFill>
        <p:spPr>
          <a:xfrm>
            <a:off x="3440239" y="188686"/>
            <a:ext cx="8572147" cy="6384924"/>
          </a:xfrm>
          <a:prstGeom prst="rect">
            <a:avLst/>
          </a:prstGeom>
        </p:spPr>
      </p:pic>
      <p:sp>
        <p:nvSpPr>
          <p:cNvPr id="4" name="TextBox 3">
            <a:extLst>
              <a:ext uri="{FF2B5EF4-FFF2-40B4-BE49-F238E27FC236}">
                <a16:creationId xmlns:a16="http://schemas.microsoft.com/office/drawing/2014/main" id="{50C32E89-EAD7-48F4-AC63-9F7553547817}"/>
              </a:ext>
            </a:extLst>
          </p:cNvPr>
          <p:cNvSpPr txBox="1"/>
          <p:nvPr/>
        </p:nvSpPr>
        <p:spPr>
          <a:xfrm>
            <a:off x="179614" y="188686"/>
            <a:ext cx="3260625" cy="6001643"/>
          </a:xfrm>
          <a:prstGeom prst="rect">
            <a:avLst/>
          </a:prstGeom>
          <a:noFill/>
        </p:spPr>
        <p:txBody>
          <a:bodyPr wrap="square">
            <a:spAutoFit/>
          </a:bodyPr>
          <a:lstStyle/>
          <a:p>
            <a:pPr algn="l"/>
            <a:r>
              <a:rPr lang="en-GB" sz="1600" dirty="0">
                <a:solidFill>
                  <a:schemeClr val="bg1"/>
                </a:solidFill>
              </a:rPr>
              <a:t>The project aims to reduce calibration effort by automating a model-based calibration process.</a:t>
            </a:r>
          </a:p>
          <a:p>
            <a:pPr algn="l"/>
            <a:endParaRPr lang="en-GB" sz="1600" dirty="0">
              <a:solidFill>
                <a:schemeClr val="bg1"/>
              </a:solidFill>
            </a:endParaRPr>
          </a:p>
          <a:p>
            <a:pPr algn="l"/>
            <a:r>
              <a:rPr lang="en-GB" sz="1600" dirty="0">
                <a:solidFill>
                  <a:schemeClr val="bg1"/>
                </a:solidFill>
              </a:rPr>
              <a:t>The platform is capable of automatically running an engine, </a:t>
            </a:r>
            <a:r>
              <a:rPr lang="en-GB" sz="1600" dirty="0" err="1">
                <a:solidFill>
                  <a:schemeClr val="bg1"/>
                </a:solidFill>
              </a:rPr>
              <a:t>modeling</a:t>
            </a:r>
            <a:r>
              <a:rPr lang="en-GB" sz="1600" dirty="0">
                <a:solidFill>
                  <a:schemeClr val="bg1"/>
                </a:solidFill>
              </a:rPr>
              <a:t> the engine responses, and performing live optimization while the engine is being operated. The primary motivation behind the project is to assist calibration engineers in reducing the repetitive process involved in calibration development. </a:t>
            </a:r>
          </a:p>
          <a:p>
            <a:pPr algn="l"/>
            <a:endParaRPr lang="en-GB" sz="1600" dirty="0">
              <a:solidFill>
                <a:schemeClr val="bg1"/>
              </a:solidFill>
            </a:endParaRPr>
          </a:p>
          <a:p>
            <a:pPr algn="l"/>
            <a:r>
              <a:rPr lang="en-GB" sz="1600" dirty="0">
                <a:solidFill>
                  <a:schemeClr val="bg1"/>
                </a:solidFill>
              </a:rPr>
              <a:t>The platform was developed using Simulink s-functions and integrated into an </a:t>
            </a:r>
            <a:r>
              <a:rPr lang="en-GB" sz="1600" dirty="0" err="1">
                <a:solidFill>
                  <a:schemeClr val="bg1"/>
                </a:solidFill>
              </a:rPr>
              <a:t>xPC</a:t>
            </a:r>
            <a:r>
              <a:rPr lang="en-GB" sz="1600" dirty="0">
                <a:solidFill>
                  <a:schemeClr val="bg1"/>
                </a:solidFill>
              </a:rPr>
              <a:t> target machine for actual engine testing. Everything, including the machine learning model and optimization algorithm, was written from scratch to reduce dependency on many toolboxes.</a:t>
            </a:r>
          </a:p>
        </p:txBody>
      </p:sp>
    </p:spTree>
    <p:custDataLst>
      <p:tags r:id="rId1"/>
    </p:custDataLst>
    <p:extLst>
      <p:ext uri="{BB962C8B-B14F-4D97-AF65-F5344CB8AC3E}">
        <p14:creationId xmlns:p14="http://schemas.microsoft.com/office/powerpoint/2010/main" val="4028977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9B66B0-BCF8-423A-9087-79B86E03892C}"/>
              </a:ext>
            </a:extLst>
          </p:cNvPr>
          <p:cNvPicPr>
            <a:picLocks noChangeAspect="1"/>
          </p:cNvPicPr>
          <p:nvPr/>
        </p:nvPicPr>
        <p:blipFill>
          <a:blip r:embed="rId4"/>
          <a:stretch>
            <a:fillRect/>
          </a:stretch>
        </p:blipFill>
        <p:spPr>
          <a:xfrm rot="5400000">
            <a:off x="4999955" y="-482605"/>
            <a:ext cx="5021324" cy="8803342"/>
          </a:xfrm>
          <a:prstGeom prst="rect">
            <a:avLst/>
          </a:prstGeom>
        </p:spPr>
      </p:pic>
      <p:sp>
        <p:nvSpPr>
          <p:cNvPr id="3" name="TextBox 2">
            <a:extLst>
              <a:ext uri="{FF2B5EF4-FFF2-40B4-BE49-F238E27FC236}">
                <a16:creationId xmlns:a16="http://schemas.microsoft.com/office/drawing/2014/main" id="{7E570A35-CD2F-42B8-88E0-5E28491CDDCD}"/>
              </a:ext>
            </a:extLst>
          </p:cNvPr>
          <p:cNvSpPr txBox="1"/>
          <p:nvPr/>
        </p:nvSpPr>
        <p:spPr>
          <a:xfrm>
            <a:off x="279712" y="283129"/>
            <a:ext cx="11215602" cy="996033"/>
          </a:xfrm>
          <a:prstGeom prst="rect">
            <a:avLst/>
          </a:prstGeom>
          <a:noFill/>
        </p:spPr>
        <p:txBody>
          <a:bodyPr wrap="square" lIns="36000" tIns="36000" rIns="36000" bIns="36000" rtlCol="0">
            <a:spAutoFit/>
          </a:bodyPr>
          <a:lstStyle/>
          <a:p>
            <a:pPr algn="l"/>
            <a:r>
              <a:rPr lang="en-GB" sz="2000" dirty="0">
                <a:solidFill>
                  <a:schemeClr val="bg1"/>
                </a:solidFill>
              </a:rPr>
              <a:t>Static model algorithm and its training process are custom developed for a fast learning process. The diagram shows the developed hybrid radial basis function(RBF) neural network model framework and gaussian process training algorithm.</a:t>
            </a:r>
          </a:p>
        </p:txBody>
      </p:sp>
      <p:sp>
        <p:nvSpPr>
          <p:cNvPr id="4" name="TextBox 3">
            <a:extLst>
              <a:ext uri="{FF2B5EF4-FFF2-40B4-BE49-F238E27FC236}">
                <a16:creationId xmlns:a16="http://schemas.microsoft.com/office/drawing/2014/main" id="{F03BC628-66C0-45A1-A756-8F3266F002C0}"/>
              </a:ext>
            </a:extLst>
          </p:cNvPr>
          <p:cNvSpPr txBox="1"/>
          <p:nvPr/>
        </p:nvSpPr>
        <p:spPr>
          <a:xfrm>
            <a:off x="279713" y="1538615"/>
            <a:ext cx="2829234" cy="4073798"/>
          </a:xfrm>
          <a:prstGeom prst="rect">
            <a:avLst/>
          </a:prstGeom>
          <a:noFill/>
        </p:spPr>
        <p:txBody>
          <a:bodyPr wrap="square" lIns="36000" tIns="36000" rIns="36000" bIns="36000" rtlCol="0">
            <a:spAutoFit/>
          </a:bodyPr>
          <a:lstStyle/>
          <a:p>
            <a:pPr algn="l"/>
            <a:r>
              <a:rPr lang="en-GB" sz="2000" dirty="0">
                <a:solidFill>
                  <a:schemeClr val="bg1"/>
                </a:solidFill>
              </a:rPr>
              <a:t>The ML model was developed from scratch and is structured in a way that can support constructive modelling and can run fast in a Simulink model.</a:t>
            </a:r>
          </a:p>
          <a:p>
            <a:pPr algn="l"/>
            <a:endParaRPr lang="en-GB" sz="2000" dirty="0">
              <a:solidFill>
                <a:schemeClr val="bg1"/>
              </a:solidFill>
            </a:endParaRPr>
          </a:p>
          <a:p>
            <a:pPr algn="l"/>
            <a:r>
              <a:rPr lang="en-GB" sz="2000" dirty="0">
                <a:solidFill>
                  <a:schemeClr val="bg1"/>
                </a:solidFill>
              </a:rPr>
              <a:t>It can learn new engine data and predictions in real-time while the engine is being operated.</a:t>
            </a:r>
          </a:p>
        </p:txBody>
      </p:sp>
    </p:spTree>
    <p:custDataLst>
      <p:tags r:id="rId1"/>
    </p:custDataLst>
    <p:extLst>
      <p:ext uri="{BB962C8B-B14F-4D97-AF65-F5344CB8AC3E}">
        <p14:creationId xmlns:p14="http://schemas.microsoft.com/office/powerpoint/2010/main" val="2137071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BCOUNTONSLD" val="0"/>
</p:tagLst>
</file>

<file path=ppt/tags/tag10.xml><?xml version="1.0" encoding="utf-8"?>
<p:tagLst xmlns:a="http://schemas.openxmlformats.org/drawingml/2006/main" xmlns:r="http://schemas.openxmlformats.org/officeDocument/2006/relationships" xmlns:p="http://schemas.openxmlformats.org/presentationml/2006/main">
  <p:tag name="LABCOUNTONSLD" val="0"/>
</p:tagLst>
</file>

<file path=ppt/tags/tag11.xml><?xml version="1.0" encoding="utf-8"?>
<p:tagLst xmlns:a="http://schemas.openxmlformats.org/drawingml/2006/main" xmlns:r="http://schemas.openxmlformats.org/officeDocument/2006/relationships" xmlns:p="http://schemas.openxmlformats.org/presentationml/2006/main">
  <p:tag name="LABCOUNTONSLD" val="0"/>
</p:tagLst>
</file>

<file path=ppt/tags/tag12.xml><?xml version="1.0" encoding="utf-8"?>
<p:tagLst xmlns:a="http://schemas.openxmlformats.org/drawingml/2006/main" xmlns:r="http://schemas.openxmlformats.org/officeDocument/2006/relationships" xmlns:p="http://schemas.openxmlformats.org/presentationml/2006/main">
  <p:tag name="LABCOUNTONSLD" val="0"/>
</p:tagLst>
</file>

<file path=ppt/tags/tag13.xml><?xml version="1.0" encoding="utf-8"?>
<p:tagLst xmlns:a="http://schemas.openxmlformats.org/drawingml/2006/main" xmlns:r="http://schemas.openxmlformats.org/officeDocument/2006/relationships" xmlns:p="http://schemas.openxmlformats.org/presentationml/2006/main">
  <p:tag name="LABCOUNTONSLD" val="0"/>
</p:tagLst>
</file>

<file path=ppt/tags/tag14.xml><?xml version="1.0" encoding="utf-8"?>
<p:tagLst xmlns:a="http://schemas.openxmlformats.org/drawingml/2006/main" xmlns:r="http://schemas.openxmlformats.org/officeDocument/2006/relationships" xmlns:p="http://schemas.openxmlformats.org/presentationml/2006/main">
  <p:tag name="LABCOUNTONSLD" val="0"/>
</p:tagLst>
</file>

<file path=ppt/tags/tag15.xml><?xml version="1.0" encoding="utf-8"?>
<p:tagLst xmlns:a="http://schemas.openxmlformats.org/drawingml/2006/main" xmlns:r="http://schemas.openxmlformats.org/officeDocument/2006/relationships" xmlns:p="http://schemas.openxmlformats.org/presentationml/2006/main">
  <p:tag name="LABCOUNTONSLD" val="0"/>
</p:tagLst>
</file>

<file path=ppt/tags/tag16.xml><?xml version="1.0" encoding="utf-8"?>
<p:tagLst xmlns:a="http://schemas.openxmlformats.org/drawingml/2006/main" xmlns:r="http://schemas.openxmlformats.org/officeDocument/2006/relationships" xmlns:p="http://schemas.openxmlformats.org/presentationml/2006/main">
  <p:tag name="LABCOUNTONSLD" val="0"/>
</p:tagLst>
</file>

<file path=ppt/tags/tag17.xml><?xml version="1.0" encoding="utf-8"?>
<p:tagLst xmlns:a="http://schemas.openxmlformats.org/drawingml/2006/main" xmlns:r="http://schemas.openxmlformats.org/officeDocument/2006/relationships" xmlns:p="http://schemas.openxmlformats.org/presentationml/2006/main">
  <p:tag name="LABCOUNTONSLD" val="0"/>
</p:tagLst>
</file>

<file path=ppt/tags/tag18.xml><?xml version="1.0" encoding="utf-8"?>
<p:tagLst xmlns:a="http://schemas.openxmlformats.org/drawingml/2006/main" xmlns:r="http://schemas.openxmlformats.org/officeDocument/2006/relationships" xmlns:p="http://schemas.openxmlformats.org/presentationml/2006/main">
  <p:tag name="LABCOUNTONSLD" val="0"/>
</p:tagLst>
</file>

<file path=ppt/tags/tag19.xml><?xml version="1.0" encoding="utf-8"?>
<p:tagLst xmlns:a="http://schemas.openxmlformats.org/drawingml/2006/main" xmlns:r="http://schemas.openxmlformats.org/officeDocument/2006/relationships" xmlns:p="http://schemas.openxmlformats.org/presentationml/2006/main">
  <p:tag name="LABCOUNTONSLD" val="0"/>
</p:tagLst>
</file>

<file path=ppt/tags/tag2.xml><?xml version="1.0" encoding="utf-8"?>
<p:tagLst xmlns:a="http://schemas.openxmlformats.org/drawingml/2006/main" xmlns:r="http://schemas.openxmlformats.org/officeDocument/2006/relationships" xmlns:p="http://schemas.openxmlformats.org/presentationml/2006/main">
  <p:tag name="LABCOUNTONSLD" val="0"/>
</p:tagLst>
</file>

<file path=ppt/tags/tag20.xml><?xml version="1.0" encoding="utf-8"?>
<p:tagLst xmlns:a="http://schemas.openxmlformats.org/drawingml/2006/main" xmlns:r="http://schemas.openxmlformats.org/officeDocument/2006/relationships" xmlns:p="http://schemas.openxmlformats.org/presentationml/2006/main">
  <p:tag name="LABCOUNTONSLD" val="0"/>
</p:tagLst>
</file>

<file path=ppt/tags/tag21.xml><?xml version="1.0" encoding="utf-8"?>
<p:tagLst xmlns:a="http://schemas.openxmlformats.org/drawingml/2006/main" xmlns:r="http://schemas.openxmlformats.org/officeDocument/2006/relationships" xmlns:p="http://schemas.openxmlformats.org/presentationml/2006/main">
  <p:tag name="LABCOUNTONSLD" val="0"/>
</p:tagLst>
</file>

<file path=ppt/tags/tag22.xml><?xml version="1.0" encoding="utf-8"?>
<p:tagLst xmlns:a="http://schemas.openxmlformats.org/drawingml/2006/main" xmlns:r="http://schemas.openxmlformats.org/officeDocument/2006/relationships" xmlns:p="http://schemas.openxmlformats.org/presentationml/2006/main">
  <p:tag name="LABCOUNTONSLD" val="0"/>
</p:tagLst>
</file>

<file path=ppt/tags/tag23.xml><?xml version="1.0" encoding="utf-8"?>
<p:tagLst xmlns:a="http://schemas.openxmlformats.org/drawingml/2006/main" xmlns:r="http://schemas.openxmlformats.org/officeDocument/2006/relationships" xmlns:p="http://schemas.openxmlformats.org/presentationml/2006/main">
  <p:tag name="LABCOUNTONSLD" val="0"/>
</p:tagLst>
</file>

<file path=ppt/tags/tag24.xml><?xml version="1.0" encoding="utf-8"?>
<p:tagLst xmlns:a="http://schemas.openxmlformats.org/drawingml/2006/main" xmlns:r="http://schemas.openxmlformats.org/officeDocument/2006/relationships" xmlns:p="http://schemas.openxmlformats.org/presentationml/2006/main">
  <p:tag name="LABCOUNTONSLD" val="0"/>
</p:tagLst>
</file>

<file path=ppt/tags/tag25.xml><?xml version="1.0" encoding="utf-8"?>
<p:tagLst xmlns:a="http://schemas.openxmlformats.org/drawingml/2006/main" xmlns:r="http://schemas.openxmlformats.org/officeDocument/2006/relationships" xmlns:p="http://schemas.openxmlformats.org/presentationml/2006/main">
  <p:tag name="LABCOUNTONSLD" val="0"/>
</p:tagLst>
</file>

<file path=ppt/tags/tag26.xml><?xml version="1.0" encoding="utf-8"?>
<p:tagLst xmlns:a="http://schemas.openxmlformats.org/drawingml/2006/main" xmlns:r="http://schemas.openxmlformats.org/officeDocument/2006/relationships" xmlns:p="http://schemas.openxmlformats.org/presentationml/2006/main">
  <p:tag name="LABCOUNTONSLD" val="0"/>
</p:tagLst>
</file>

<file path=ppt/tags/tag27.xml><?xml version="1.0" encoding="utf-8"?>
<p:tagLst xmlns:a="http://schemas.openxmlformats.org/drawingml/2006/main" xmlns:r="http://schemas.openxmlformats.org/officeDocument/2006/relationships" xmlns:p="http://schemas.openxmlformats.org/presentationml/2006/main">
  <p:tag name="LABCOUNTONSLD" val="0"/>
</p:tagLst>
</file>

<file path=ppt/tags/tag28.xml><?xml version="1.0" encoding="utf-8"?>
<p:tagLst xmlns:a="http://schemas.openxmlformats.org/drawingml/2006/main" xmlns:r="http://schemas.openxmlformats.org/officeDocument/2006/relationships" xmlns:p="http://schemas.openxmlformats.org/presentationml/2006/main">
  <p:tag name="LABCOUNTONSLD" val="0"/>
</p:tagLst>
</file>

<file path=ppt/tags/tag29.xml><?xml version="1.0" encoding="utf-8"?>
<p:tagLst xmlns:a="http://schemas.openxmlformats.org/drawingml/2006/main" xmlns:r="http://schemas.openxmlformats.org/officeDocument/2006/relationships" xmlns:p="http://schemas.openxmlformats.org/presentationml/2006/main">
  <p:tag name="LABCOUNTONSLD" val="0"/>
</p:tagLst>
</file>

<file path=ppt/tags/tag3.xml><?xml version="1.0" encoding="utf-8"?>
<p:tagLst xmlns:a="http://schemas.openxmlformats.org/drawingml/2006/main" xmlns:r="http://schemas.openxmlformats.org/officeDocument/2006/relationships" xmlns:p="http://schemas.openxmlformats.org/presentationml/2006/main">
  <p:tag name="LABCOUNTONSLD" val="0"/>
</p:tagLst>
</file>

<file path=ppt/tags/tag30.xml><?xml version="1.0" encoding="utf-8"?>
<p:tagLst xmlns:a="http://schemas.openxmlformats.org/drawingml/2006/main" xmlns:r="http://schemas.openxmlformats.org/officeDocument/2006/relationships" xmlns:p="http://schemas.openxmlformats.org/presentationml/2006/main">
  <p:tag name="LABCOUNTONSLD" val="0"/>
</p:tagLst>
</file>

<file path=ppt/tags/tag31.xml><?xml version="1.0" encoding="utf-8"?>
<p:tagLst xmlns:a="http://schemas.openxmlformats.org/drawingml/2006/main" xmlns:r="http://schemas.openxmlformats.org/officeDocument/2006/relationships" xmlns:p="http://schemas.openxmlformats.org/presentationml/2006/main">
  <p:tag name="LABCOUNTONSLD" val="0"/>
</p:tagLst>
</file>

<file path=ppt/tags/tag32.xml><?xml version="1.0" encoding="utf-8"?>
<p:tagLst xmlns:a="http://schemas.openxmlformats.org/drawingml/2006/main" xmlns:r="http://schemas.openxmlformats.org/officeDocument/2006/relationships" xmlns:p="http://schemas.openxmlformats.org/presentationml/2006/main">
  <p:tag name="LABCOUNTONSLD" val="0"/>
</p:tagLst>
</file>

<file path=ppt/tags/tag33.xml><?xml version="1.0" encoding="utf-8"?>
<p:tagLst xmlns:a="http://schemas.openxmlformats.org/drawingml/2006/main" xmlns:r="http://schemas.openxmlformats.org/officeDocument/2006/relationships" xmlns:p="http://schemas.openxmlformats.org/presentationml/2006/main">
  <p:tag name="LABCOUNTONSLD" val="0"/>
</p:tagLst>
</file>

<file path=ppt/tags/tag34.xml><?xml version="1.0" encoding="utf-8"?>
<p:tagLst xmlns:a="http://schemas.openxmlformats.org/drawingml/2006/main" xmlns:r="http://schemas.openxmlformats.org/officeDocument/2006/relationships" xmlns:p="http://schemas.openxmlformats.org/presentationml/2006/main">
  <p:tag name="LABCOUNTONSLD" val="0"/>
</p:tagLst>
</file>

<file path=ppt/tags/tag35.xml><?xml version="1.0" encoding="utf-8"?>
<p:tagLst xmlns:a="http://schemas.openxmlformats.org/drawingml/2006/main" xmlns:r="http://schemas.openxmlformats.org/officeDocument/2006/relationships" xmlns:p="http://schemas.openxmlformats.org/presentationml/2006/main">
  <p:tag name="LABCOUNTONSLD" val="0"/>
</p:tagLst>
</file>

<file path=ppt/tags/tag36.xml><?xml version="1.0" encoding="utf-8"?>
<p:tagLst xmlns:a="http://schemas.openxmlformats.org/drawingml/2006/main" xmlns:r="http://schemas.openxmlformats.org/officeDocument/2006/relationships" xmlns:p="http://schemas.openxmlformats.org/presentationml/2006/main">
  <p:tag name="LABCOUNTONSLD" val="0"/>
</p:tagLst>
</file>

<file path=ppt/tags/tag37.xml><?xml version="1.0" encoding="utf-8"?>
<p:tagLst xmlns:a="http://schemas.openxmlformats.org/drawingml/2006/main" xmlns:r="http://schemas.openxmlformats.org/officeDocument/2006/relationships" xmlns:p="http://schemas.openxmlformats.org/presentationml/2006/main">
  <p:tag name="LABCOUNTONSLD" val="0"/>
</p:tagLst>
</file>

<file path=ppt/tags/tag38.xml><?xml version="1.0" encoding="utf-8"?>
<p:tagLst xmlns:a="http://schemas.openxmlformats.org/drawingml/2006/main" xmlns:r="http://schemas.openxmlformats.org/officeDocument/2006/relationships" xmlns:p="http://schemas.openxmlformats.org/presentationml/2006/main">
  <p:tag name="LABCOUNTONSLD" val="0"/>
</p:tagLst>
</file>

<file path=ppt/tags/tag39.xml><?xml version="1.0" encoding="utf-8"?>
<p:tagLst xmlns:a="http://schemas.openxmlformats.org/drawingml/2006/main" xmlns:r="http://schemas.openxmlformats.org/officeDocument/2006/relationships" xmlns:p="http://schemas.openxmlformats.org/presentationml/2006/main">
  <p:tag name="LABCOUNTONSLD" val="0"/>
</p:tagLst>
</file>

<file path=ppt/tags/tag4.xml><?xml version="1.0" encoding="utf-8"?>
<p:tagLst xmlns:a="http://schemas.openxmlformats.org/drawingml/2006/main" xmlns:r="http://schemas.openxmlformats.org/officeDocument/2006/relationships" xmlns:p="http://schemas.openxmlformats.org/presentationml/2006/main">
  <p:tag name="LABCOUNTONSLD" val="0"/>
</p:tagLst>
</file>

<file path=ppt/tags/tag40.xml><?xml version="1.0" encoding="utf-8"?>
<p:tagLst xmlns:a="http://schemas.openxmlformats.org/drawingml/2006/main" xmlns:r="http://schemas.openxmlformats.org/officeDocument/2006/relationships" xmlns:p="http://schemas.openxmlformats.org/presentationml/2006/main">
  <p:tag name="LABCOUNTONSLD" val="0"/>
</p:tagLst>
</file>

<file path=ppt/tags/tag41.xml><?xml version="1.0" encoding="utf-8"?>
<p:tagLst xmlns:a="http://schemas.openxmlformats.org/drawingml/2006/main" xmlns:r="http://schemas.openxmlformats.org/officeDocument/2006/relationships" xmlns:p="http://schemas.openxmlformats.org/presentationml/2006/main">
  <p:tag name="LABCOUNTONSLD" val="0"/>
</p:tagLst>
</file>

<file path=ppt/tags/tag42.xml><?xml version="1.0" encoding="utf-8"?>
<p:tagLst xmlns:a="http://schemas.openxmlformats.org/drawingml/2006/main" xmlns:r="http://schemas.openxmlformats.org/officeDocument/2006/relationships" xmlns:p="http://schemas.openxmlformats.org/presentationml/2006/main">
  <p:tag name="LABCOUNTONSLD" val="0"/>
</p:tagLst>
</file>

<file path=ppt/tags/tag43.xml><?xml version="1.0" encoding="utf-8"?>
<p:tagLst xmlns:a="http://schemas.openxmlformats.org/drawingml/2006/main" xmlns:r="http://schemas.openxmlformats.org/officeDocument/2006/relationships" xmlns:p="http://schemas.openxmlformats.org/presentationml/2006/main">
  <p:tag name="LABCOUNTONSLD" val="0"/>
</p:tagLst>
</file>

<file path=ppt/tags/tag44.xml><?xml version="1.0" encoding="utf-8"?>
<p:tagLst xmlns:a="http://schemas.openxmlformats.org/drawingml/2006/main" xmlns:r="http://schemas.openxmlformats.org/officeDocument/2006/relationships" xmlns:p="http://schemas.openxmlformats.org/presentationml/2006/main">
  <p:tag name="LABCOUNTONSLD" val="0"/>
</p:tagLst>
</file>

<file path=ppt/tags/tag45.xml><?xml version="1.0" encoding="utf-8"?>
<p:tagLst xmlns:a="http://schemas.openxmlformats.org/drawingml/2006/main" xmlns:r="http://schemas.openxmlformats.org/officeDocument/2006/relationships" xmlns:p="http://schemas.openxmlformats.org/presentationml/2006/main">
  <p:tag name="LABCOUNTONSLD" val="0"/>
</p:tagLst>
</file>

<file path=ppt/tags/tag46.xml><?xml version="1.0" encoding="utf-8"?>
<p:tagLst xmlns:a="http://schemas.openxmlformats.org/drawingml/2006/main" xmlns:r="http://schemas.openxmlformats.org/officeDocument/2006/relationships" xmlns:p="http://schemas.openxmlformats.org/presentationml/2006/main">
  <p:tag name="LABCOUNTONSLD" val="0"/>
</p:tagLst>
</file>

<file path=ppt/tags/tag47.xml><?xml version="1.0" encoding="utf-8"?>
<p:tagLst xmlns:a="http://schemas.openxmlformats.org/drawingml/2006/main" xmlns:r="http://schemas.openxmlformats.org/officeDocument/2006/relationships" xmlns:p="http://schemas.openxmlformats.org/presentationml/2006/main">
  <p:tag name="LABCOUNTONSLD" val="0"/>
</p:tagLst>
</file>

<file path=ppt/tags/tag48.xml><?xml version="1.0" encoding="utf-8"?>
<p:tagLst xmlns:a="http://schemas.openxmlformats.org/drawingml/2006/main" xmlns:r="http://schemas.openxmlformats.org/officeDocument/2006/relationships" xmlns:p="http://schemas.openxmlformats.org/presentationml/2006/main">
  <p:tag name="LABCOUNTONSLD" val="0"/>
</p:tagLst>
</file>

<file path=ppt/tags/tag49.xml><?xml version="1.0" encoding="utf-8"?>
<p:tagLst xmlns:a="http://schemas.openxmlformats.org/drawingml/2006/main" xmlns:r="http://schemas.openxmlformats.org/officeDocument/2006/relationships" xmlns:p="http://schemas.openxmlformats.org/presentationml/2006/main">
  <p:tag name="LABCOUNTONSLD" val="0"/>
</p:tagLst>
</file>

<file path=ppt/tags/tag5.xml><?xml version="1.0" encoding="utf-8"?>
<p:tagLst xmlns:a="http://schemas.openxmlformats.org/drawingml/2006/main" xmlns:r="http://schemas.openxmlformats.org/officeDocument/2006/relationships" xmlns:p="http://schemas.openxmlformats.org/presentationml/2006/main">
  <p:tag name="LABCOUNTONSLD" val="0"/>
</p:tagLst>
</file>

<file path=ppt/tags/tag50.xml><?xml version="1.0" encoding="utf-8"?>
<p:tagLst xmlns:a="http://schemas.openxmlformats.org/drawingml/2006/main" xmlns:r="http://schemas.openxmlformats.org/officeDocument/2006/relationships" xmlns:p="http://schemas.openxmlformats.org/presentationml/2006/main">
  <p:tag name="LABCOUNTONSLD" val="0"/>
</p:tagLst>
</file>

<file path=ppt/tags/tag51.xml><?xml version="1.0" encoding="utf-8"?>
<p:tagLst xmlns:a="http://schemas.openxmlformats.org/drawingml/2006/main" xmlns:r="http://schemas.openxmlformats.org/officeDocument/2006/relationships" xmlns:p="http://schemas.openxmlformats.org/presentationml/2006/main">
  <p:tag name="LABCOUNTONSLD" val="0"/>
</p:tagLst>
</file>

<file path=ppt/tags/tag52.xml><?xml version="1.0" encoding="utf-8"?>
<p:tagLst xmlns:a="http://schemas.openxmlformats.org/drawingml/2006/main" xmlns:r="http://schemas.openxmlformats.org/officeDocument/2006/relationships" xmlns:p="http://schemas.openxmlformats.org/presentationml/2006/main">
  <p:tag name="LABCOUNTONSLD" val="0"/>
</p:tagLst>
</file>

<file path=ppt/tags/tag53.xml><?xml version="1.0" encoding="utf-8"?>
<p:tagLst xmlns:a="http://schemas.openxmlformats.org/drawingml/2006/main" xmlns:r="http://schemas.openxmlformats.org/officeDocument/2006/relationships" xmlns:p="http://schemas.openxmlformats.org/presentationml/2006/main">
  <p:tag name="LABCOUNTONSLD" val="0"/>
</p:tagLst>
</file>

<file path=ppt/tags/tag54.xml><?xml version="1.0" encoding="utf-8"?>
<p:tagLst xmlns:a="http://schemas.openxmlformats.org/drawingml/2006/main" xmlns:r="http://schemas.openxmlformats.org/officeDocument/2006/relationships" xmlns:p="http://schemas.openxmlformats.org/presentationml/2006/main">
  <p:tag name="LABCOUNTONSLD" val="0"/>
</p:tagLst>
</file>

<file path=ppt/tags/tag55.xml><?xml version="1.0" encoding="utf-8"?>
<p:tagLst xmlns:a="http://schemas.openxmlformats.org/drawingml/2006/main" xmlns:r="http://schemas.openxmlformats.org/officeDocument/2006/relationships" xmlns:p="http://schemas.openxmlformats.org/presentationml/2006/main">
  <p:tag name="LABCOUNTONSLD" val="0"/>
</p:tagLst>
</file>

<file path=ppt/tags/tag56.xml><?xml version="1.0" encoding="utf-8"?>
<p:tagLst xmlns:a="http://schemas.openxmlformats.org/drawingml/2006/main" xmlns:r="http://schemas.openxmlformats.org/officeDocument/2006/relationships" xmlns:p="http://schemas.openxmlformats.org/presentationml/2006/main">
  <p:tag name="LABCOUNTONSLD" val="0"/>
</p:tagLst>
</file>

<file path=ppt/tags/tag57.xml><?xml version="1.0" encoding="utf-8"?>
<p:tagLst xmlns:a="http://schemas.openxmlformats.org/drawingml/2006/main" xmlns:r="http://schemas.openxmlformats.org/officeDocument/2006/relationships" xmlns:p="http://schemas.openxmlformats.org/presentationml/2006/main">
  <p:tag name="LABCOUNTONSLD" val="0"/>
</p:tagLst>
</file>

<file path=ppt/tags/tag58.xml><?xml version="1.0" encoding="utf-8"?>
<p:tagLst xmlns:a="http://schemas.openxmlformats.org/drawingml/2006/main" xmlns:r="http://schemas.openxmlformats.org/officeDocument/2006/relationships" xmlns:p="http://schemas.openxmlformats.org/presentationml/2006/main">
  <p:tag name="LABCOUNTONSLD" val="0"/>
</p:tagLst>
</file>

<file path=ppt/tags/tag59.xml><?xml version="1.0" encoding="utf-8"?>
<p:tagLst xmlns:a="http://schemas.openxmlformats.org/drawingml/2006/main" xmlns:r="http://schemas.openxmlformats.org/officeDocument/2006/relationships" xmlns:p="http://schemas.openxmlformats.org/presentationml/2006/main">
  <p:tag name="LABCOUNTONSLD" val="0"/>
</p:tagLst>
</file>

<file path=ppt/tags/tag6.xml><?xml version="1.0" encoding="utf-8"?>
<p:tagLst xmlns:a="http://schemas.openxmlformats.org/drawingml/2006/main" xmlns:r="http://schemas.openxmlformats.org/officeDocument/2006/relationships" xmlns:p="http://schemas.openxmlformats.org/presentationml/2006/main">
  <p:tag name="LABCOUNTONSLD" val="0"/>
</p:tagLst>
</file>

<file path=ppt/tags/tag60.xml><?xml version="1.0" encoding="utf-8"?>
<p:tagLst xmlns:a="http://schemas.openxmlformats.org/drawingml/2006/main" xmlns:r="http://schemas.openxmlformats.org/officeDocument/2006/relationships" xmlns:p="http://schemas.openxmlformats.org/presentationml/2006/main">
  <p:tag name="LABCOUNTONSLD" val="0"/>
</p:tagLst>
</file>

<file path=ppt/tags/tag61.xml><?xml version="1.0" encoding="utf-8"?>
<p:tagLst xmlns:a="http://schemas.openxmlformats.org/drawingml/2006/main" xmlns:r="http://schemas.openxmlformats.org/officeDocument/2006/relationships" xmlns:p="http://schemas.openxmlformats.org/presentationml/2006/main">
  <p:tag name="LABCOUNTONSLD" val="0"/>
</p:tagLst>
</file>

<file path=ppt/tags/tag62.xml><?xml version="1.0" encoding="utf-8"?>
<p:tagLst xmlns:a="http://schemas.openxmlformats.org/drawingml/2006/main" xmlns:r="http://schemas.openxmlformats.org/officeDocument/2006/relationships" xmlns:p="http://schemas.openxmlformats.org/presentationml/2006/main">
  <p:tag name="LABCOUNTONSLD" val="0"/>
</p:tagLst>
</file>

<file path=ppt/tags/tag63.xml><?xml version="1.0" encoding="utf-8"?>
<p:tagLst xmlns:a="http://schemas.openxmlformats.org/drawingml/2006/main" xmlns:r="http://schemas.openxmlformats.org/officeDocument/2006/relationships" xmlns:p="http://schemas.openxmlformats.org/presentationml/2006/main">
  <p:tag name="LABCOUNTONSLD" val="0"/>
</p:tagLst>
</file>

<file path=ppt/tags/tag64.xml><?xml version="1.0" encoding="utf-8"?>
<p:tagLst xmlns:a="http://schemas.openxmlformats.org/drawingml/2006/main" xmlns:r="http://schemas.openxmlformats.org/officeDocument/2006/relationships" xmlns:p="http://schemas.openxmlformats.org/presentationml/2006/main">
  <p:tag name="LABCOUNTONSLD" val="0"/>
</p:tagLst>
</file>

<file path=ppt/tags/tag65.xml><?xml version="1.0" encoding="utf-8"?>
<p:tagLst xmlns:a="http://schemas.openxmlformats.org/drawingml/2006/main" xmlns:r="http://schemas.openxmlformats.org/officeDocument/2006/relationships" xmlns:p="http://schemas.openxmlformats.org/presentationml/2006/main">
  <p:tag name="LABCOUNTONSLD" val="0"/>
</p:tagLst>
</file>

<file path=ppt/tags/tag66.xml><?xml version="1.0" encoding="utf-8"?>
<p:tagLst xmlns:a="http://schemas.openxmlformats.org/drawingml/2006/main" xmlns:r="http://schemas.openxmlformats.org/officeDocument/2006/relationships" xmlns:p="http://schemas.openxmlformats.org/presentationml/2006/main">
  <p:tag name="LABCOUNTONSLD" val="0"/>
</p:tagLst>
</file>

<file path=ppt/tags/tag67.xml><?xml version="1.0" encoding="utf-8"?>
<p:tagLst xmlns:a="http://schemas.openxmlformats.org/drawingml/2006/main" xmlns:r="http://schemas.openxmlformats.org/officeDocument/2006/relationships" xmlns:p="http://schemas.openxmlformats.org/presentationml/2006/main">
  <p:tag name="LABCOUNTONSLD" val="0"/>
</p:tagLst>
</file>

<file path=ppt/tags/tag68.xml><?xml version="1.0" encoding="utf-8"?>
<p:tagLst xmlns:a="http://schemas.openxmlformats.org/drawingml/2006/main" xmlns:r="http://schemas.openxmlformats.org/officeDocument/2006/relationships" xmlns:p="http://schemas.openxmlformats.org/presentationml/2006/main">
  <p:tag name="LABCOUNTONSLD" val="0"/>
</p:tagLst>
</file>

<file path=ppt/tags/tag7.xml><?xml version="1.0" encoding="utf-8"?>
<p:tagLst xmlns:a="http://schemas.openxmlformats.org/drawingml/2006/main" xmlns:r="http://schemas.openxmlformats.org/officeDocument/2006/relationships" xmlns:p="http://schemas.openxmlformats.org/presentationml/2006/main">
  <p:tag name="LABCOUNTONSLD" val="0"/>
</p:tagLst>
</file>

<file path=ppt/tags/tag8.xml><?xml version="1.0" encoding="utf-8"?>
<p:tagLst xmlns:a="http://schemas.openxmlformats.org/drawingml/2006/main" xmlns:r="http://schemas.openxmlformats.org/officeDocument/2006/relationships" xmlns:p="http://schemas.openxmlformats.org/presentationml/2006/main">
  <p:tag name="LABCOUNTONSLD" val="0"/>
</p:tagLst>
</file>

<file path=ppt/tags/tag9.xml><?xml version="1.0" encoding="utf-8"?>
<p:tagLst xmlns:a="http://schemas.openxmlformats.org/drawingml/2006/main" xmlns:r="http://schemas.openxmlformats.org/officeDocument/2006/relationships" xmlns:p="http://schemas.openxmlformats.org/presentationml/2006/main">
  <p:tag name="LABCOUNTONSLD" val="0"/>
</p:tagLst>
</file>

<file path=ppt/theme/theme1.xml><?xml version="1.0" encoding="utf-8"?>
<a:theme xmlns:a="http://schemas.openxmlformats.org/drawingml/2006/main" name="STANDARD WHITE BACKGROUND">
  <a:themeElements>
    <a:clrScheme name="Ricardo PowerPoint Theme">
      <a:dk1>
        <a:srgbClr val="000000"/>
      </a:dk1>
      <a:lt1>
        <a:srgbClr val="FFFFFF"/>
      </a:lt1>
      <a:dk2>
        <a:srgbClr val="1F1646"/>
      </a:dk2>
      <a:lt2>
        <a:srgbClr val="FFFFFF"/>
      </a:lt2>
      <a:accent1>
        <a:srgbClr val="1A4596"/>
      </a:accent1>
      <a:accent2>
        <a:srgbClr val="009BDF"/>
      </a:accent2>
      <a:accent3>
        <a:srgbClr val="A3AAAE"/>
      </a:accent3>
      <a:accent4>
        <a:srgbClr val="004C46"/>
      </a:accent4>
      <a:accent5>
        <a:srgbClr val="FECC16"/>
      </a:accent5>
      <a:accent6>
        <a:srgbClr val="97124B"/>
      </a:accent6>
      <a:hlink>
        <a:srgbClr val="1A4596"/>
      </a:hlink>
      <a:folHlink>
        <a:srgbClr val="A3AA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icardo PowerPoint Theme">
        <a:dk1>
          <a:srgbClr val="000000"/>
        </a:dk1>
        <a:lt1>
          <a:srgbClr val="FFFFFF"/>
        </a:lt1>
        <a:dk2>
          <a:srgbClr val="1F1646"/>
        </a:dk2>
        <a:lt2>
          <a:srgbClr val="FFFFFF"/>
        </a:lt2>
        <a:accent1>
          <a:srgbClr val="1A4596"/>
        </a:accent1>
        <a:accent2>
          <a:srgbClr val="009BDF"/>
        </a:accent2>
        <a:accent3>
          <a:srgbClr val="A3AAAE"/>
        </a:accent3>
        <a:accent4>
          <a:srgbClr val="004C46"/>
        </a:accent4>
        <a:accent5>
          <a:srgbClr val="FECC16"/>
        </a:accent5>
        <a:accent6>
          <a:srgbClr val="97124B"/>
        </a:accent6>
        <a:hlink>
          <a:srgbClr val="1A4596"/>
        </a:hlink>
        <a:folHlink>
          <a:srgbClr val="A3AAAE"/>
        </a:folHlink>
      </a:clrScheme>
    </a:extraClrScheme>
  </a:extraClrSchemeLst>
  <a:custClrLst>
    <a:custClr name="Black RGB(0.0.0)">
      <a:srgbClr val="000000"/>
    </a:custClr>
    <a:custClr name="Ricardo Dark Grey RGB(50.62.72)">
      <a:srgbClr val="323E48"/>
    </a:custClr>
    <a:custClr name="Ricardo Mid Grey RGB(91.101.109)">
      <a:srgbClr val="5B656D"/>
    </a:custClr>
    <a:custClr name="Ricardo Logo Grey RGB(163.170.174)">
      <a:srgbClr val="A3AAAE"/>
    </a:custClr>
    <a:custClr name="Ricardo Light Grey RGB(208.210.210)">
      <a:srgbClr val="D0D2D2"/>
    </a:custClr>
    <a:custClr name="Ricardo Background Light Grey RGB(243.244.244)">
      <a:srgbClr val="F3F4F4"/>
    </a:custClr>
    <a:custClr name="White RGB(255.255.255)">
      <a:srgbClr val="FFFFFF"/>
    </a:custClr>
    <a:custClr name="Ricardo Light Blue RGB(0.155.223)">
      <a:srgbClr val="009BDF"/>
    </a:custClr>
    <a:custClr name="Ricardo Logo Blue RGB(26.69.150)">
      <a:srgbClr val="1A4596"/>
    </a:custClr>
    <a:custClr name="Ricardo Dark Blue RGB(31.22.70)">
      <a:srgbClr val="1F1646"/>
    </a:custClr>
    <a:custClr name="Ricardo Defence Purple RGB(118.35.109)">
      <a:srgbClr val="76236D"/>
    </a:custClr>
    <a:custClr name="Ricardo A&amp;&amp;I Teal RGB(0.166.182)">
      <a:srgbClr val="00A6B6"/>
    </a:custClr>
    <a:custClr name="Ricardo E&amp;&amp;E Green RGB(0.149.110)">
      <a:srgbClr val="00956E"/>
    </a:custClr>
    <a:custClr name="Ricardo Secondary Dark Green RGB(0.76.70)">
      <a:srgbClr val="004C46"/>
    </a:custClr>
    <a:custClr name="Ricardo Secondary Yellow RGB(254.204.22)">
      <a:srgbClr val="FECC16"/>
    </a:custClr>
    <a:custClr name="Ricardo Rail Orange RGB(233.115.0)">
      <a:srgbClr val="E97300"/>
    </a:custClr>
    <a:custClr name="Red RGB(220.36.31)">
      <a:srgbClr val="DC241F"/>
    </a:custClr>
    <a:custClr name="Ricardo Secondary Plum RGB(151.18.75)">
      <a:srgbClr val="97124B"/>
    </a:custClr>
    <a:custClr name="Banded Blue Table Even Row RGB(231.233.239)">
      <a:srgbClr val="E7E9EF"/>
    </a:custClr>
    <a:custClr name="Banded Blue Table Odd Row RGB(204.207.221)">
      <a:srgbClr val="CCCFDD"/>
    </a:custClr>
  </a:custClrLst>
  <a:extLst>
    <a:ext uri="{05A4C25C-085E-4340-85A3-A5531E510DB2}">
      <thm15:themeFamily xmlns:thm15="http://schemas.microsoft.com/office/thememl/2012/main" name="Ricardo Sector Template UK-16x9[6].potx" id="{F98CE2A8-FB2A-4CC9-A4FE-4806750E6A3B}" vid="{654917D5-4DE4-4C48-B66E-31D062CAB4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14067</TotalTime>
  <Words>6346</Words>
  <Application>Microsoft Macintosh PowerPoint</Application>
  <PresentationFormat>Widescreen</PresentationFormat>
  <Paragraphs>1105</Paragraphs>
  <Slides>69</Slides>
  <Notes>30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8" baseType="lpstr">
      <vt:lpstr>Arial</vt:lpstr>
      <vt:lpstr>Calibri</vt:lpstr>
      <vt:lpstr>Calibri Light</vt:lpstr>
      <vt:lpstr>Cambria Math</vt:lpstr>
      <vt:lpstr>Courier New</vt:lpstr>
      <vt:lpstr>Myriad Pro Light</vt:lpstr>
      <vt:lpstr>Wingdings</vt:lpstr>
      <vt:lpstr>STANDARD WHITE BACKGROUND</vt:lpstr>
      <vt:lpstr>Equation</vt:lpstr>
      <vt:lpstr>PowerPoint Presentation</vt:lpstr>
      <vt:lpstr>Farraen Mohd Azmin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Mohd Azmin, Farraen</dc:creator>
  <cp:lastModifiedBy>Farraen Mohd Azmin</cp:lastModifiedBy>
  <cp:revision>146</cp:revision>
  <dcterms:created xsi:type="dcterms:W3CDTF">2022-01-30T00:09:04Z</dcterms:created>
  <dcterms:modified xsi:type="dcterms:W3CDTF">2025-01-21T05:33:50Z</dcterms:modified>
</cp:coreProperties>
</file>